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7" r:id="rId5"/>
    <p:sldId id="268" r:id="rId6"/>
    <p:sldId id="271" r:id="rId7"/>
    <p:sldId id="272" r:id="rId8"/>
    <p:sldId id="261" r:id="rId9"/>
    <p:sldId id="262" r:id="rId10"/>
    <p:sldId id="265" r:id="rId11"/>
    <p:sldId id="275" r:id="rId12"/>
    <p:sldId id="277" r:id="rId13"/>
    <p:sldId id="278" r:id="rId14"/>
    <p:sldId id="280" r:id="rId15"/>
    <p:sldId id="279" r:id="rId16"/>
    <p:sldId id="282" r:id="rId17"/>
    <p:sldId id="283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54773" autoAdjust="0"/>
  </p:normalViewPr>
  <p:slideViewPr>
    <p:cSldViewPr>
      <p:cViewPr varScale="1">
        <p:scale>
          <a:sx n="47" d="100"/>
          <a:sy n="47" d="100"/>
        </p:scale>
        <p:origin x="-247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8546417808885086"/>
          <c:y val="3.6478424591628367E-2"/>
          <c:w val="0.56997637795275558"/>
          <c:h val="0.8988378826782282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21 – 36 лет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8"/>
                <c:pt idx="0">
                  <c:v>Нерациональное питание</c:v>
                </c:pt>
                <c:pt idx="1">
                  <c:v>Избыточная масса тела</c:v>
                </c:pt>
                <c:pt idx="2">
                  <c:v>Курение табака</c:v>
                </c:pt>
                <c:pt idx="3">
                  <c:v>Низкая физическая активность</c:v>
                </c:pt>
                <c:pt idx="4">
                  <c:v>отягощенная наследственность по злок новообразованиям</c:v>
                </c:pt>
                <c:pt idx="5">
                  <c:v>Повышенный уровень артериального давления  </c:v>
                </c:pt>
                <c:pt idx="6">
                  <c:v>повышенное содержание глюкозы в крови</c:v>
                </c:pt>
                <c:pt idx="7">
                  <c:v>Риск пагубного потребления алкоголя (Употребление алкоголя)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8"/>
                <c:pt idx="0">
                  <c:v>23.95</c:v>
                </c:pt>
                <c:pt idx="1">
                  <c:v>17.7</c:v>
                </c:pt>
                <c:pt idx="2">
                  <c:v>16.3</c:v>
                </c:pt>
                <c:pt idx="3">
                  <c:v>15.5</c:v>
                </c:pt>
                <c:pt idx="4">
                  <c:v>13.6</c:v>
                </c:pt>
                <c:pt idx="5">
                  <c:v>6.3</c:v>
                </c:pt>
                <c:pt idx="6">
                  <c:v>2.9699999999999998</c:v>
                </c:pt>
                <c:pt idx="7">
                  <c:v>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Старше 60 лет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8"/>
                <c:pt idx="0">
                  <c:v>Нерациональное питание</c:v>
                </c:pt>
                <c:pt idx="1">
                  <c:v>Избыточная масса тела</c:v>
                </c:pt>
                <c:pt idx="2">
                  <c:v>Курение табака</c:v>
                </c:pt>
                <c:pt idx="3">
                  <c:v>Низкая физическая активность</c:v>
                </c:pt>
                <c:pt idx="4">
                  <c:v>отягощенная наследственность по злок новообразованиям</c:v>
                </c:pt>
                <c:pt idx="5">
                  <c:v>Повышенный уровень артериального давления  </c:v>
                </c:pt>
                <c:pt idx="6">
                  <c:v>повышенное содержание глюкозы в крови</c:v>
                </c:pt>
                <c:pt idx="7">
                  <c:v>Риск пагубного потребления алкоголя (Употребление алкоголя)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8"/>
                <c:pt idx="0">
                  <c:v>17.399999999999999</c:v>
                </c:pt>
                <c:pt idx="1">
                  <c:v>18.899999999999999</c:v>
                </c:pt>
                <c:pt idx="2">
                  <c:v>5.2</c:v>
                </c:pt>
                <c:pt idx="3">
                  <c:v>14.4</c:v>
                </c:pt>
                <c:pt idx="4">
                  <c:v>7.9</c:v>
                </c:pt>
                <c:pt idx="5">
                  <c:v>14.7</c:v>
                </c:pt>
                <c:pt idx="6">
                  <c:v>5.0999999999999996</c:v>
                </c:pt>
                <c:pt idx="7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39 – 60 лет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8"/>
                <c:pt idx="0">
                  <c:v>Нерациональное питание</c:v>
                </c:pt>
                <c:pt idx="1">
                  <c:v>Избыточная масса тела</c:v>
                </c:pt>
                <c:pt idx="2">
                  <c:v>Курение табака</c:v>
                </c:pt>
                <c:pt idx="3">
                  <c:v>Низкая физическая активность</c:v>
                </c:pt>
                <c:pt idx="4">
                  <c:v>отягощенная наследственность по злок новообразованиям</c:v>
                </c:pt>
                <c:pt idx="5">
                  <c:v>Повышенный уровень артериального давления  </c:v>
                </c:pt>
                <c:pt idx="6">
                  <c:v>повышенное содержание глюкозы в крови</c:v>
                </c:pt>
                <c:pt idx="7">
                  <c:v>Риск пагубного потребления алкоголя (Употребление алкоголя)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8"/>
                <c:pt idx="0">
                  <c:v>19.2</c:v>
                </c:pt>
                <c:pt idx="1">
                  <c:v>19.5</c:v>
                </c:pt>
                <c:pt idx="2">
                  <c:v>10.3</c:v>
                </c:pt>
                <c:pt idx="3">
                  <c:v>13.2</c:v>
                </c:pt>
                <c:pt idx="4">
                  <c:v>10.99</c:v>
                </c:pt>
                <c:pt idx="5">
                  <c:v>10.200000000000001</c:v>
                </c:pt>
                <c:pt idx="6">
                  <c:v>3.94</c:v>
                </c:pt>
                <c:pt idx="7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8"/>
                <c:pt idx="0">
                  <c:v>Нерациональное питание</c:v>
                </c:pt>
                <c:pt idx="1">
                  <c:v>Избыточная масса тела</c:v>
                </c:pt>
                <c:pt idx="2">
                  <c:v>Курение табака</c:v>
                </c:pt>
                <c:pt idx="3">
                  <c:v>Низкая физическая активность</c:v>
                </c:pt>
                <c:pt idx="4">
                  <c:v>отягощенная наследственность по злок новообразованиям</c:v>
                </c:pt>
                <c:pt idx="5">
                  <c:v>Повышенный уровень артериального давления  </c:v>
                </c:pt>
                <c:pt idx="6">
                  <c:v>повышенное содержание глюкозы в крови</c:v>
                </c:pt>
                <c:pt idx="7">
                  <c:v>Риск пагубного потребления алкоголя (Употребление алкоголя)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8"/>
                <c:pt idx="0">
                  <c:v>19.2</c:v>
                </c:pt>
                <c:pt idx="1">
                  <c:v>18.899999999999999</c:v>
                </c:pt>
                <c:pt idx="2">
                  <c:v>9.1</c:v>
                </c:pt>
                <c:pt idx="3">
                  <c:v>14.1</c:v>
                </c:pt>
                <c:pt idx="4">
                  <c:v>10.200000000000001</c:v>
                </c:pt>
                <c:pt idx="5">
                  <c:v>8.9</c:v>
                </c:pt>
                <c:pt idx="6">
                  <c:v>4.3</c:v>
                </c:pt>
                <c:pt idx="7">
                  <c:v>1.9</c:v>
                </c:pt>
              </c:numCache>
            </c:numRef>
          </c:val>
        </c:ser>
        <c:dLbls/>
        <c:axId val="179868032"/>
        <c:axId val="179869568"/>
      </c:barChart>
      <c:catAx>
        <c:axId val="17986803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9869568"/>
        <c:crosses val="autoZero"/>
        <c:auto val="1"/>
        <c:lblAlgn val="ctr"/>
        <c:lblOffset val="100"/>
      </c:catAx>
      <c:valAx>
        <c:axId val="179869568"/>
        <c:scaling>
          <c:orientation val="minMax"/>
        </c:scaling>
        <c:axPos val="b"/>
        <c:numFmt formatCode="General" sourceLinked="1"/>
        <c:tickLblPos val="nextTo"/>
        <c:crossAx val="17986803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400" b="1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 algn="ctr">
              <a:defRPr lang="ru-RU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6095133420822478"/>
          <c:y val="2.5926606445437667E-2"/>
          <c:w val="0.1251597769028871"/>
          <c:h val="0.67352707338073636"/>
        </c:manualLayout>
      </c:layout>
      <c:txPr>
        <a:bodyPr/>
        <a:lstStyle/>
        <a:p>
          <a:pPr>
            <a:defRPr sz="140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1729282103625966"/>
          <c:y val="3.0866359269839376E-2"/>
          <c:w val="0.55086298240497711"/>
          <c:h val="0.8178838404114218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21-36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Лист1!$A$3:$A$9</c:f>
              <c:strCache>
                <c:ptCount val="6"/>
                <c:pt idx="0">
                  <c:v>сахарный диабет</c:v>
                </c:pt>
                <c:pt idx="1">
                  <c:v>болезни эндокринной системы </c:v>
                </c:pt>
                <c:pt idx="2">
                  <c:v>болезни органов дыхания</c:v>
                </c:pt>
                <c:pt idx="3">
                  <c:v>болезни системы кровообращения</c:v>
                </c:pt>
                <c:pt idx="4">
                  <c:v>новообразования</c:v>
                </c:pt>
                <c:pt idx="5">
                  <c:v> в т.ч. злок образования</c:v>
                </c:pt>
              </c:strCache>
            </c:strRef>
          </c:cat>
          <c:val>
            <c:numRef>
              <c:f>Лист1!$B$3:$B$9</c:f>
              <c:numCache>
                <c:formatCode>General</c:formatCode>
                <c:ptCount val="6"/>
                <c:pt idx="0">
                  <c:v>7.7</c:v>
                </c:pt>
                <c:pt idx="1">
                  <c:v>13.4</c:v>
                </c:pt>
                <c:pt idx="2">
                  <c:v>12.9</c:v>
                </c:pt>
                <c:pt idx="3">
                  <c:v>7.3</c:v>
                </c:pt>
                <c:pt idx="4">
                  <c:v>2.1</c:v>
                </c:pt>
                <c:pt idx="5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39-60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Лист1!$A$3:$A$9</c:f>
              <c:strCache>
                <c:ptCount val="6"/>
                <c:pt idx="0">
                  <c:v>сахарный диабет</c:v>
                </c:pt>
                <c:pt idx="1">
                  <c:v>болезни эндокринной системы </c:v>
                </c:pt>
                <c:pt idx="2">
                  <c:v>болезни органов дыхания</c:v>
                </c:pt>
                <c:pt idx="3">
                  <c:v>болезни системы кровообращения</c:v>
                </c:pt>
                <c:pt idx="4">
                  <c:v>новообразования</c:v>
                </c:pt>
                <c:pt idx="5">
                  <c:v> в т.ч. злок образования</c:v>
                </c:pt>
              </c:strCache>
            </c:strRef>
          </c:cat>
          <c:val>
            <c:numRef>
              <c:f>Лист1!$C$3:$C$9</c:f>
              <c:numCache>
                <c:formatCode>General</c:formatCode>
                <c:ptCount val="6"/>
                <c:pt idx="0">
                  <c:v>40.700000000000003</c:v>
                </c:pt>
                <c:pt idx="1">
                  <c:v>43.4</c:v>
                </c:pt>
                <c:pt idx="2">
                  <c:v>42.4</c:v>
                </c:pt>
                <c:pt idx="3">
                  <c:v>40.700000000000003</c:v>
                </c:pt>
                <c:pt idx="4">
                  <c:v>51.7</c:v>
                </c:pt>
                <c:pt idx="5">
                  <c:v>39.9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60 и старше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Лист1!$A$3:$A$9</c:f>
              <c:strCache>
                <c:ptCount val="6"/>
                <c:pt idx="0">
                  <c:v>сахарный диабет</c:v>
                </c:pt>
                <c:pt idx="1">
                  <c:v>болезни эндокринной системы </c:v>
                </c:pt>
                <c:pt idx="2">
                  <c:v>болезни органов дыхания</c:v>
                </c:pt>
                <c:pt idx="3">
                  <c:v>болезни системы кровообращения</c:v>
                </c:pt>
                <c:pt idx="4">
                  <c:v>новообразования</c:v>
                </c:pt>
                <c:pt idx="5">
                  <c:v> в т.ч. злок образования</c:v>
                </c:pt>
              </c:strCache>
            </c:strRef>
          </c:cat>
          <c:val>
            <c:numRef>
              <c:f>Лист1!$D$3:$D$9</c:f>
              <c:numCache>
                <c:formatCode>General</c:formatCode>
                <c:ptCount val="6"/>
                <c:pt idx="0">
                  <c:v>51.6</c:v>
                </c:pt>
                <c:pt idx="1">
                  <c:v>43.2</c:v>
                </c:pt>
                <c:pt idx="2">
                  <c:v>44.7</c:v>
                </c:pt>
                <c:pt idx="3">
                  <c:v>52.2</c:v>
                </c:pt>
                <c:pt idx="4">
                  <c:v>46.1</c:v>
                </c:pt>
                <c:pt idx="5">
                  <c:v>58.8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всего</c:v>
                </c:pt>
              </c:strCache>
            </c:strRef>
          </c:tx>
          <c:cat>
            <c:strRef>
              <c:f>Лист1!$A$3:$A$9</c:f>
              <c:strCache>
                <c:ptCount val="6"/>
                <c:pt idx="0">
                  <c:v>сахарный диабет</c:v>
                </c:pt>
                <c:pt idx="1">
                  <c:v>болезни эндокринной системы </c:v>
                </c:pt>
                <c:pt idx="2">
                  <c:v>болезни органов дыхания</c:v>
                </c:pt>
                <c:pt idx="3">
                  <c:v>болезни системы кровообращения</c:v>
                </c:pt>
                <c:pt idx="4">
                  <c:v>новообразования</c:v>
                </c:pt>
                <c:pt idx="5">
                  <c:v> в т.ч. злок образования</c:v>
                </c:pt>
              </c:strCache>
            </c:strRef>
          </c:cat>
          <c:val>
            <c:numRef>
              <c:f>Лист1!$E$3:$E$9</c:f>
            </c:numRef>
          </c:val>
        </c:ser>
        <c:dLbls/>
        <c:axId val="179949568"/>
        <c:axId val="179951104"/>
      </c:barChart>
      <c:catAx>
        <c:axId val="1799495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9951104"/>
        <c:crosses val="autoZero"/>
        <c:auto val="1"/>
        <c:lblAlgn val="ctr"/>
        <c:lblOffset val="100"/>
      </c:catAx>
      <c:valAx>
        <c:axId val="179951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7994956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3715660542432191"/>
          <c:y val="8.6080906980459226E-2"/>
          <c:w val="0.15358409886264224"/>
          <c:h val="0.79416557316089464"/>
        </c:manualLayout>
      </c:layout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97DA1-EBA8-453C-8E43-F8036E717B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A47EF1-0DD3-4348-AFCC-76219BBDF4C7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i="0" baseline="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rPr>
            <a:t>Индивидуальный уровень</a:t>
          </a:r>
          <a:endParaRPr lang="ru-RU" b="1" i="0" baseline="0" dirty="0">
            <a:solidFill>
              <a:srgbClr val="C00000"/>
            </a:solidFill>
            <a:latin typeface="Times New Roman" pitchFamily="18" charset="0"/>
            <a:cs typeface="Arial" pitchFamily="34" charset="0"/>
          </a:endParaRPr>
        </a:p>
      </dgm:t>
    </dgm:pt>
    <dgm:pt modelId="{933C18E4-E474-4EF6-9C97-21E1F6BC8E21}" type="parTrans" cxnId="{563EE925-F44B-4A8F-A6FC-EE2D8EF40EF2}">
      <dgm:prSet/>
      <dgm:spPr/>
      <dgm:t>
        <a:bodyPr/>
        <a:lstStyle/>
        <a:p>
          <a:endParaRPr lang="ru-RU"/>
        </a:p>
      </dgm:t>
    </dgm:pt>
    <dgm:pt modelId="{C2D99694-04AC-4532-B7F2-75E4413B3714}" type="sibTrans" cxnId="{563EE925-F44B-4A8F-A6FC-EE2D8EF40EF2}">
      <dgm:prSet/>
      <dgm:spPr/>
      <dgm:t>
        <a:bodyPr/>
        <a:lstStyle/>
        <a:p>
          <a:endParaRPr lang="ru-RU"/>
        </a:p>
      </dgm:t>
    </dgm:pt>
    <dgm:pt modelId="{B551BC4B-366E-4B13-B353-A392BFB721BB}">
      <dgm:prSet phldrT="[Текст]" custT="1"/>
      <dgm:spPr/>
      <dgm:t>
        <a:bodyPr/>
        <a:lstStyle/>
        <a:p>
          <a:r>
            <a:rPr lang="ru-RU" sz="2000" i="1" dirty="0" smtClean="0">
              <a:latin typeface="Arial" pitchFamily="34" charset="0"/>
              <a:cs typeface="Arial" pitchFamily="34" charset="0"/>
            </a:rPr>
            <a:t>диспансеризация и диспансерное наблюдение</a:t>
          </a:r>
          <a:endParaRPr lang="ru-RU" sz="2000" i="1" dirty="0">
            <a:latin typeface="Arial" pitchFamily="34" charset="0"/>
            <a:cs typeface="Arial" pitchFamily="34" charset="0"/>
          </a:endParaRPr>
        </a:p>
      </dgm:t>
    </dgm:pt>
    <dgm:pt modelId="{20D3AE53-B005-4E00-83A5-A230602CEBF5}" type="parTrans" cxnId="{40B05CC1-FFA2-40FC-B7BF-858D2ACA9B21}">
      <dgm:prSet/>
      <dgm:spPr/>
      <dgm:t>
        <a:bodyPr/>
        <a:lstStyle/>
        <a:p>
          <a:endParaRPr lang="ru-RU"/>
        </a:p>
      </dgm:t>
    </dgm:pt>
    <dgm:pt modelId="{92740FC3-3500-49DB-A9EE-2EFD13BD5A45}" type="sibTrans" cxnId="{40B05CC1-FFA2-40FC-B7BF-858D2ACA9B21}">
      <dgm:prSet/>
      <dgm:spPr/>
      <dgm:t>
        <a:bodyPr/>
        <a:lstStyle/>
        <a:p>
          <a:endParaRPr lang="ru-RU"/>
        </a:p>
      </dgm:t>
    </dgm:pt>
    <dgm:pt modelId="{F9814082-7D65-4534-8387-E94CBAE95DDD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i="0" baseline="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rPr>
            <a:t>Групповой уровень</a:t>
          </a:r>
          <a:endParaRPr lang="ru-RU" b="1" i="0" baseline="0" dirty="0">
            <a:solidFill>
              <a:srgbClr val="C00000"/>
            </a:solidFill>
            <a:latin typeface="Times New Roman" pitchFamily="18" charset="0"/>
            <a:cs typeface="Arial" pitchFamily="34" charset="0"/>
          </a:endParaRPr>
        </a:p>
      </dgm:t>
    </dgm:pt>
    <dgm:pt modelId="{7A9185F3-EFE3-4AA8-8ABE-0B804FFCFCEC}" type="parTrans" cxnId="{88E6DBB8-1F34-47CE-9540-8CAA47B437ED}">
      <dgm:prSet/>
      <dgm:spPr/>
      <dgm:t>
        <a:bodyPr/>
        <a:lstStyle/>
        <a:p>
          <a:endParaRPr lang="ru-RU"/>
        </a:p>
      </dgm:t>
    </dgm:pt>
    <dgm:pt modelId="{866BD152-C8CB-4ECC-8080-099735DB9F6B}" type="sibTrans" cxnId="{88E6DBB8-1F34-47CE-9540-8CAA47B437ED}">
      <dgm:prSet/>
      <dgm:spPr/>
      <dgm:t>
        <a:bodyPr/>
        <a:lstStyle/>
        <a:p>
          <a:endParaRPr lang="ru-RU"/>
        </a:p>
      </dgm:t>
    </dgm:pt>
    <dgm:pt modelId="{BA16B032-A68E-422C-8DA7-DC5B67F7E41B}">
      <dgm:prSet phldrT="[Текст]" custT="1"/>
      <dgm:spPr/>
      <dgm:t>
        <a:bodyPr/>
        <a:lstStyle/>
        <a:p>
          <a:r>
            <a:rPr lang="ru-RU" sz="2000" i="1" dirty="0" smtClean="0">
              <a:latin typeface="Arial" pitchFamily="34" charset="0"/>
              <a:cs typeface="Arial" pitchFamily="34" charset="0"/>
            </a:rPr>
            <a:t>Школа здоровья</a:t>
          </a:r>
          <a:endParaRPr lang="ru-RU" sz="2000" i="1" dirty="0">
            <a:latin typeface="Arial" pitchFamily="34" charset="0"/>
            <a:cs typeface="Arial" pitchFamily="34" charset="0"/>
          </a:endParaRPr>
        </a:p>
      </dgm:t>
    </dgm:pt>
    <dgm:pt modelId="{178AE892-D123-4D9E-BD80-5C0836652F57}" type="parTrans" cxnId="{630D5368-9B93-4359-891E-279E61E8D314}">
      <dgm:prSet/>
      <dgm:spPr/>
      <dgm:t>
        <a:bodyPr/>
        <a:lstStyle/>
        <a:p>
          <a:endParaRPr lang="ru-RU"/>
        </a:p>
      </dgm:t>
    </dgm:pt>
    <dgm:pt modelId="{F49DCB3B-ECB1-4BB9-B963-D48B5C2A4BF4}" type="sibTrans" cxnId="{630D5368-9B93-4359-891E-279E61E8D314}">
      <dgm:prSet/>
      <dgm:spPr/>
      <dgm:t>
        <a:bodyPr/>
        <a:lstStyle/>
        <a:p>
          <a:endParaRPr lang="ru-RU"/>
        </a:p>
      </dgm:t>
    </dgm:pt>
    <dgm:pt modelId="{3E757CAC-CCDC-4281-9FED-A4E9D2FACA91}">
      <dgm:prSet phldrT="[Текст]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i="0" baseline="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rPr>
            <a:t>Популяционный уровень</a:t>
          </a:r>
          <a:endParaRPr lang="ru-RU" b="1" i="0" baseline="0" dirty="0">
            <a:solidFill>
              <a:srgbClr val="C00000"/>
            </a:solidFill>
            <a:latin typeface="Times New Roman" pitchFamily="18" charset="0"/>
            <a:cs typeface="Arial" pitchFamily="34" charset="0"/>
          </a:endParaRPr>
        </a:p>
      </dgm:t>
    </dgm:pt>
    <dgm:pt modelId="{45D23961-412E-4F12-BD96-890FF3761A79}" type="parTrans" cxnId="{892BF373-B36D-48E0-AFA7-CFEF08A222C3}">
      <dgm:prSet/>
      <dgm:spPr/>
      <dgm:t>
        <a:bodyPr/>
        <a:lstStyle/>
        <a:p>
          <a:endParaRPr lang="ru-RU"/>
        </a:p>
      </dgm:t>
    </dgm:pt>
    <dgm:pt modelId="{87AD3BBA-D7FF-4F8C-AA9E-E448AB001420}" type="sibTrans" cxnId="{892BF373-B36D-48E0-AFA7-CFEF08A222C3}">
      <dgm:prSet/>
      <dgm:spPr/>
      <dgm:t>
        <a:bodyPr/>
        <a:lstStyle/>
        <a:p>
          <a:endParaRPr lang="ru-RU"/>
        </a:p>
      </dgm:t>
    </dgm:pt>
    <dgm:pt modelId="{814511A1-0EA7-4595-A2FD-C36D2AE6CF9F}">
      <dgm:prSet phldrT="[Текст]" custT="1"/>
      <dgm:spPr/>
      <dgm:t>
        <a:bodyPr/>
        <a:lstStyle/>
        <a:p>
          <a:r>
            <a:rPr lang="ru-RU" sz="2000" i="1" dirty="0" smtClean="0">
              <a:latin typeface="Arial" pitchFamily="34" charset="0"/>
              <a:cs typeface="Arial" pitchFamily="34" charset="0"/>
            </a:rPr>
            <a:t>СМИ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50C5C-B615-4A5C-B907-6D4BF85897B2}" type="parTrans" cxnId="{2785229E-9F40-44F5-A8FA-70EE9308D5C3}">
      <dgm:prSet/>
      <dgm:spPr/>
      <dgm:t>
        <a:bodyPr/>
        <a:lstStyle/>
        <a:p>
          <a:endParaRPr lang="ru-RU"/>
        </a:p>
      </dgm:t>
    </dgm:pt>
    <dgm:pt modelId="{0FF769D1-D4E1-453E-8CBF-A48DDFA78054}" type="sibTrans" cxnId="{2785229E-9F40-44F5-A8FA-70EE9308D5C3}">
      <dgm:prSet/>
      <dgm:spPr/>
      <dgm:t>
        <a:bodyPr/>
        <a:lstStyle/>
        <a:p>
          <a:endParaRPr lang="ru-RU"/>
        </a:p>
      </dgm:t>
    </dgm:pt>
    <dgm:pt modelId="{2694BC60-F644-48EB-8329-5772186B818B}">
      <dgm:prSet phldrT="[Текст]" custT="1"/>
      <dgm:spPr/>
      <dgm:t>
        <a:bodyPr/>
        <a:lstStyle/>
        <a:p>
          <a:r>
            <a:rPr lang="ru-RU" sz="2000" i="1" dirty="0" smtClean="0">
              <a:latin typeface="Arial" pitchFamily="34" charset="0"/>
              <a:cs typeface="Arial" pitchFamily="34" charset="0"/>
            </a:rPr>
            <a:t>массовые акции профилактической направленности и др.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C5FDCB-B2D2-4A43-89D6-AA3610C6A17A}" type="parTrans" cxnId="{EC8952D1-79F9-4B2C-93DB-23E0010149C5}">
      <dgm:prSet/>
      <dgm:spPr/>
      <dgm:t>
        <a:bodyPr/>
        <a:lstStyle/>
        <a:p>
          <a:endParaRPr lang="ru-RU"/>
        </a:p>
      </dgm:t>
    </dgm:pt>
    <dgm:pt modelId="{14DEF646-8C70-4DF2-9651-8644FD5D5766}" type="sibTrans" cxnId="{EC8952D1-79F9-4B2C-93DB-23E0010149C5}">
      <dgm:prSet/>
      <dgm:spPr/>
      <dgm:t>
        <a:bodyPr/>
        <a:lstStyle/>
        <a:p>
          <a:endParaRPr lang="ru-RU"/>
        </a:p>
      </dgm:t>
    </dgm:pt>
    <dgm:pt modelId="{6B43B9D0-289A-443F-B31D-E735D05C570C}">
      <dgm:prSet phldrT="[Текст]" custT="1"/>
      <dgm:spPr/>
      <dgm:t>
        <a:bodyPr/>
        <a:lstStyle/>
        <a:p>
          <a:r>
            <a:rPr lang="ru-RU" sz="2000" i="1" dirty="0" smtClean="0">
              <a:latin typeface="Arial" pitchFamily="34" charset="0"/>
              <a:cs typeface="Arial" pitchFamily="34" charset="0"/>
            </a:rPr>
            <a:t>обследование в центре здоровья</a:t>
          </a:r>
          <a:endParaRPr lang="ru-RU" sz="2000" i="1" dirty="0">
            <a:latin typeface="Arial" pitchFamily="34" charset="0"/>
            <a:cs typeface="Arial" pitchFamily="34" charset="0"/>
          </a:endParaRPr>
        </a:p>
      </dgm:t>
    </dgm:pt>
    <dgm:pt modelId="{00A3FE45-B38E-4D7C-BF97-85B7A36EAED8}" type="parTrans" cxnId="{C0D86934-77CE-45EF-BFAE-AEADF11FC8D6}">
      <dgm:prSet/>
      <dgm:spPr/>
      <dgm:t>
        <a:bodyPr/>
        <a:lstStyle/>
        <a:p>
          <a:endParaRPr lang="ru-RU"/>
        </a:p>
      </dgm:t>
    </dgm:pt>
    <dgm:pt modelId="{68967E94-666D-465A-8404-68CBEF6AB0B1}" type="sibTrans" cxnId="{C0D86934-77CE-45EF-BFAE-AEADF11FC8D6}">
      <dgm:prSet/>
      <dgm:spPr/>
      <dgm:t>
        <a:bodyPr/>
        <a:lstStyle/>
        <a:p>
          <a:endParaRPr lang="ru-RU"/>
        </a:p>
      </dgm:t>
    </dgm:pt>
    <dgm:pt modelId="{3CE3F0BA-0E8F-4BBD-B760-82C6FDD5E10E}">
      <dgm:prSet phldrT="[Текст]" custT="1"/>
      <dgm:spPr/>
      <dgm:t>
        <a:bodyPr/>
        <a:lstStyle/>
        <a:p>
          <a:r>
            <a:rPr lang="ru-RU" sz="2000" i="1" dirty="0" smtClean="0">
              <a:latin typeface="Arial" panose="020B0604020202020204" pitchFamily="34" charset="0"/>
              <a:cs typeface="Arial" panose="020B0604020202020204" pitchFamily="34" charset="0"/>
            </a:rPr>
            <a:t>муниципальные программы по формированию здорового образа жизни</a:t>
          </a:r>
          <a:endParaRPr lang="ru-RU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87FC17-7E17-4120-A278-C2FE719ED36E}" type="parTrans" cxnId="{3DB84631-A4CE-4892-AA0B-D7DAE7D49DCF}">
      <dgm:prSet/>
      <dgm:spPr/>
      <dgm:t>
        <a:bodyPr/>
        <a:lstStyle/>
        <a:p>
          <a:endParaRPr lang="ru-RU"/>
        </a:p>
      </dgm:t>
    </dgm:pt>
    <dgm:pt modelId="{329CDE7A-7EA1-41E8-96F5-4B5122FAB765}" type="sibTrans" cxnId="{3DB84631-A4CE-4892-AA0B-D7DAE7D49DCF}">
      <dgm:prSet/>
      <dgm:spPr/>
      <dgm:t>
        <a:bodyPr/>
        <a:lstStyle/>
        <a:p>
          <a:endParaRPr lang="ru-RU"/>
        </a:p>
      </dgm:t>
    </dgm:pt>
    <dgm:pt modelId="{09B4C665-1D9D-48D6-AC2E-ECBA3A120918}">
      <dgm:prSet phldrT="[Текст]" custT="1"/>
      <dgm:spPr/>
      <dgm:t>
        <a:bodyPr/>
        <a:lstStyle/>
        <a:p>
          <a:r>
            <a:rPr lang="ru-RU" sz="2000" i="1" dirty="0" smtClean="0">
              <a:latin typeface="Arial" pitchFamily="34" charset="0"/>
              <a:cs typeface="Arial" pitchFamily="34" charset="0"/>
            </a:rPr>
            <a:t>Проведение обучающих семинаров </a:t>
          </a:r>
          <a:endParaRPr lang="ru-RU" sz="2000" i="1" dirty="0">
            <a:latin typeface="Arial" pitchFamily="34" charset="0"/>
            <a:cs typeface="Arial" pitchFamily="34" charset="0"/>
          </a:endParaRPr>
        </a:p>
      </dgm:t>
    </dgm:pt>
    <dgm:pt modelId="{89FDED7F-1D38-46A3-83F7-92A8149EC2A1}" type="parTrans" cxnId="{3F0AE6C7-CC0B-4B05-8428-AB94EE1AEC67}">
      <dgm:prSet/>
      <dgm:spPr/>
      <dgm:t>
        <a:bodyPr/>
        <a:lstStyle/>
        <a:p>
          <a:endParaRPr lang="ru-RU"/>
        </a:p>
      </dgm:t>
    </dgm:pt>
    <dgm:pt modelId="{943820C7-13A7-41D1-AB5A-7D7F474D6BD5}" type="sibTrans" cxnId="{3F0AE6C7-CC0B-4B05-8428-AB94EE1AEC67}">
      <dgm:prSet/>
      <dgm:spPr/>
      <dgm:t>
        <a:bodyPr/>
        <a:lstStyle/>
        <a:p>
          <a:endParaRPr lang="ru-RU"/>
        </a:p>
      </dgm:t>
    </dgm:pt>
    <dgm:pt modelId="{52674DDF-F76C-420E-8904-8DDA4F243785}" type="pres">
      <dgm:prSet presAssocID="{37F97DA1-EBA8-453C-8E43-F8036E717B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A15A57-6DD1-403A-A1BC-78F9F5A35D5F}" type="pres">
      <dgm:prSet presAssocID="{24A47EF1-0DD3-4348-AFCC-76219BBDF4C7}" presName="linNode" presStyleCnt="0"/>
      <dgm:spPr/>
    </dgm:pt>
    <dgm:pt modelId="{C26CEAD7-52A6-43C2-9FA4-1B5DAC203893}" type="pres">
      <dgm:prSet presAssocID="{24A47EF1-0DD3-4348-AFCC-76219BBDF4C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D047C-59FF-4164-87DF-672D6683F616}" type="pres">
      <dgm:prSet presAssocID="{24A47EF1-0DD3-4348-AFCC-76219BBDF4C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DED74-2EC0-407E-99E9-AF0AF3D1A6AE}" type="pres">
      <dgm:prSet presAssocID="{C2D99694-04AC-4532-B7F2-75E4413B3714}" presName="sp" presStyleCnt="0"/>
      <dgm:spPr/>
    </dgm:pt>
    <dgm:pt modelId="{55D10D54-30A4-4EC6-85D8-281780F6C761}" type="pres">
      <dgm:prSet presAssocID="{F9814082-7D65-4534-8387-E94CBAE95DDD}" presName="linNode" presStyleCnt="0"/>
      <dgm:spPr/>
    </dgm:pt>
    <dgm:pt modelId="{3BC42D34-5A4C-49F5-BFF0-B954B28F9435}" type="pres">
      <dgm:prSet presAssocID="{F9814082-7D65-4534-8387-E94CBAE95DD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CC2A0-69F3-439C-B013-D8B713BFEF20}" type="pres">
      <dgm:prSet presAssocID="{F9814082-7D65-4534-8387-E94CBAE95DD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24439-52CC-4CE9-85A5-42B44C60638C}" type="pres">
      <dgm:prSet presAssocID="{866BD152-C8CB-4ECC-8080-099735DB9F6B}" presName="sp" presStyleCnt="0"/>
      <dgm:spPr/>
    </dgm:pt>
    <dgm:pt modelId="{1554310C-F1BC-414A-AB40-31DF7A7330C4}" type="pres">
      <dgm:prSet presAssocID="{3E757CAC-CCDC-4281-9FED-A4E9D2FACA91}" presName="linNode" presStyleCnt="0"/>
      <dgm:spPr/>
    </dgm:pt>
    <dgm:pt modelId="{2419D5D3-9D76-4267-9032-151D84410B56}" type="pres">
      <dgm:prSet presAssocID="{3E757CAC-CCDC-4281-9FED-A4E9D2FACA91}" presName="parentText" presStyleLbl="node1" presStyleIdx="2" presStyleCnt="3" custLinFactNeighborX="1288" custLinFactNeighborY="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C1A9F-1F2F-42C8-8770-39D65F20A076}" type="pres">
      <dgm:prSet presAssocID="{3E757CAC-CCDC-4281-9FED-A4E9D2FACA91}" presName="descendantText" presStyleLbl="alignAccFollowNode1" presStyleIdx="2" presStyleCnt="3" custScaleY="125076" custLinFactNeighborY="1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450FD8-47EE-478A-B737-E53811EB23C8}" type="presOf" srcId="{F9814082-7D65-4534-8387-E94CBAE95DDD}" destId="{3BC42D34-5A4C-49F5-BFF0-B954B28F9435}" srcOrd="0" destOrd="0" presId="urn:microsoft.com/office/officeart/2005/8/layout/vList5"/>
    <dgm:cxn modelId="{3F14A9E0-E588-4AF0-BB2D-6508A37104E6}" type="presOf" srcId="{814511A1-0EA7-4595-A2FD-C36D2AE6CF9F}" destId="{86FC1A9F-1F2F-42C8-8770-39D65F20A076}" srcOrd="0" destOrd="0" presId="urn:microsoft.com/office/officeart/2005/8/layout/vList5"/>
    <dgm:cxn modelId="{9962CE81-E741-4C34-88A5-820B0BD44A43}" type="presOf" srcId="{3E757CAC-CCDC-4281-9FED-A4E9D2FACA91}" destId="{2419D5D3-9D76-4267-9032-151D84410B56}" srcOrd="0" destOrd="0" presId="urn:microsoft.com/office/officeart/2005/8/layout/vList5"/>
    <dgm:cxn modelId="{630D5368-9B93-4359-891E-279E61E8D314}" srcId="{F9814082-7D65-4534-8387-E94CBAE95DDD}" destId="{BA16B032-A68E-422C-8DA7-DC5B67F7E41B}" srcOrd="0" destOrd="0" parTransId="{178AE892-D123-4D9E-BD80-5C0836652F57}" sibTransId="{F49DCB3B-ECB1-4BB9-B963-D48B5C2A4BF4}"/>
    <dgm:cxn modelId="{0A60252D-6CBF-4232-92D5-041D73D684E4}" type="presOf" srcId="{6B43B9D0-289A-443F-B31D-E735D05C570C}" destId="{462D047C-59FF-4164-87DF-672D6683F616}" srcOrd="0" destOrd="1" presId="urn:microsoft.com/office/officeart/2005/8/layout/vList5"/>
    <dgm:cxn modelId="{068FAE95-D185-49F2-B490-91EDDB4F022E}" type="presOf" srcId="{09B4C665-1D9D-48D6-AC2E-ECBA3A120918}" destId="{BFFCC2A0-69F3-439C-B013-D8B713BFEF20}" srcOrd="0" destOrd="1" presId="urn:microsoft.com/office/officeart/2005/8/layout/vList5"/>
    <dgm:cxn modelId="{EC8952D1-79F9-4B2C-93DB-23E0010149C5}" srcId="{3E757CAC-CCDC-4281-9FED-A4E9D2FACA91}" destId="{2694BC60-F644-48EB-8329-5772186B818B}" srcOrd="1" destOrd="0" parTransId="{5BC5FDCB-B2D2-4A43-89D6-AA3610C6A17A}" sibTransId="{14DEF646-8C70-4DF2-9651-8644FD5D5766}"/>
    <dgm:cxn modelId="{40B05CC1-FFA2-40FC-B7BF-858D2ACA9B21}" srcId="{24A47EF1-0DD3-4348-AFCC-76219BBDF4C7}" destId="{B551BC4B-366E-4B13-B353-A392BFB721BB}" srcOrd="0" destOrd="0" parTransId="{20D3AE53-B005-4E00-83A5-A230602CEBF5}" sibTransId="{92740FC3-3500-49DB-A9EE-2EFD13BD5A45}"/>
    <dgm:cxn modelId="{892BF373-B36D-48E0-AFA7-CFEF08A222C3}" srcId="{37F97DA1-EBA8-453C-8E43-F8036E717BA3}" destId="{3E757CAC-CCDC-4281-9FED-A4E9D2FACA91}" srcOrd="2" destOrd="0" parTransId="{45D23961-412E-4F12-BD96-890FF3761A79}" sibTransId="{87AD3BBA-D7FF-4F8C-AA9E-E448AB001420}"/>
    <dgm:cxn modelId="{5709DD6D-CEC7-4A24-900C-72AFABDEA6B9}" type="presOf" srcId="{24A47EF1-0DD3-4348-AFCC-76219BBDF4C7}" destId="{C26CEAD7-52A6-43C2-9FA4-1B5DAC203893}" srcOrd="0" destOrd="0" presId="urn:microsoft.com/office/officeart/2005/8/layout/vList5"/>
    <dgm:cxn modelId="{B154E598-9752-4149-AD10-C8CEBC57D4BD}" type="presOf" srcId="{3CE3F0BA-0E8F-4BBD-B760-82C6FDD5E10E}" destId="{86FC1A9F-1F2F-42C8-8770-39D65F20A076}" srcOrd="0" destOrd="2" presId="urn:microsoft.com/office/officeart/2005/8/layout/vList5"/>
    <dgm:cxn modelId="{563EE925-F44B-4A8F-A6FC-EE2D8EF40EF2}" srcId="{37F97DA1-EBA8-453C-8E43-F8036E717BA3}" destId="{24A47EF1-0DD3-4348-AFCC-76219BBDF4C7}" srcOrd="0" destOrd="0" parTransId="{933C18E4-E474-4EF6-9C97-21E1F6BC8E21}" sibTransId="{C2D99694-04AC-4532-B7F2-75E4413B3714}"/>
    <dgm:cxn modelId="{818F60A6-A1DC-4268-8EEC-F1E6BE71138A}" type="presOf" srcId="{BA16B032-A68E-422C-8DA7-DC5B67F7E41B}" destId="{BFFCC2A0-69F3-439C-B013-D8B713BFEF20}" srcOrd="0" destOrd="0" presId="urn:microsoft.com/office/officeart/2005/8/layout/vList5"/>
    <dgm:cxn modelId="{C0D86934-77CE-45EF-BFAE-AEADF11FC8D6}" srcId="{24A47EF1-0DD3-4348-AFCC-76219BBDF4C7}" destId="{6B43B9D0-289A-443F-B31D-E735D05C570C}" srcOrd="1" destOrd="0" parTransId="{00A3FE45-B38E-4D7C-BF97-85B7A36EAED8}" sibTransId="{68967E94-666D-465A-8404-68CBEF6AB0B1}"/>
    <dgm:cxn modelId="{764AE79C-6504-4696-8298-92306C850D5B}" type="presOf" srcId="{B551BC4B-366E-4B13-B353-A392BFB721BB}" destId="{462D047C-59FF-4164-87DF-672D6683F616}" srcOrd="0" destOrd="0" presId="urn:microsoft.com/office/officeart/2005/8/layout/vList5"/>
    <dgm:cxn modelId="{2785229E-9F40-44F5-A8FA-70EE9308D5C3}" srcId="{3E757CAC-CCDC-4281-9FED-A4E9D2FACA91}" destId="{814511A1-0EA7-4595-A2FD-C36D2AE6CF9F}" srcOrd="0" destOrd="0" parTransId="{38C50C5C-B615-4A5C-B907-6D4BF85897B2}" sibTransId="{0FF769D1-D4E1-453E-8CBF-A48DDFA78054}"/>
    <dgm:cxn modelId="{DB554464-1037-4E71-8CFD-5F5894919065}" type="presOf" srcId="{2694BC60-F644-48EB-8329-5772186B818B}" destId="{86FC1A9F-1F2F-42C8-8770-39D65F20A076}" srcOrd="0" destOrd="1" presId="urn:microsoft.com/office/officeart/2005/8/layout/vList5"/>
    <dgm:cxn modelId="{3DB84631-A4CE-4892-AA0B-D7DAE7D49DCF}" srcId="{3E757CAC-CCDC-4281-9FED-A4E9D2FACA91}" destId="{3CE3F0BA-0E8F-4BBD-B760-82C6FDD5E10E}" srcOrd="2" destOrd="0" parTransId="{9C87FC17-7E17-4120-A278-C2FE719ED36E}" sibTransId="{329CDE7A-7EA1-41E8-96F5-4B5122FAB765}"/>
    <dgm:cxn modelId="{3F0AE6C7-CC0B-4B05-8428-AB94EE1AEC67}" srcId="{F9814082-7D65-4534-8387-E94CBAE95DDD}" destId="{09B4C665-1D9D-48D6-AC2E-ECBA3A120918}" srcOrd="1" destOrd="0" parTransId="{89FDED7F-1D38-46A3-83F7-92A8149EC2A1}" sibTransId="{943820C7-13A7-41D1-AB5A-7D7F474D6BD5}"/>
    <dgm:cxn modelId="{88E6DBB8-1F34-47CE-9540-8CAA47B437ED}" srcId="{37F97DA1-EBA8-453C-8E43-F8036E717BA3}" destId="{F9814082-7D65-4534-8387-E94CBAE95DDD}" srcOrd="1" destOrd="0" parTransId="{7A9185F3-EFE3-4AA8-8ABE-0B804FFCFCEC}" sibTransId="{866BD152-C8CB-4ECC-8080-099735DB9F6B}"/>
    <dgm:cxn modelId="{D56420D3-39D5-4DB9-A6E9-81023946F24D}" type="presOf" srcId="{37F97DA1-EBA8-453C-8E43-F8036E717BA3}" destId="{52674DDF-F76C-420E-8904-8DDA4F243785}" srcOrd="0" destOrd="0" presId="urn:microsoft.com/office/officeart/2005/8/layout/vList5"/>
    <dgm:cxn modelId="{FCE32438-102A-4AAB-B177-DE2FEBB8E23A}" type="presParOf" srcId="{52674DDF-F76C-420E-8904-8DDA4F243785}" destId="{B8A15A57-6DD1-403A-A1BC-78F9F5A35D5F}" srcOrd="0" destOrd="0" presId="urn:microsoft.com/office/officeart/2005/8/layout/vList5"/>
    <dgm:cxn modelId="{6263C794-F7DE-4806-8242-76D9F9184429}" type="presParOf" srcId="{B8A15A57-6DD1-403A-A1BC-78F9F5A35D5F}" destId="{C26CEAD7-52A6-43C2-9FA4-1B5DAC203893}" srcOrd="0" destOrd="0" presId="urn:microsoft.com/office/officeart/2005/8/layout/vList5"/>
    <dgm:cxn modelId="{9A60BF3B-9160-40D9-BE64-89B71842BC42}" type="presParOf" srcId="{B8A15A57-6DD1-403A-A1BC-78F9F5A35D5F}" destId="{462D047C-59FF-4164-87DF-672D6683F616}" srcOrd="1" destOrd="0" presId="urn:microsoft.com/office/officeart/2005/8/layout/vList5"/>
    <dgm:cxn modelId="{5F0CF15D-8CDA-463F-960A-D221E8757C27}" type="presParOf" srcId="{52674DDF-F76C-420E-8904-8DDA4F243785}" destId="{FE3DED74-2EC0-407E-99E9-AF0AF3D1A6AE}" srcOrd="1" destOrd="0" presId="urn:microsoft.com/office/officeart/2005/8/layout/vList5"/>
    <dgm:cxn modelId="{EC3CDFEB-7065-4521-A782-EAFE7B3266A6}" type="presParOf" srcId="{52674DDF-F76C-420E-8904-8DDA4F243785}" destId="{55D10D54-30A4-4EC6-85D8-281780F6C761}" srcOrd="2" destOrd="0" presId="urn:microsoft.com/office/officeart/2005/8/layout/vList5"/>
    <dgm:cxn modelId="{0F08E617-5998-40F5-B69C-5F8C9AD74EC7}" type="presParOf" srcId="{55D10D54-30A4-4EC6-85D8-281780F6C761}" destId="{3BC42D34-5A4C-49F5-BFF0-B954B28F9435}" srcOrd="0" destOrd="0" presId="urn:microsoft.com/office/officeart/2005/8/layout/vList5"/>
    <dgm:cxn modelId="{9A230B7F-DF42-4A12-8CAC-00C1EE7B640C}" type="presParOf" srcId="{55D10D54-30A4-4EC6-85D8-281780F6C761}" destId="{BFFCC2A0-69F3-439C-B013-D8B713BFEF20}" srcOrd="1" destOrd="0" presId="urn:microsoft.com/office/officeart/2005/8/layout/vList5"/>
    <dgm:cxn modelId="{39E56991-48E5-4109-990C-320A4A72EC23}" type="presParOf" srcId="{52674DDF-F76C-420E-8904-8DDA4F243785}" destId="{AE024439-52CC-4CE9-85A5-42B44C60638C}" srcOrd="3" destOrd="0" presId="urn:microsoft.com/office/officeart/2005/8/layout/vList5"/>
    <dgm:cxn modelId="{A581C18F-6FBD-4543-9AE2-EF3174F38C64}" type="presParOf" srcId="{52674DDF-F76C-420E-8904-8DDA4F243785}" destId="{1554310C-F1BC-414A-AB40-31DF7A7330C4}" srcOrd="4" destOrd="0" presId="urn:microsoft.com/office/officeart/2005/8/layout/vList5"/>
    <dgm:cxn modelId="{B0514FC5-48CD-49AC-A5F7-A8B90311E4EF}" type="presParOf" srcId="{1554310C-F1BC-414A-AB40-31DF7A7330C4}" destId="{2419D5D3-9D76-4267-9032-151D84410B56}" srcOrd="0" destOrd="0" presId="urn:microsoft.com/office/officeart/2005/8/layout/vList5"/>
    <dgm:cxn modelId="{E3E3BBB5-578B-48AA-821F-222CC9386BA1}" type="presParOf" srcId="{1554310C-F1BC-414A-AB40-31DF7A7330C4}" destId="{86FC1A9F-1F2F-42C8-8770-39D65F20A0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2D047C-59FF-4164-87DF-672D6683F616}">
      <dsp:nvSpPr>
        <dsp:cNvPr id="0" name=""/>
        <dsp:cNvSpPr/>
      </dsp:nvSpPr>
      <dsp:spPr>
        <a:xfrm rot="5400000">
          <a:off x="5334405" y="-2009663"/>
          <a:ext cx="1279701" cy="56228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Arial" pitchFamily="34" charset="0"/>
              <a:cs typeface="Arial" pitchFamily="34" charset="0"/>
            </a:rPr>
            <a:t>диспансеризация и диспансерное наблюдение</a:t>
          </a:r>
          <a:endParaRPr lang="ru-RU" sz="2000" i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Arial" pitchFamily="34" charset="0"/>
              <a:cs typeface="Arial" pitchFamily="34" charset="0"/>
            </a:rPr>
            <a:t>обследование в центре здоровья</a:t>
          </a:r>
          <a:endParaRPr lang="ru-RU" sz="2000" i="1" kern="1200" dirty="0">
            <a:latin typeface="Arial" pitchFamily="34" charset="0"/>
            <a:cs typeface="Arial" pitchFamily="34" charset="0"/>
          </a:endParaRPr>
        </a:p>
      </dsp:txBody>
      <dsp:txXfrm rot="5400000">
        <a:off x="5334405" y="-2009663"/>
        <a:ext cx="1279701" cy="5622829"/>
      </dsp:txXfrm>
    </dsp:sp>
    <dsp:sp modelId="{C26CEAD7-52A6-43C2-9FA4-1B5DAC203893}">
      <dsp:nvSpPr>
        <dsp:cNvPr id="0" name=""/>
        <dsp:cNvSpPr/>
      </dsp:nvSpPr>
      <dsp:spPr>
        <a:xfrm>
          <a:off x="0" y="1937"/>
          <a:ext cx="3162841" cy="159962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baseline="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rPr>
            <a:t>Индивидуальный уровень</a:t>
          </a:r>
          <a:endParaRPr lang="ru-RU" sz="2500" b="1" i="0" kern="1200" baseline="0" dirty="0">
            <a:solidFill>
              <a:srgbClr val="C00000"/>
            </a:solidFill>
            <a:latin typeface="Times New Roman" pitchFamily="18" charset="0"/>
            <a:cs typeface="Arial" pitchFamily="34" charset="0"/>
          </a:endParaRPr>
        </a:p>
      </dsp:txBody>
      <dsp:txXfrm>
        <a:off x="0" y="1937"/>
        <a:ext cx="3162841" cy="1599626"/>
      </dsp:txXfrm>
    </dsp:sp>
    <dsp:sp modelId="{BFFCC2A0-69F3-439C-B013-D8B713BFEF20}">
      <dsp:nvSpPr>
        <dsp:cNvPr id="0" name=""/>
        <dsp:cNvSpPr/>
      </dsp:nvSpPr>
      <dsp:spPr>
        <a:xfrm rot="5400000">
          <a:off x="5334405" y="-330056"/>
          <a:ext cx="1279701" cy="56228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Arial" pitchFamily="34" charset="0"/>
              <a:cs typeface="Arial" pitchFamily="34" charset="0"/>
            </a:rPr>
            <a:t>Школа здоровья</a:t>
          </a:r>
          <a:endParaRPr lang="ru-RU" sz="2000" i="1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Arial" pitchFamily="34" charset="0"/>
              <a:cs typeface="Arial" pitchFamily="34" charset="0"/>
            </a:rPr>
            <a:t>Проведение обучающих семинаров </a:t>
          </a:r>
          <a:endParaRPr lang="ru-RU" sz="2000" i="1" kern="1200" dirty="0">
            <a:latin typeface="Arial" pitchFamily="34" charset="0"/>
            <a:cs typeface="Arial" pitchFamily="34" charset="0"/>
          </a:endParaRPr>
        </a:p>
      </dsp:txBody>
      <dsp:txXfrm rot="5400000">
        <a:off x="5334405" y="-330056"/>
        <a:ext cx="1279701" cy="5622829"/>
      </dsp:txXfrm>
    </dsp:sp>
    <dsp:sp modelId="{3BC42D34-5A4C-49F5-BFF0-B954B28F9435}">
      <dsp:nvSpPr>
        <dsp:cNvPr id="0" name=""/>
        <dsp:cNvSpPr/>
      </dsp:nvSpPr>
      <dsp:spPr>
        <a:xfrm>
          <a:off x="0" y="1681545"/>
          <a:ext cx="3162841" cy="159962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baseline="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rPr>
            <a:t>Групповой уровень</a:t>
          </a:r>
          <a:endParaRPr lang="ru-RU" sz="2500" b="1" i="0" kern="1200" baseline="0" dirty="0">
            <a:solidFill>
              <a:srgbClr val="C00000"/>
            </a:solidFill>
            <a:latin typeface="Times New Roman" pitchFamily="18" charset="0"/>
            <a:cs typeface="Arial" pitchFamily="34" charset="0"/>
          </a:endParaRPr>
        </a:p>
      </dsp:txBody>
      <dsp:txXfrm>
        <a:off x="0" y="1681545"/>
        <a:ext cx="3162841" cy="1599626"/>
      </dsp:txXfrm>
    </dsp:sp>
    <dsp:sp modelId="{86FC1A9F-1F2F-42C8-8770-39D65F20A076}">
      <dsp:nvSpPr>
        <dsp:cNvPr id="0" name=""/>
        <dsp:cNvSpPr/>
      </dsp:nvSpPr>
      <dsp:spPr>
        <a:xfrm rot="5400000">
          <a:off x="5168122" y="1354721"/>
          <a:ext cx="1600599" cy="56173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Arial" pitchFamily="34" charset="0"/>
              <a:cs typeface="Arial" pitchFamily="34" charset="0"/>
            </a:rPr>
            <a:t>СМИ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Arial" pitchFamily="34" charset="0"/>
              <a:cs typeface="Arial" pitchFamily="34" charset="0"/>
            </a:rPr>
            <a:t>массовые акции профилактической направленности и др.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муниципальные программы по формированию здорового образа жизни</a:t>
          </a:r>
          <a:endParaRPr lang="ru-RU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168122" y="1354721"/>
        <a:ext cx="1600599" cy="5617338"/>
      </dsp:txXfrm>
    </dsp:sp>
    <dsp:sp modelId="{2419D5D3-9D76-4267-9032-151D84410B56}">
      <dsp:nvSpPr>
        <dsp:cNvPr id="0" name=""/>
        <dsp:cNvSpPr/>
      </dsp:nvSpPr>
      <dsp:spPr>
        <a:xfrm>
          <a:off x="72351" y="3364063"/>
          <a:ext cx="3159752" cy="159962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baseline="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rPr>
            <a:t>Популяционный уровень</a:t>
          </a:r>
          <a:endParaRPr lang="ru-RU" sz="2500" b="1" i="0" kern="1200" baseline="0" dirty="0">
            <a:solidFill>
              <a:srgbClr val="C00000"/>
            </a:solidFill>
            <a:latin typeface="Times New Roman" pitchFamily="18" charset="0"/>
            <a:cs typeface="Arial" pitchFamily="34" charset="0"/>
          </a:endParaRPr>
        </a:p>
      </dsp:txBody>
      <dsp:txXfrm>
        <a:off x="72351" y="3364063"/>
        <a:ext cx="3159752" cy="1599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CDA96-6B82-4338-A125-11BB445AE181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D53A5-A8DA-4E5D-84F9-34C6486DB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4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Добрый день, уважаемые коллеги!</a:t>
            </a:r>
          </a:p>
          <a:p>
            <a:r>
              <a:rPr lang="ru-RU" dirty="0" smtClean="0"/>
              <a:t>Позвольте приветствовать вас на совещании с профактивом строительного комплекса Свердловской области, пожелать нам всем успешной работы на данном мероприятии.</a:t>
            </a:r>
          </a:p>
          <a:p>
            <a:r>
              <a:rPr lang="ru-RU" dirty="0" smtClean="0"/>
              <a:t>Мне почетно выступить сегодня перед вами с сообщением по волнующей проблеме «профилактика заболеваний и укрепление здоровья населения Свердловской области и работа свердловского областного центра медицинской профилактики в данном направлении».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D53A5-A8DA-4E5D-84F9-34C6486DB43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11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В проведении профилактических мероприятий участвуют также центры здоровья.</a:t>
            </a:r>
          </a:p>
          <a:p>
            <a:r>
              <a:rPr lang="ru-RU" dirty="0" smtClean="0"/>
              <a:t>На территории Свердловской области расположены 25 центров здоровья, из них 19 центр для приема взрослого населения и 6 центров для приема детского населения.</a:t>
            </a:r>
          </a:p>
          <a:p>
            <a:endParaRPr lang="ru-RU" alt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416D5-7096-42C2-BF77-3D24C65880B4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23995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None/>
              <a:tabLst>
                <a:tab pos="630555" algn="l"/>
              </a:tabLst>
            </a:pP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них </a:t>
            </a:r>
            <a:r>
              <a:rPr lang="ru-RU" sz="1200" strike="noStrike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можно получить следующие обследования:</a:t>
            </a:r>
            <a:endParaRPr lang="ru-RU" sz="1200" strike="noStrike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тестирование </a:t>
            </a:r>
            <a:r>
              <a:rPr lang="ru-RU" sz="1200" b="1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оценки уровня психофизиологического и соматического здоровья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функциональных и адаптивных резервов организма;</a:t>
            </a: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200" b="1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скрининг сердца 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компьютеризированный </a:t>
            </a: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200" strike="noStrike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ангиологический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скрининг с автоматическим измерением систолического артериального давления и расчетом плече-лодыжечного индекса;</a:t>
            </a: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200" strike="noStrike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пульсоксиметрия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200" b="1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определение общего холестерина и глюкозы в крови 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1200" strike="noStrike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экспресс-методом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</a:t>
            </a: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200" b="1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комплексную детальную оценку функции дыхательной системы 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(компьютеризированная спирометрия);</a:t>
            </a: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200" b="1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осмотр гигиениста стоматологического 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(обучение гигиене полости рта);</a:t>
            </a: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200" b="1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раннюю диагностику заболеваний глаз 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(осмотр медицинского </a:t>
            </a:r>
            <a:r>
              <a:rPr lang="ru-RU" sz="1200" strike="noStrike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оптометриста</a:t>
            </a:r>
            <a:r>
              <a:rPr lang="ru-RU" sz="1200" strike="noStrik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);</a:t>
            </a: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консультацию врача.</a:t>
            </a: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None/>
              <a:tabLst>
                <a:tab pos="630555" algn="l"/>
              </a:tabLst>
            </a:pPr>
            <a:endParaRPr lang="ru-RU" sz="1200" b="1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R="139065" lvl="0" algn="just">
              <a:lnSpc>
                <a:spcPct val="102000"/>
              </a:lnSpc>
              <a:spcAft>
                <a:spcPts val="15"/>
              </a:spcAft>
              <a:buFont typeface="+mj-lt"/>
              <a:buNone/>
              <a:tabLst>
                <a:tab pos="630555" algn="l"/>
              </a:tabLst>
            </a:pPr>
            <a:endParaRPr lang="ru-RU" sz="12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alt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041A9-1629-4262-A28D-428E5660D011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8117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139065" indent="450215" algn="just">
              <a:lnSpc>
                <a:spcPct val="102000"/>
              </a:lnSpc>
              <a:spcAft>
                <a:spcPts val="15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По результатам комплексного исследования проводится оценка состояния здоровья.</a:t>
            </a:r>
            <a:endParaRPr lang="ru-RU" sz="1050" dirty="0" smtClean="0">
              <a:ea typeface="Calibri"/>
              <a:cs typeface="Times New Roman"/>
            </a:endParaRPr>
          </a:p>
          <a:p>
            <a:pPr marR="139065" indent="450215" algn="just">
              <a:lnSpc>
                <a:spcPct val="102000"/>
              </a:lnSpc>
              <a:spcAft>
                <a:spcPts val="15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Каждому посетителю по результатам обследования выдается «Карта здорового образа жизни», которая содержит информацию о проведенном обследовании и индивидуальный план оздоровления; по показаниям рекомендуется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дообследование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, посещение зала ЛФК или обучение в Школе здоровья.</a:t>
            </a:r>
            <a:endParaRPr lang="ru-RU" sz="105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D53A5-A8DA-4E5D-84F9-34C6486DB43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11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Также проводится динамическое наблюдение за гражданами с целью предотвратить развития заболевания  или его обострения.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D53A5-A8DA-4E5D-84F9-34C6486DB43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449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Групповой уровень заключается в проведении школ здоровья, которые как правило проводятся после прохождения диспансеризации и профилактических осмотров при наличии факторов риска (с целью предупреждения заболевания) или при выявленной патологии (для предупреждения развития обострения или прогрессирования). 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1C852C-7927-46EF-BC72-00FDA4EFE1C0}" type="slidenum">
              <a:rPr lang="ru-RU" altLang="ru-RU" sz="1200"/>
              <a:pPr/>
              <a:t>14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xmlns="" val="2788258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spcBef>
                <a:spcPct val="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Популяционная профилактика направлена на воздействие через средства массовой информации на те факторы образа жизни и окружающей среды, которые увеличивают риск развития ХНИЗ, среди всего населения.</a:t>
            </a:r>
          </a:p>
          <a:p>
            <a:pPr indent="449263" algn="just">
              <a:spcBef>
                <a:spcPct val="0"/>
              </a:spcBef>
            </a:pPr>
            <a:r>
              <a:rPr lang="ru-RU" altLang="ru-RU" dirty="0" smtClean="0">
                <a:cs typeface="Times New Roman" panose="02020603050405020304" pitchFamily="18" charset="0"/>
              </a:rPr>
              <a:t>С целью эффективной работы по профилактике заболеваний и пропаганде ЗОЖ необходимо объединить усилия здравоохранения, администрации и руководителей предприятий. Так же необходима активная пропаганда по вопросам сохранения здоровья и привлечения жителей на диспансеризацию по средства СМИ и сети Интернет – вот неполный перечень мероприятий для совместной работы.</a:t>
            </a: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8E68EA-0C27-4642-8A52-7E10BDE80120}" type="slidenum">
              <a:rPr lang="ru-RU" altLang="ru-RU">
                <a:latin typeface="Times New Roman" pitchFamily="18" charset="0"/>
              </a:rPr>
              <a:pPr/>
              <a:t>15</a:t>
            </a:fld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913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Нельзя не сказать, что все перечисленные</a:t>
            </a:r>
            <a:r>
              <a:rPr lang="ru-RU" altLang="ru-RU" baseline="0" dirty="0" smtClean="0"/>
              <a:t> мероприятия мы проводим в рамках </a:t>
            </a:r>
            <a:r>
              <a:rPr lang="ru-RU" altLang="ru-RU" dirty="0" smtClean="0"/>
              <a:t>реализации региональных</a:t>
            </a:r>
            <a:r>
              <a:rPr lang="ru-RU" altLang="ru-RU" baseline="0" dirty="0" smtClean="0"/>
              <a:t> проектов</a:t>
            </a:r>
            <a:r>
              <a:rPr lang="ru-RU" altLang="ru-RU" dirty="0" smtClean="0"/>
              <a:t>, входящих в состав национальных</a:t>
            </a:r>
            <a:r>
              <a:rPr lang="ru-RU" altLang="ru-RU" baseline="0" dirty="0" smtClean="0"/>
              <a:t> проектов «Здоровье» и «Демография».</a:t>
            </a:r>
            <a:r>
              <a:rPr lang="ru-RU" altLang="ru-RU" dirty="0" smtClean="0"/>
              <a:t> </a:t>
            </a:r>
          </a:p>
          <a:p>
            <a:r>
              <a:rPr lang="ru-RU" altLang="ru-RU" dirty="0" smtClean="0"/>
              <a:t>Региональным проектом «Укрепление общественного здоровья»</a:t>
            </a:r>
            <a:r>
              <a:rPr lang="ru-RU" altLang="ru-RU" baseline="0" dirty="0" smtClean="0"/>
              <a:t> предусмотрено разработка и внедрение </a:t>
            </a:r>
            <a:r>
              <a:rPr lang="ru-RU" altLang="ru-RU" dirty="0" smtClean="0"/>
              <a:t>корпоративных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программ в организациях вне зависимости от организационно-правовой формы и характера трудовой деятельности, способствующие обеспечению сохранению трудового потенциала и устойчивого развития.</a:t>
            </a:r>
          </a:p>
          <a:p>
            <a:r>
              <a:rPr lang="ru-RU" altLang="ru-RU" dirty="0" smtClean="0"/>
              <a:t>Программы будут направлены на 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рофилактику потребления табака, снижение потребления алкоголя, здоровое питание,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овышение физической активности, сохранение психологического здоровья и благополучия.</a:t>
            </a:r>
            <a:endParaRPr lang="ru-RU" altLang="ru-RU" sz="1600" dirty="0" smtClean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CEE623-6B4C-4DAE-A07A-8A143EB90FE8}" type="slidenum">
              <a:rPr lang="ru-RU" altLang="ru-RU">
                <a:latin typeface="Calibri" panose="020F0502020204030204" pitchFamily="34" charset="0"/>
              </a:rPr>
              <a:pPr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175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</a:rPr>
              <a:t>Система профилактики профессиональных заболеваний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</a:rPr>
              <a:t>- л</a:t>
            </a:r>
            <a:r>
              <a:rPr lang="ru-RU" baseline="0" dirty="0" smtClean="0"/>
              <a:t>учшим примером такой системы являются именно корпоративные программы «укрепление здоровья работающих»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-это на самом деле инвестиционный проект, участниками которого выступают государство- работодатель-работник, как элемент корпоративной культуры и программы лояльности в системе управления персоналом и достижении конкретных измеримых результатов.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долгосрочной перспективе компании, внедряющие корпоративные программы укрепления здоровья работников потенциально успешнее, более устойчивы и  как следствие эффективны.</a:t>
            </a:r>
          </a:p>
          <a:p>
            <a:endParaRPr lang="ru-RU" baseline="0" dirty="0" smtClean="0"/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Корпоративные модельные программы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укреплению здоровья работающих 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сфокусированы на условиях трудового процесса и производственной среде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позиции их влияния на факторы образа жизни работников и поведенческие факторы риска заболеваний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которые могут, как формироваться, так и нивелироваться в среде обитания (в условиях работы, быта и пр.)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Корпоративные программы укрепления здоровья на рабочем месте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это объединенные усилия работодателей, работников и органов исполнительной власти 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улучшению здоровья и благополучия людей трудоспособного возраста, которые могут быть достигнуты путем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улучшения организации труда рабочей среды; содействия эффективной системы поощрения.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Важно отметить, что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корпоративные программы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являются дополнительной поддержкой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не заменой системы управления рисками на рабочем месте. Надлежащее управление рисками является важной основой для успешной программы.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D53A5-A8DA-4E5D-84F9-34C6486DB43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951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Наше учреждение является</a:t>
            </a:r>
            <a:r>
              <a:rPr lang="ru-RU" baseline="0" dirty="0" smtClean="0"/>
              <a:t> </a:t>
            </a:r>
            <a:r>
              <a:rPr lang="ru-RU" dirty="0" smtClean="0"/>
              <a:t>кураторам по реализации проекта «Укрепление общественного</a:t>
            </a:r>
            <a:r>
              <a:rPr lang="ru-RU" baseline="0" dirty="0" smtClean="0"/>
              <a:t> здоровья».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 здесь присутствуют представители профсоюза работников строительства и промышленности строительных материалов, предлагаю объединить наши усилия по созданию среды, способствующей ведению здорового образа жизни и разработать совместно корпоративные программы по укреплению </a:t>
            </a:r>
            <a:r>
              <a:rPr lang="ru-RU" baseline="0" dirty="0" smtClean="0"/>
              <a:t>здоровья работающих. </a:t>
            </a: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Также н</a:t>
            </a:r>
            <a:r>
              <a:rPr lang="ru-RU" dirty="0" smtClean="0"/>
              <a:t>а базе нашего учреждения работает один из передовых центров здоровья. 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Ежегодно </a:t>
            </a:r>
            <a:r>
              <a:rPr lang="ru-RU" dirty="0" smtClean="0"/>
              <a:t>наш</a:t>
            </a:r>
            <a:r>
              <a:rPr lang="ru-RU" baseline="0" dirty="0" smtClean="0"/>
              <a:t> центр здоровья выполняет более 11 тысяч посещений. </a:t>
            </a:r>
            <a:endParaRPr lang="ru-RU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Граждане приходят </a:t>
            </a:r>
            <a:r>
              <a:rPr lang="ru-RU" baseline="0" dirty="0" smtClean="0"/>
              <a:t>как к нам, так и мы выезжаем в организованные коллективы</a:t>
            </a:r>
            <a:r>
              <a:rPr lang="ru-RU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r>
              <a:rPr lang="ru-RU" b="1" baseline="0" dirty="0" smtClean="0"/>
              <a:t>Мы всегда рады сотрудничеству</a:t>
            </a:r>
            <a:r>
              <a:rPr lang="ru-RU" b="1" baseline="0" smtClean="0"/>
              <a:t>, </a:t>
            </a:r>
            <a:r>
              <a:rPr lang="ru-RU" b="1" baseline="0" smtClean="0"/>
              <a:t>поэтому </a:t>
            </a:r>
            <a:r>
              <a:rPr lang="ru-RU" b="1" baseline="0" dirty="0" smtClean="0"/>
              <a:t>милости просим на Карла </a:t>
            </a:r>
            <a:r>
              <a:rPr lang="ru-RU" b="1" baseline="0" smtClean="0"/>
              <a:t>Либкнехта </a:t>
            </a:r>
            <a:r>
              <a:rPr lang="ru-RU" b="1" baseline="0" smtClean="0"/>
              <a:t>8 !</a:t>
            </a:r>
            <a:endParaRPr lang="ru-RU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4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B599E4-B258-40CF-A4AD-1785A35CED7A}" type="slidenum">
              <a:rPr lang="ru-RU" smtClean="0">
                <a:cs typeface="Arial" pitchFamily="34" charset="0"/>
              </a:rPr>
              <a:pPr/>
              <a:t>2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baseline="0" dirty="0" smtClean="0"/>
              <a:t>Позвольте начать мое сообщение с информации о понятиях: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что такое здоровье человека, 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Что такое профилактика не только заболеваний, но тех факторов риска, ведущих к развитию заболеваний.</a:t>
            </a:r>
          </a:p>
          <a:p>
            <a:r>
              <a:rPr lang="ru-RU" baseline="0" dirty="0" smtClean="0"/>
              <a:t>Итак, здоровье человека - </a:t>
            </a:r>
            <a:r>
              <a:rPr lang="ru-RU" dirty="0" smtClean="0"/>
              <a:t>это не сказка и не волшебство и мы не сможем попросить чародея , чтобы он даровал нам здоровье, красоту и долголетие. </a:t>
            </a:r>
          </a:p>
          <a:p>
            <a:r>
              <a:rPr lang="ru-RU" dirty="0" smtClean="0"/>
              <a:t>Существует масса определений что такое здоровье, и все-таки определение ВОЗ является более полновесным, по мнению ВОЗ</a:t>
            </a:r>
            <a:r>
              <a:rPr lang="ru-RU" baseline="0" dirty="0" smtClean="0"/>
              <a:t> - </a:t>
            </a:r>
            <a:r>
              <a:rPr lang="ru-RU" dirty="0" smtClean="0"/>
              <a:t>здоровье – это состояние полного физического, душевного и социального благополучия,</a:t>
            </a:r>
            <a:r>
              <a:rPr lang="ru-RU" baseline="0" dirty="0" smtClean="0"/>
              <a:t> а не только отсутствие болезней и недомоганий.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Еще Вероника Игоревна Скворцова говорила, что забота </a:t>
            </a:r>
            <a:r>
              <a:rPr lang="ru-RU" b="1" baseline="0" dirty="0" smtClean="0"/>
              <a:t>о здоровье работающего, любого работника – это не просто формальная обязанность </a:t>
            </a:r>
            <a:r>
              <a:rPr lang="ru-RU" baseline="0" dirty="0" smtClean="0"/>
              <a:t>работодателя, это – прочные инвестиции в трудовой ресурс очень высокой экономической отдачи. И это базис для любого предприятия».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 состояния здоровья работающих в  России вызывает особую тревогу.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оценкам ряда экспертов, трудовые ресурсы России к  2025  году </a:t>
            </a: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могут сократиться на 19  млн. чело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век.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Согласно расчетам Росстата, к указанному сроку численность трудоспособного населения может снизится на 16 %.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Существенное влияние на состояние здоровье работников оказывают не только профессиональные риски и профессиональные заболевания, но и обычные факторы риска развития хронических неинфекционных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заболеваний таких как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сердечно-сосудистой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системы, включая поражения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сосудов головного мозга (всем известные кровоизлияния), злокачественные заболевания, сахарный диабет и хронические заболевания органов дыхания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388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Основными причинами роста профессиональных заболеваний, на наш</a:t>
            </a:r>
            <a:r>
              <a:rPr lang="ru-RU" baseline="0" dirty="0" smtClean="0"/>
              <a:t> взгляд, является </a:t>
            </a:r>
            <a:r>
              <a:rPr lang="ru-RU" b="1" baseline="0" dirty="0" smtClean="0"/>
              <a:t>отсутствие эффективной профилактической </a:t>
            </a:r>
            <a:r>
              <a:rPr lang="ru-RU" b="1" baseline="0" dirty="0" smtClean="0"/>
              <a:t>деятельности на предприятии, </a:t>
            </a:r>
            <a:r>
              <a:rPr lang="ru-RU" b="1" baseline="0" dirty="0" smtClean="0"/>
              <a:t>углубленной </a:t>
            </a:r>
            <a:r>
              <a:rPr lang="ru-RU" b="1" baseline="0" dirty="0" smtClean="0"/>
              <a:t>диспансеризации в медицинских учреждениях по месту проживания граждан, фактическое отсутствие системы </a:t>
            </a:r>
            <a:r>
              <a:rPr lang="ru-RU" b="1" baseline="0" dirty="0" smtClean="0"/>
              <a:t>оздоровления и физического воспитания работающих, проведение качественных профессиональных (предварительных и периодических) медицинских осмотров</a:t>
            </a:r>
            <a:r>
              <a:rPr lang="ru-RU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D53A5-A8DA-4E5D-84F9-34C6486DB43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84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400" dirty="0" smtClean="0">
                <a:latin typeface="+mn-lt"/>
              </a:rPr>
              <a:t>Итак разберемся, что такое профилактика в медицине.</a:t>
            </a:r>
          </a:p>
          <a:p>
            <a:pPr>
              <a:defRPr/>
            </a:pPr>
            <a:r>
              <a:rPr lang="ru-RU" sz="1400" dirty="0" smtClean="0">
                <a:latin typeface="+mn-lt"/>
              </a:rPr>
              <a:t>Профилактика это комплекс мер медицинского и немедицинского </a:t>
            </a:r>
            <a:r>
              <a:rPr lang="ru-RU" sz="1400" dirty="0" smtClean="0">
                <a:latin typeface="+mn-lt"/>
              </a:rPr>
              <a:t>характера, </a:t>
            </a:r>
            <a:r>
              <a:rPr lang="ru-RU" altLang="ru-RU" sz="1400" i="1" dirty="0" smtClean="0">
                <a:latin typeface="Arial" charset="0"/>
                <a:cs typeface="Arial" charset="0"/>
              </a:rPr>
              <a:t>направлена на снижение риска развития отклонений и осложнений заболеваний, замедление прогрессирования заболевания и его осложнений.</a:t>
            </a:r>
            <a:r>
              <a:rPr lang="ru-RU" altLang="ru-RU" sz="1400" i="1" baseline="0" dirty="0" smtClean="0">
                <a:latin typeface="Arial" charset="0"/>
                <a:cs typeface="Arial" charset="0"/>
              </a:rPr>
              <a:t> П</a:t>
            </a:r>
            <a:r>
              <a:rPr lang="ru-RU" sz="1400" dirty="0" smtClean="0">
                <a:latin typeface="+mn-lt"/>
              </a:rPr>
              <a:t>одразделяется профилактика на </a:t>
            </a:r>
            <a:r>
              <a:rPr lang="ru-RU" sz="1400" dirty="0" smtClean="0">
                <a:latin typeface="+mn-lt"/>
              </a:rPr>
              <a:t>3 </a:t>
            </a:r>
            <a:r>
              <a:rPr lang="ru-RU" sz="1400" dirty="0" smtClean="0">
                <a:latin typeface="+mn-lt"/>
              </a:rPr>
              <a:t>вида (первичная, вторичная и третичная):</a:t>
            </a:r>
            <a:endParaRPr lang="ru-RU" sz="1400" dirty="0" smtClean="0">
              <a:latin typeface="+mn-lt"/>
            </a:endParaRPr>
          </a:p>
          <a:p>
            <a:pPr>
              <a:defRPr/>
            </a:pPr>
            <a:r>
              <a:rPr lang="ru-RU" sz="1400" dirty="0" smtClean="0">
                <a:latin typeface="+mn-lt"/>
              </a:rPr>
              <a:t>Первичная профилактика — это система мер предупреждения возникновения и развития фактора риска, например, </a:t>
            </a:r>
            <a:r>
              <a:rPr lang="ru-RU" sz="1400" b="1" dirty="0" smtClean="0">
                <a:latin typeface="+mn-lt"/>
              </a:rPr>
              <a:t>вакцинация</a:t>
            </a:r>
            <a:r>
              <a:rPr lang="ru-RU" sz="1400" dirty="0" smtClean="0">
                <a:latin typeface="+mn-lt"/>
              </a:rPr>
              <a:t>, рациональный режим труда и отдыха, рациональное качественное питание, физическая активность и т.д. </a:t>
            </a:r>
          </a:p>
          <a:p>
            <a:pPr>
              <a:defRPr/>
            </a:pPr>
            <a:r>
              <a:rPr lang="ru-RU" sz="1400" dirty="0" smtClean="0">
                <a:latin typeface="+mn-lt"/>
              </a:rPr>
              <a:t>И как вы понимаете, Ряд мероприятий первичной профилактики может осуществляться в масштабах государства (вакцинация, рациональный режим</a:t>
            </a:r>
            <a:r>
              <a:rPr lang="ru-RU" sz="1400" baseline="0" dirty="0" smtClean="0">
                <a:latin typeface="+mn-lt"/>
              </a:rPr>
              <a:t> труда и отдыха…)</a:t>
            </a:r>
            <a:r>
              <a:rPr lang="ru-RU" sz="1400" dirty="0" smtClean="0">
                <a:latin typeface="+mn-lt"/>
              </a:rPr>
              <a:t>.</a:t>
            </a:r>
          </a:p>
          <a:p>
            <a:pPr>
              <a:defRPr/>
            </a:pPr>
            <a:r>
              <a:rPr lang="ru-RU" sz="1400" dirty="0" smtClean="0">
                <a:latin typeface="+mn-lt"/>
              </a:rPr>
              <a:t>Вторичная профилактика —</a:t>
            </a:r>
            <a:r>
              <a:rPr lang="ru-RU" sz="1400" baseline="0" dirty="0" smtClean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направлена на устранение выраженных факторов риска, которые при определенных условиях (стресс, ослабление иммунитета, чрезмерные нагрузки на любые функциональные системы организма) могут привести к возникновению, обострению и рецидиву заболевания. Наиболее эффективным методом вторичной профилактики является </a:t>
            </a:r>
            <a:r>
              <a:rPr lang="ru-RU" sz="1400" b="1" dirty="0" smtClean="0">
                <a:latin typeface="+mn-lt"/>
              </a:rPr>
              <a:t>диспансеризация -</a:t>
            </a:r>
            <a:r>
              <a:rPr lang="ru-RU" sz="1400" dirty="0" smtClean="0">
                <a:latin typeface="+mn-lt"/>
              </a:rPr>
              <a:t> как комплексный </a:t>
            </a:r>
            <a:r>
              <a:rPr lang="ru-RU" sz="1400" dirty="0" smtClean="0">
                <a:latin typeface="+mn-lt"/>
              </a:rPr>
              <a:t>подход </a:t>
            </a:r>
            <a:r>
              <a:rPr lang="ru-RU" sz="1400" dirty="0" smtClean="0">
                <a:latin typeface="+mn-lt"/>
              </a:rPr>
              <a:t>раннего выявления заболеваний, динамического наблюдения, </a:t>
            </a:r>
            <a:r>
              <a:rPr lang="ru-RU" sz="1400" dirty="0" smtClean="0">
                <a:latin typeface="+mn-lt"/>
              </a:rPr>
              <a:t>направления гражданина на лечение, реабилитацию и оздоровление.</a:t>
            </a:r>
            <a:endParaRPr lang="ru-RU" sz="140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n-lt"/>
              </a:rPr>
              <a:t>Третичная профилактика направлена на предотвращение последствий и  осложнений </a:t>
            </a:r>
            <a:r>
              <a:rPr lang="ru-RU" sz="1200" dirty="0" smtClean="0">
                <a:latin typeface="+mn-lt"/>
              </a:rPr>
              <a:t>уже заболевания</a:t>
            </a:r>
            <a:r>
              <a:rPr lang="ru-RU" sz="1200" dirty="0" smtClean="0">
                <a:latin typeface="+mn-lt"/>
              </a:rPr>
              <a:t>, на улучшение </a:t>
            </a:r>
            <a:r>
              <a:rPr lang="ru-RU" sz="1200" dirty="0" smtClean="0">
                <a:latin typeface="+mn-lt"/>
              </a:rPr>
              <a:t>в целом статуса </a:t>
            </a:r>
            <a:r>
              <a:rPr lang="ru-RU" sz="1200" dirty="0" smtClean="0">
                <a:latin typeface="+mn-lt"/>
              </a:rPr>
              <a:t>гражданина, его  социализацию и предотвращение к </a:t>
            </a:r>
            <a:r>
              <a:rPr lang="ru-RU" sz="1200" dirty="0" err="1" smtClean="0">
                <a:latin typeface="+mn-lt"/>
              </a:rPr>
              <a:t>инвалидизации</a:t>
            </a:r>
            <a:r>
              <a:rPr lang="ru-RU" sz="1200" dirty="0" smtClean="0">
                <a:latin typeface="+mn-lt"/>
              </a:rPr>
              <a:t>.</a:t>
            </a:r>
            <a:endParaRPr lang="ru-RU" sz="1200" dirty="0" smtClean="0">
              <a:latin typeface="+mn-lt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EA9E4-F614-425B-B04F-4DE8F4A4AE0A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464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273050" algn="just"/>
            <a:r>
              <a:rPr lang="ru-RU" dirty="0" smtClean="0">
                <a:latin typeface="Verdana" pitchFamily="34" charset="0"/>
                <a:cs typeface="Arial" pitchFamily="34" charset="0"/>
              </a:rPr>
              <a:t>Основой профилактики всех заболеваний и их осложнений является изменение образа жизни и устранение или возможная коррекция факторов риска развития заболеваний, а также раннее выявление заболеваний и риска их развития и эффективное лечение.</a:t>
            </a:r>
          </a:p>
          <a:p>
            <a:pPr marL="0" marR="0" indent="2730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На сегодняшний день выстроена трехуровневая система работы с </a:t>
            </a:r>
            <a:r>
              <a:rPr lang="ru-RU" altLang="ru-RU" dirty="0" smtClean="0"/>
              <a:t>населением, которая представлена на слайде.</a:t>
            </a:r>
            <a:endParaRPr lang="ru-RU" altLang="ru-RU" dirty="0" smtClean="0"/>
          </a:p>
          <a:p>
            <a:pPr indent="273050" algn="just"/>
            <a:endParaRPr lang="ru-RU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3293B-55F2-495B-80FE-147066896031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1984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smtClean="0"/>
              <a:t>Индивидуальный уровень заключается в прохождении диспансеризации, профилактических осмотрах и посещении центров здоровья.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F0265-8E00-4281-B538-7BD4235ED90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149871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Хочу обратить внимание на конечную цель диспансеризации: это в первую очередь снижение смертности населения от хронических неинфекционных заболеваний </a:t>
            </a:r>
            <a:r>
              <a:rPr lang="ru-RU" altLang="ru-RU" dirty="0" smtClean="0"/>
              <a:t>(хочу</a:t>
            </a:r>
            <a:r>
              <a:rPr lang="ru-RU" altLang="ru-RU" baseline="0" dirty="0" smtClean="0"/>
              <a:t> напомнить их – они перечислены в нижней части слайда: ССЗ, СД, ХОБЛ, ОНКО)</a:t>
            </a:r>
            <a:r>
              <a:rPr lang="ru-RU" altLang="ru-RU" dirty="0" smtClean="0"/>
              <a:t>, </a:t>
            </a:r>
            <a:r>
              <a:rPr lang="ru-RU" altLang="ru-RU" dirty="0" smtClean="0"/>
              <a:t>являющихся основной причиной инвалидности и преждевременной смертности, факторов риска их развития. </a:t>
            </a:r>
          </a:p>
          <a:p>
            <a:r>
              <a:rPr lang="ru-RU" altLang="ru-RU" dirty="0" smtClean="0"/>
              <a:t>Диспансеризация делает упор на профилактику заболеваний, при проведении обследований выявляются отклонения на ранней или доклинической стадии, когда сам гражданин еще не чувствует никаких симптомов болезни.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37D00-A14F-4DD2-AE24-CA220C6EB317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4686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 всех вывяленных факторов риска за 2019 год лидирующие позиции занимает как</a:t>
            </a:r>
            <a:r>
              <a:rPr lang="ru-RU" baseline="0" dirty="0" smtClean="0"/>
              <a:t> вы видите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нерациональное питание 19,2% (в нижней части слайда), </a:t>
            </a:r>
          </a:p>
          <a:p>
            <a:r>
              <a:rPr lang="ru-RU" dirty="0" smtClean="0"/>
              <a:t>2. Следующая за ним позиция избыточная масса тела – 18,9%, </a:t>
            </a:r>
          </a:p>
          <a:p>
            <a:r>
              <a:rPr lang="ru-RU" dirty="0" smtClean="0"/>
              <a:t>3. третье место занимает низкая физическая активность – 14,1%,</a:t>
            </a:r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4. четвертая позиция – отягощенная наследственность по злокачественным новообразованиям – 10,2%.</a:t>
            </a:r>
          </a:p>
          <a:p>
            <a:r>
              <a:rPr lang="ru-RU" baseline="0" dirty="0" smtClean="0"/>
              <a:t>5. Курение табака – 9,1%, </a:t>
            </a:r>
          </a:p>
          <a:p>
            <a:r>
              <a:rPr lang="ru-RU" baseline="0" dirty="0" smtClean="0"/>
              <a:t>6. повышенный уровень АД – 8,9%.</a:t>
            </a:r>
          </a:p>
          <a:p>
            <a:r>
              <a:rPr lang="ru-RU" baseline="0" dirty="0" smtClean="0"/>
              <a:t>Такие факторы как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высокий и высокий абсолютный  суммарный сердечно-сосудистый риск</a:t>
            </a:r>
            <a:r>
              <a:rPr lang="ru-RU" dirty="0" smtClean="0"/>
              <a:t>  в целом 4,3-4,4%.</a:t>
            </a:r>
          </a:p>
          <a:p>
            <a:r>
              <a:rPr lang="ru-RU" dirty="0" smtClean="0"/>
              <a:t>Еще меньшую долю занимает риск пагубного потребления алкоголя 1,9%, а наркотических средств психотропных веществ еще меньше – всего 0,04%.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22FE1-E65D-4E0B-B7B6-35FB6D3AC309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6786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подведении итогов профилактических мероприятий регистрируются </a:t>
            </a:r>
            <a:r>
              <a:rPr lang="ru-RU" b="1" dirty="0" smtClean="0"/>
              <a:t>заболевания.</a:t>
            </a:r>
          </a:p>
          <a:p>
            <a:r>
              <a:rPr lang="ru-RU" b="0" dirty="0" smtClean="0"/>
              <a:t>Обращает на себя внимание </a:t>
            </a:r>
            <a:r>
              <a:rPr lang="ru-RU" b="0" baseline="0" dirty="0" smtClean="0"/>
              <a:t>доля лиц </a:t>
            </a:r>
            <a:r>
              <a:rPr lang="ru-RU" b="1" baseline="0" dirty="0" smtClean="0"/>
              <a:t>старше трудоспособного возраста, которая составляет 45,9%</a:t>
            </a:r>
            <a:r>
              <a:rPr lang="ru-RU" b="0" baseline="0" dirty="0" smtClean="0"/>
              <a:t>.</a:t>
            </a:r>
          </a:p>
          <a:p>
            <a:r>
              <a:rPr lang="ru-RU" b="0" baseline="0" dirty="0" smtClean="0"/>
              <a:t>Из представленного слайда видно, что в трудоспособном возрасте  (это линия красного цвета) в основном выявляются  новообразования – это 52% . </a:t>
            </a:r>
            <a:r>
              <a:rPr lang="ru-RU" b="0" dirty="0" smtClean="0"/>
              <a:t>Обращает на себя тот факт, что злокачественные</a:t>
            </a:r>
            <a:r>
              <a:rPr lang="ru-RU" b="0" baseline="0" dirty="0" smtClean="0"/>
              <a:t> заболевания выявлены на ранних стадиях в данной категории составляет 69,5%.</a:t>
            </a:r>
          </a:p>
          <a:p>
            <a:r>
              <a:rPr lang="ru-RU" b="0" baseline="0" dirty="0" smtClean="0"/>
              <a:t>На второй позиции по значимости занимает эндокринная патология – 43%. </a:t>
            </a:r>
            <a:endParaRPr lang="ru-RU" b="0" dirty="0" smtClean="0"/>
          </a:p>
          <a:p>
            <a:r>
              <a:rPr lang="ru-RU" b="0" baseline="0" dirty="0" smtClean="0"/>
              <a:t>Отдельно хотелось сказать об ожирении , это 13,8% от всех впервые выявленных заболеваниях.</a:t>
            </a:r>
          </a:p>
          <a:p>
            <a:r>
              <a:rPr lang="ru-RU" b="0" baseline="0" dirty="0" smtClean="0"/>
              <a:t>На третей позиции находятся болезни органов дыхания.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222FE1-E65D-4E0B-B7B6-35FB6D3AC309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214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hyperlink" Target="mailto:medprof@ete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5830416" cy="302433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Профилактика заболеваний и укрепление здоровья населения Свердловской области и работа Свердловского областного центра медицинской профилактики в данном направлении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509120"/>
            <a:ext cx="6120680" cy="13925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Сидоркина Марина Николаевна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Заместитель главного врача  </a:t>
            </a:r>
            <a:r>
              <a:rPr lang="ru-RU" sz="2400" dirty="0" smtClean="0">
                <a:solidFill>
                  <a:srgbClr val="C00000"/>
                </a:solidFill>
              </a:rPr>
              <a:t>ГАУЗ СО «СОЦМП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г.Екатеринбург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11.03.2020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12" descr="логотип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776" y="0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17840"/>
            <a:ext cx="19077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62950" cy="936625"/>
          </a:xfrm>
        </p:spPr>
        <p:txBody>
          <a:bodyPr/>
          <a:lstStyle/>
          <a:p>
            <a:pPr>
              <a:defRPr/>
            </a:pPr>
            <a:r>
              <a:rPr lang="ru-RU" altLang="ru-RU" sz="28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Центров здоровья</a:t>
            </a:r>
          </a:p>
        </p:txBody>
      </p:sp>
      <p:pic>
        <p:nvPicPr>
          <p:cNvPr id="18435" name="Picture 2" descr="\\192.168.1.2\соцмп\Андриянова\Листовка адреса цз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700213"/>
            <a:ext cx="3951287" cy="4525962"/>
          </a:xfrm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323850" y="1196975"/>
            <a:ext cx="424815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 – для взрослого населения:</a:t>
            </a:r>
          </a:p>
          <a:p>
            <a:pPr eaLnBrk="1" hangingPunct="1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Екатеринбург – 7              </a:t>
            </a:r>
          </a:p>
          <a:p>
            <a:pPr eaLnBrk="1" hangingPunct="1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Нижний Тагил – 2</a:t>
            </a:r>
          </a:p>
          <a:p>
            <a:pPr eaLnBrk="1" hangingPunct="1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Асбест </a:t>
            </a:r>
          </a:p>
          <a:p>
            <a:pPr eaLnBrk="1" hangingPunct="1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Первоуральск</a:t>
            </a:r>
          </a:p>
          <a:p>
            <a:pPr eaLnBrk="1" hangingPunct="1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Каменск – Уральский                    </a:t>
            </a:r>
          </a:p>
          <a:p>
            <a:pPr eaLnBrk="1" hangingPunct="1"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Реж - Алапаевск</a:t>
            </a:r>
          </a:p>
          <a:p>
            <a:pPr eaLnBrk="1" hangingPunct="1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Полевской                                      </a:t>
            </a:r>
          </a:p>
          <a:p>
            <a:pPr eaLnBrk="1" hangingPunct="1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Кушва </a:t>
            </a:r>
          </a:p>
          <a:p>
            <a:pPr eaLnBrk="1" hangingPunct="1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Сухой Лог                                    </a:t>
            </a:r>
          </a:p>
          <a:p>
            <a:pPr eaLnBrk="1" hangingPunct="1"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Серов</a:t>
            </a:r>
          </a:p>
          <a:p>
            <a:pPr eaLnBrk="1" hangingPunct="1"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Ирбит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Красноуфимск +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моб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– для детей: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Екатеринбург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Ревда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Кушва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Камышлов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Асбест</a:t>
            </a:r>
          </a:p>
          <a:p>
            <a:pPr marL="381000" indent="-381000" eaLnBrk="1" hangingPunct="1">
              <a:lnSpc>
                <a:spcPct val="80000"/>
              </a:lnSpc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Краснотурьинск +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моб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134350" cy="1008062"/>
          </a:xfrm>
        </p:spPr>
        <p:txBody>
          <a:bodyPr>
            <a:normAutofit fontScale="90000"/>
          </a:bodyPr>
          <a:lstStyle/>
          <a:p>
            <a:r>
              <a:rPr lang="ru-RU" altLang="ru-RU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Комплексное обследование в центре здоровья для взрослого населения</a:t>
            </a:r>
            <a:br>
              <a:rPr lang="ru-RU" altLang="ru-RU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(проводится бесплатно 1 раз в календарном году)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6550"/>
            <a:ext cx="8785225" cy="525145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Тестирование на аппаратно-программном комплексе  для оценки  уровня психофизиологического и соматического здоровья, функциональных и адаптивных резервов организма.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Компьютеризированный скрининг сердца.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200" dirty="0" err="1" smtClean="0">
                <a:latin typeface="Arial" pitchFamily="34" charset="0"/>
                <a:cs typeface="Arial" pitchFamily="34" charset="0"/>
              </a:rPr>
              <a:t>Ангиологический</a:t>
            </a: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  скрининг с автоматическим измерением систолического артериального давления.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Экспресс-анализ уровня общего холестерина и глюкозы в крови.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Комплексная детальная оценка функции дыхательной системы (компьютеризированная спирометрия).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200" dirty="0" err="1" smtClean="0">
                <a:latin typeface="Arial" pitchFamily="34" charset="0"/>
                <a:cs typeface="Arial" pitchFamily="34" charset="0"/>
              </a:rPr>
              <a:t>Пульсоксиметрия</a:t>
            </a: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определение степени насыщения крови кислородом)</a:t>
            </a: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Осмотр ротовой полости гигиенистом стоматологического кабинета 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(1 раз в полгода доступна бесплатная профессиональная гигиена полости рта)</a:t>
            </a: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Осмотр </a:t>
            </a:r>
            <a:r>
              <a:rPr lang="ru-RU" altLang="ru-RU" sz="2200" dirty="0" err="1" smtClean="0">
                <a:latin typeface="Arial" pitchFamily="34" charset="0"/>
                <a:cs typeface="Arial" pitchFamily="34" charset="0"/>
              </a:rPr>
              <a:t>оптометриста</a:t>
            </a: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sz="2200" dirty="0" smtClean="0">
                <a:latin typeface="Arial" pitchFamily="34" charset="0"/>
                <a:cs typeface="Arial" pitchFamily="34" charset="0"/>
              </a:rPr>
              <a:t>Консультация врача терапевта по профилактике.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235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По результатам комплексного исследования</a:t>
            </a:r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4464050" cy="194468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altLang="ru-RU" sz="2200" kern="1200" dirty="0">
                <a:latin typeface="Arial" charset="0"/>
                <a:cs typeface="Arial" charset="0"/>
              </a:rPr>
              <a:t>Проводится оценка состояния здоровья </a:t>
            </a:r>
            <a:r>
              <a:rPr lang="ru-RU" altLang="ru-RU" sz="2200" i="1" kern="1200" dirty="0">
                <a:latin typeface="Arial" charset="0"/>
                <a:cs typeface="Arial" charset="0"/>
              </a:rPr>
              <a:t>(здоров, имеет функциональные отклонения, выявленные симптомы, факторы риска заболеваний</a:t>
            </a:r>
            <a:r>
              <a:rPr lang="ru-RU" altLang="ru-RU" sz="2200" i="1" kern="1200" dirty="0" smtClean="0">
                <a:latin typeface="Arial" charset="0"/>
                <a:cs typeface="Arial" charset="0"/>
              </a:rPr>
              <a:t>)</a:t>
            </a:r>
            <a:endParaRPr lang="ru-RU" altLang="ru-RU" sz="2200" kern="1200" dirty="0">
              <a:latin typeface="Arial" charset="0"/>
              <a:cs typeface="Arial" charset="0"/>
            </a:endParaRPr>
          </a:p>
        </p:txBody>
      </p:sp>
      <p:pic>
        <p:nvPicPr>
          <p:cNvPr id="7172" name="Picture 4" descr="7910_original"/>
          <p:cNvPicPr>
            <a:picLocks noChangeAspect="1" noChangeArrowheads="1"/>
          </p:cNvPicPr>
          <p:nvPr/>
        </p:nvPicPr>
        <p:blipFill>
          <a:blip r:embed="rId3" cstate="print"/>
          <a:srcRect b="10321"/>
          <a:stretch>
            <a:fillRect/>
          </a:stretch>
        </p:blipFill>
        <p:spPr bwMode="auto">
          <a:xfrm>
            <a:off x="1335088" y="3716338"/>
            <a:ext cx="19796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7906_original"/>
          <p:cNvPicPr>
            <a:picLocks noChangeAspect="1" noChangeArrowheads="1"/>
          </p:cNvPicPr>
          <p:nvPr/>
        </p:nvPicPr>
        <p:blipFill>
          <a:blip r:embed="rId4" cstate="print"/>
          <a:srcRect r="17863"/>
          <a:stretch>
            <a:fillRect/>
          </a:stretch>
        </p:blipFill>
        <p:spPr bwMode="auto">
          <a:xfrm>
            <a:off x="5522913" y="3727450"/>
            <a:ext cx="29527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5"/>
          <p:cNvSpPr txBox="1">
            <a:spLocks noChangeArrowheads="1"/>
          </p:cNvSpPr>
          <p:nvPr/>
        </p:nvSpPr>
        <p:spPr bwMode="auto">
          <a:xfrm>
            <a:off x="5148263" y="1484313"/>
            <a:ext cx="37449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>
                <a:latin typeface="Arial" pitchFamily="34" charset="0"/>
                <a:cs typeface="Arial" pitchFamily="34" charset="0"/>
              </a:rPr>
              <a:t>Врач дает рекомендации, назначает индивидуальный план оздоровления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ru-RU" altLang="ru-RU" sz="3200" b="1" kern="1200" dirty="0">
                <a:solidFill>
                  <a:srgbClr val="0070C0"/>
                </a:solidFill>
                <a:latin typeface="Arial" charset="0"/>
                <a:cs typeface="Arial" charset="0"/>
              </a:rPr>
              <a:t>Динамическое наблюдение </a:t>
            </a:r>
            <a:r>
              <a:rPr lang="ru-RU" altLang="ru-RU" sz="3200" b="1" kern="12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3200" b="1" kern="12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altLang="ru-RU" sz="20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3889375" cy="26638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altLang="ru-RU" sz="2200" kern="1200" dirty="0">
                <a:latin typeface="Arial" charset="0"/>
                <a:cs typeface="Arial" charset="0"/>
              </a:rPr>
              <a:t>По рекомендации врача центра здоровья повторно проводятся</a:t>
            </a:r>
            <a:r>
              <a:rPr lang="ru-RU" altLang="ru-RU" sz="2200" kern="1200" dirty="0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Wingdings" pitchFamily="2" charset="2"/>
              <a:buNone/>
              <a:defRPr/>
            </a:pPr>
            <a:endParaRPr lang="ru-RU" altLang="ru-RU" sz="2200" kern="1200" dirty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altLang="ru-RU" sz="2200" i="1" kern="1200" dirty="0">
                <a:latin typeface="Arial" charset="0"/>
                <a:cs typeface="Arial" charset="0"/>
              </a:rPr>
              <a:t> - необходимые исследования;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altLang="ru-RU" sz="2200" i="1" kern="1200" dirty="0">
                <a:latin typeface="Arial" charset="0"/>
                <a:cs typeface="Arial" charset="0"/>
              </a:rPr>
              <a:t>- осмотр врача</a:t>
            </a:r>
            <a:r>
              <a:rPr lang="ru-RU" altLang="ru-RU" sz="2200" i="1" kern="1200" dirty="0" smtClean="0">
                <a:latin typeface="Arial" charset="0"/>
                <a:cs typeface="Arial" charset="0"/>
              </a:rPr>
              <a:t>.</a:t>
            </a:r>
            <a:endParaRPr lang="ru-RU" b="1" dirty="0"/>
          </a:p>
        </p:txBody>
      </p:sp>
      <p:pic>
        <p:nvPicPr>
          <p:cNvPr id="8196" name="Picture 4" descr="7890_original"/>
          <p:cNvPicPr>
            <a:picLocks noChangeAspect="1" noChangeArrowheads="1"/>
          </p:cNvPicPr>
          <p:nvPr/>
        </p:nvPicPr>
        <p:blipFill>
          <a:blip r:embed="rId3" cstate="print"/>
          <a:srcRect b="19070"/>
          <a:stretch>
            <a:fillRect/>
          </a:stretch>
        </p:blipFill>
        <p:spPr bwMode="auto">
          <a:xfrm>
            <a:off x="4356100" y="2276475"/>
            <a:ext cx="4464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5"/>
          <p:cNvSpPr>
            <a:spLocks noGrp="1"/>
          </p:cNvSpPr>
          <p:nvPr>
            <p:ph type="title"/>
          </p:nvPr>
        </p:nvSpPr>
        <p:spPr>
          <a:xfrm>
            <a:off x="468313" y="188913"/>
            <a:ext cx="7989887" cy="10080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70C0"/>
                </a:solidFill>
                <a:latin typeface="Arial" panose="020B0604020202020204" pitchFamily="34" charset="0"/>
              </a:rPr>
              <a:t>Групповой уровень</a:t>
            </a:r>
            <a:endParaRPr lang="ru-RU" altLang="ru-RU" sz="3200" b="1" smtClean="0">
              <a:solidFill>
                <a:srgbClr val="0070C0"/>
              </a:solidFill>
            </a:endParaRPr>
          </a:p>
        </p:txBody>
      </p:sp>
      <p:sp>
        <p:nvSpPr>
          <p:cNvPr id="25603" name="Содержимое 6"/>
          <p:cNvSpPr>
            <a:spLocks noGrp="1"/>
          </p:cNvSpPr>
          <p:nvPr>
            <p:ph sz="half" idx="1"/>
          </p:nvPr>
        </p:nvSpPr>
        <p:spPr>
          <a:xfrm>
            <a:off x="214313" y="1196975"/>
            <a:ext cx="8497887" cy="5472113"/>
          </a:xfrm>
        </p:spPr>
        <p:txBody>
          <a:bodyPr/>
          <a:lstStyle/>
          <a:p>
            <a:pPr>
              <a:defRPr/>
            </a:pP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здоровья и долголетия «50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+»</a:t>
            </a:r>
          </a:p>
          <a:p>
            <a:pPr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Школы для желающих бросить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курить</a:t>
            </a:r>
          </a:p>
          <a:p>
            <a:pPr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Школа здоровья для пациентов с артериальной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гипертонией</a:t>
            </a:r>
          </a:p>
          <a:p>
            <a:pPr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Школа здоровья для пациентов с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бронхиальной астмой</a:t>
            </a:r>
          </a:p>
          <a:p>
            <a:pPr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Школа здоровья для пациентов с сахарным диабетом  2 типа</a:t>
            </a:r>
          </a:p>
          <a:p>
            <a:pPr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Школа для пациентов с ишемической болезнью сердца и перенесших острый инфаркт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миокарда</a:t>
            </a:r>
          </a:p>
          <a:p>
            <a:pPr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Школа для больных с сердечной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недостаточностью</a:t>
            </a:r>
          </a:p>
          <a:p>
            <a:pPr>
              <a:defRPr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Школе для пациентов перенесших острое нарушение мозгового кровообращения</a:t>
            </a:r>
          </a:p>
          <a:p>
            <a:pPr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Школа для больных с заболеваниями суставов и позвоночника</a:t>
            </a:r>
          </a:p>
          <a:p>
            <a:pPr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Проведение обучающих семинаров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4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106040"/>
            <a:ext cx="8157790" cy="94503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br>
              <a:rPr lang="ru-RU" altLang="ru-RU" sz="2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ru-RU" altLang="ru-RU" sz="3600" b="1" dirty="0">
                <a:solidFill>
                  <a:srgbClr val="0070C0"/>
                </a:solidFill>
                <a:latin typeface="Arial" charset="0"/>
                <a:cs typeface="Arial" charset="0"/>
              </a:rPr>
              <a:t>Информационно-коммуникационная кампания по здоровому образу жизни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163" y="1312863"/>
            <a:ext cx="6264275" cy="55451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 в поддержку инициатив ВОЗ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Всемирный день без табачного дыма; Международный день отказа от курения; Международный день ХОБЛ и др.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 регионального уровня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«Добро в село», «Добро в город»,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со СМИ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alt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ресурсы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 medprofural.ru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Однокласники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ru-RU" alt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социальной рекламы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Размещение: </a:t>
            </a:r>
            <a:r>
              <a:rPr lang="en-US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мультимедийные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экраны города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для населения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Разработка, тиражирование</a:t>
            </a:r>
          </a:p>
        </p:txBody>
      </p:sp>
      <p:pic>
        <p:nvPicPr>
          <p:cNvPr id="17413" name="Рисунок 2"/>
          <p:cNvPicPr>
            <a:picLocks noChangeAspect="1"/>
          </p:cNvPicPr>
          <p:nvPr/>
        </p:nvPicPr>
        <p:blipFill>
          <a:blip r:embed="rId3" cstate="print"/>
          <a:srcRect l="32228" r="5469" b="14153"/>
          <a:stretch>
            <a:fillRect/>
          </a:stretch>
        </p:blipFill>
        <p:spPr bwMode="auto">
          <a:xfrm>
            <a:off x="6294438" y="1481138"/>
            <a:ext cx="2484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4" cstate="print"/>
          <a:srcRect l="32405" t="26315" r="32785" b="22601"/>
          <a:stretch>
            <a:fillRect/>
          </a:stretch>
        </p:blipFill>
        <p:spPr bwMode="auto">
          <a:xfrm>
            <a:off x="6283325" y="4745038"/>
            <a:ext cx="2560638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4438" y="3079750"/>
            <a:ext cx="249555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9195" y="31752"/>
            <a:ext cx="8425308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  <a:t>Региональный проект 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  <a:t>«Укрепление общественного здоровья»</a:t>
            </a:r>
            <a:endParaRPr lang="ru-RU" altLang="ru-RU" sz="3200" b="1" dirty="0">
              <a:solidFill>
                <a:srgbClr val="0070C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5" name="Объект 12"/>
          <p:cNvSpPr txBox="1">
            <a:spLocks/>
          </p:cNvSpPr>
          <p:nvPr/>
        </p:nvSpPr>
        <p:spPr>
          <a:xfrm>
            <a:off x="323528" y="1108970"/>
            <a:ext cx="8450263" cy="5300662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к 2024 году увеличения доли граждан, ведущих здоровый образ жизни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1F4E79"/>
              </a:buClr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среды, способствующей ведению здорового образа жизни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включая здоровое питание (в том числе ликвидацию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микронутриентной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недостаточности, сокращение избыточного потребления соли и сахара), защиту от табачного дыма, снижение потребления алкоголя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Мотивирование граждан посредством информационно-коммуникационной кампании, вовлечения в мероприятия по укреплению общественного здоровья к ведению здорового образа жизни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корпоративных программ укрепления здоровья</a:t>
            </a:r>
          </a:p>
        </p:txBody>
      </p:sp>
    </p:spTree>
    <p:extLst>
      <p:ext uri="{BB962C8B-B14F-4D97-AF65-F5344CB8AC3E}">
        <p14:creationId xmlns:p14="http://schemas.microsoft.com/office/powerpoint/2010/main" xmlns="" val="35222166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charset="0"/>
                <a:cs typeface="Arial" charset="0"/>
              </a:rPr>
              <a:t>Система профилактики профессиональных заболеваний реализуется через комплекс мер, включающих: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525963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разработку и реализация государственной политики по охране здоровья и труда работников;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предварительные при поступлении на работу профилактические медицинские осмотры с учетом общих и дополнительных противопоказаний, индивидуальной чувствительности;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нормализация санитарно-гигиенических и психофизиологических условий труда;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принципа защиты временем - режимы труда, сокращенный рабочий день, дополнительный отдых;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рациональное использование средств коллективной и индивидуальной защиты;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контроль, специальная оценка условий труда;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периодические медицинские осмотры: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этапность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проведения, комплекс диагностических показателей для выявления начальных форм профессиональных заболеваний, выявление общих заболеваний, препятствующих продолжению работы;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диспансерное наблюдение с учетом патогенетических особенностей формирования профессионально и производственно обусловленной патологии;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лечебно-профилактической, экспертной и реабилитационной медицинской помощи;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адекватных медико-профилактических мероприятий, включая психотерапевтическую помощь, трудовая и социальная адаптация, реабилитации пострадавших;</a:t>
            </a:r>
          </a:p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руководящего состава и рабочих предприятий основам санитарно-гигиенических знаний, способам сохранения здоровья работников.</a:t>
            </a:r>
          </a:p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Рисунок 7" descr="image0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569"/>
            <a:ext cx="3600400" cy="231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9" descr="image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347" y="0"/>
            <a:ext cx="325505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0" descr="20е годы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9584" y="-116678"/>
            <a:ext cx="3377448" cy="253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12" descr="IMG_421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20888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13" descr="Музей истории медицины 1(Екатеринбург)200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348880"/>
            <a:ext cx="42211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4" descr="IMG_645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5637" y="1844824"/>
            <a:ext cx="213836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-108520" y="4936066"/>
            <a:ext cx="9252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ГАУЗ «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Свердловский областной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профилактики»</a:t>
            </a:r>
          </a:p>
          <a:p>
            <a:pPr algn="ctr">
              <a:lnSpc>
                <a:spcPct val="90000"/>
              </a:lnSpc>
            </a:pP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Екатеринбург,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ул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К. Либкнехта, 8Б</a:t>
            </a:r>
          </a:p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(343) 371-15-45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socmp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@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yandex.ru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ja-JP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http://www.medprofural.ru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5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76250"/>
            <a:ext cx="8496300" cy="6049094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Здоровье</a:t>
            </a:r>
            <a:r>
              <a:rPr lang="ru-RU" sz="2400" b="1" i="1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– гармония противоположных сил</a:t>
            </a:r>
          </a:p>
          <a:p>
            <a:r>
              <a:rPr lang="ru-RU" sz="2400" dirty="0" err="1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Акмион</a:t>
            </a:r>
            <a:r>
              <a:rPr lang="ru-RU" sz="2400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Крононский</a:t>
            </a:r>
            <a:r>
              <a:rPr lang="ru-RU" sz="2400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500 г. до н.э.</a:t>
            </a:r>
            <a:endParaRPr lang="en-US" sz="2400" dirty="0" smtClean="0">
              <a:solidFill>
                <a:srgbClr val="22270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rgbClr val="22270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Здоровье</a:t>
            </a:r>
            <a:r>
              <a:rPr lang="ru-RU" sz="2400" b="1" i="1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– сохранение формы, а болезнь – </a:t>
            </a:r>
          </a:p>
          <a:p>
            <a:r>
              <a:rPr lang="ru-RU" sz="2400" b="1" i="1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ее уничтожение</a:t>
            </a:r>
          </a:p>
          <a:p>
            <a:r>
              <a:rPr lang="ru-RU" sz="2400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Аристотель, 3 век до н.э.</a:t>
            </a:r>
            <a:endParaRPr lang="en-US" sz="2400" dirty="0" smtClean="0">
              <a:solidFill>
                <a:srgbClr val="22270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rgbClr val="22270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Здоровье</a:t>
            </a:r>
            <a:r>
              <a:rPr lang="ru-RU" sz="2400" b="1" i="1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– жизнь в молчании органов</a:t>
            </a:r>
          </a:p>
          <a:p>
            <a:r>
              <a:rPr lang="ru-RU" sz="2400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Рене </a:t>
            </a:r>
            <a:r>
              <a:rPr lang="ru-RU" sz="2400" dirty="0" err="1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Лериш</a:t>
            </a:r>
            <a:r>
              <a:rPr lang="ru-RU" sz="2400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(французский хирург), 1879 – 1955</a:t>
            </a:r>
            <a:endParaRPr lang="en-US" sz="2400" dirty="0" smtClean="0">
              <a:solidFill>
                <a:srgbClr val="22270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rgbClr val="222705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Здоровье – состояние полного физического, душевного и социального благополучия,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 не только отсутствие  болезней 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недомоганий</a:t>
            </a:r>
          </a:p>
          <a:p>
            <a:r>
              <a:rPr lang="ru-RU" sz="2400" dirty="0" smtClean="0">
                <a:solidFill>
                  <a:srgbClr val="222705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ВОЗ, 1948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vatars.mds.yandex.net/get-zen_doc/1108048/pub_5dbb2091bd639600b176f40d_5dbb221aa3f6e400b1cba94d/scale_120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1" y="343442"/>
            <a:ext cx="8505375" cy="618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31800" y="750888"/>
            <a:ext cx="8569325" cy="27463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200" b="1" i="1" dirty="0" smtClean="0">
                <a:latin typeface="Arial" charset="0"/>
                <a:cs typeface="Arial" charset="0"/>
              </a:rPr>
              <a:t>Профилактика заболеваний</a:t>
            </a:r>
            <a:r>
              <a:rPr lang="ru-RU" altLang="ru-RU" sz="2200" i="1" dirty="0" smtClean="0">
                <a:latin typeface="Arial" charset="0"/>
                <a:cs typeface="Arial" charset="0"/>
              </a:rPr>
              <a:t> –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ru-RU" altLang="ru-RU" sz="2200" i="1" dirty="0" smtClean="0">
                <a:latin typeface="Arial" charset="0"/>
                <a:cs typeface="Arial" charset="0"/>
              </a:rPr>
              <a:t>система мер </a:t>
            </a:r>
            <a:r>
              <a:rPr lang="ru-RU" altLang="ru-RU" sz="22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медицинского </a:t>
            </a:r>
            <a:r>
              <a:rPr lang="ru-RU" altLang="ru-RU" sz="2200" i="1" dirty="0" smtClean="0">
                <a:latin typeface="Arial" charset="0"/>
                <a:cs typeface="Arial" charset="0"/>
              </a:rPr>
              <a:t>и </a:t>
            </a:r>
            <a:r>
              <a:rPr lang="ru-RU" altLang="ru-RU" sz="22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немедицинского</a:t>
            </a:r>
            <a:r>
              <a:rPr lang="ru-RU" altLang="ru-RU" sz="2200" i="1" dirty="0" smtClean="0">
                <a:latin typeface="Arial" charset="0"/>
                <a:cs typeface="Arial" charset="0"/>
              </a:rPr>
              <a:t> характера, направленная на предупреждение, снижение риска развития отклонений  в состоянии здоровья и заболеваний, предотвращение                    или замедление их прогрессирования, уменьшение их неблагоприятных последствий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altLang="ru-RU" sz="2000" dirty="0" smtClean="0">
              <a:latin typeface="Arial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altLang="ru-RU" sz="2000" dirty="0" smtClean="0">
              <a:latin typeface="Arial" charset="0"/>
              <a:cs typeface="Arial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Arial" charset="0"/>
                <a:cs typeface="Arial" charset="0"/>
              </a:rPr>
              <a:t>Виды профилактики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0" y="-254000"/>
            <a:ext cx="91440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Что такое профилактика?</a:t>
            </a:r>
          </a:p>
        </p:txBody>
      </p:sp>
      <p:cxnSp>
        <p:nvCxnSpPr>
          <p:cNvPr id="7" name="Прямая со стрелкой 6"/>
          <p:cNvCxnSpPr>
            <a:stCxn id="9218" idx="2"/>
          </p:cNvCxnSpPr>
          <p:nvPr/>
        </p:nvCxnSpPr>
        <p:spPr>
          <a:xfrm flipH="1">
            <a:off x="2124076" y="3497263"/>
            <a:ext cx="2592387" cy="10842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9218" idx="2"/>
          </p:cNvCxnSpPr>
          <p:nvPr/>
        </p:nvCxnSpPr>
        <p:spPr>
          <a:xfrm>
            <a:off x="4716463" y="3497263"/>
            <a:ext cx="2181225" cy="8969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Прямоугольник 8"/>
          <p:cNvSpPr>
            <a:spLocks noChangeArrowheads="1"/>
          </p:cNvSpPr>
          <p:nvPr/>
        </p:nvSpPr>
        <p:spPr bwMode="auto">
          <a:xfrm>
            <a:off x="179388" y="4508500"/>
            <a:ext cx="280828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b="1" dirty="0">
                <a:latin typeface="Arial" charset="0"/>
                <a:cs typeface="Arial" charset="0"/>
              </a:rPr>
              <a:t>Первичная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dirty="0">
                <a:latin typeface="Arial" charset="0"/>
                <a:cs typeface="Arial" charset="0"/>
              </a:rPr>
              <a:t>Направлена на</a:t>
            </a:r>
          </a:p>
          <a:p>
            <a:pPr algn="ctr" eaLnBrk="1" hangingPunct="1"/>
            <a:r>
              <a:rPr lang="ru-RU" altLang="ru-RU" sz="2000" dirty="0">
                <a:latin typeface="Arial" charset="0"/>
                <a:cs typeface="Arial" charset="0"/>
              </a:rPr>
              <a:t>   предупреждение заболеваний путём </a:t>
            </a:r>
            <a:r>
              <a:rPr lang="ru-RU" altLang="ru-RU" sz="2000" dirty="0">
                <a:solidFill>
                  <a:srgbClr val="FF0000"/>
                </a:solidFill>
                <a:latin typeface="Arial" charset="0"/>
                <a:cs typeface="Arial" charset="0"/>
              </a:rPr>
              <a:t>устранения риска </a:t>
            </a:r>
            <a:r>
              <a:rPr lang="ru-RU" altLang="ru-RU" sz="2000" dirty="0">
                <a:latin typeface="Arial" charset="0"/>
                <a:cs typeface="Arial" charset="0"/>
              </a:rPr>
              <a:t>их возникновения </a:t>
            </a:r>
          </a:p>
        </p:txBody>
      </p: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3419475" y="4437063"/>
            <a:ext cx="25209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latin typeface="Arial" charset="0"/>
                <a:cs typeface="Arial" charset="0"/>
              </a:rPr>
              <a:t>Вторичная</a:t>
            </a:r>
          </a:p>
          <a:p>
            <a:pPr algn="ctr" eaLnBrk="1" hangingPunct="1"/>
            <a:r>
              <a:rPr lang="ru-RU" altLang="ru-RU" sz="2000">
                <a:latin typeface="Arial" charset="0"/>
                <a:cs typeface="Arial" charset="0"/>
              </a:rPr>
              <a:t>Направлена </a:t>
            </a:r>
          </a:p>
          <a:p>
            <a:pPr algn="ctr" eaLnBrk="1" hangingPunct="1"/>
            <a:r>
              <a:rPr lang="ru-RU" altLang="ru-RU" sz="2000">
                <a:solidFill>
                  <a:srgbClr val="FF0000"/>
                </a:solidFill>
                <a:latin typeface="Arial" charset="0"/>
                <a:cs typeface="Arial" charset="0"/>
              </a:rPr>
              <a:t>на раннее выявление </a:t>
            </a:r>
          </a:p>
          <a:p>
            <a:pPr algn="ctr" eaLnBrk="1" hangingPunct="1"/>
            <a:r>
              <a:rPr lang="ru-RU" altLang="ru-RU" sz="2000">
                <a:latin typeface="Arial" charset="0"/>
                <a:cs typeface="Arial" charset="0"/>
              </a:rPr>
              <a:t>заболеваний </a:t>
            </a:r>
          </a:p>
          <a:p>
            <a:pPr algn="ctr" eaLnBrk="1" hangingPunct="1"/>
            <a:r>
              <a:rPr lang="ru-RU" altLang="ru-RU" sz="2000">
                <a:latin typeface="Arial" charset="0"/>
                <a:cs typeface="Arial" charset="0"/>
              </a:rPr>
              <a:t>и предупреждение обострений</a:t>
            </a:r>
          </a:p>
        </p:txBody>
      </p:sp>
      <p:sp>
        <p:nvSpPr>
          <p:cNvPr id="11" name="Rectangle 1027"/>
          <p:cNvSpPr txBox="1">
            <a:spLocks noChangeArrowheads="1"/>
          </p:cNvSpPr>
          <p:nvPr/>
        </p:nvSpPr>
        <p:spPr bwMode="auto">
          <a:xfrm>
            <a:off x="6284913" y="4321175"/>
            <a:ext cx="28432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Третичная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по предотвращению осложнений заболевания и по улучшению течения заболевания</a:t>
            </a:r>
          </a:p>
        </p:txBody>
      </p:sp>
      <p:cxnSp>
        <p:nvCxnSpPr>
          <p:cNvPr id="14" name="Прямая со стрелкой 13"/>
          <p:cNvCxnSpPr>
            <a:stCxn id="9218" idx="2"/>
          </p:cNvCxnSpPr>
          <p:nvPr/>
        </p:nvCxnSpPr>
        <p:spPr>
          <a:xfrm>
            <a:off x="4716463" y="3497263"/>
            <a:ext cx="0" cy="10033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4"/>
          <p:cNvSpPr>
            <a:spLocks noGrp="1"/>
          </p:cNvSpPr>
          <p:nvPr>
            <p:ph type="title"/>
          </p:nvPr>
        </p:nvSpPr>
        <p:spPr>
          <a:xfrm>
            <a:off x="250825" y="-26988"/>
            <a:ext cx="8642350" cy="1143001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Организация работы с населением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79164" y="1340768"/>
          <a:ext cx="8785671" cy="496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70C0"/>
                </a:solidFill>
                <a:latin typeface="Arial" pitchFamily="34" charset="0"/>
              </a:rPr>
              <a:t>Индивидуальный уровень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23850" y="1484313"/>
            <a:ext cx="8569325" cy="496887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Диспансеризация, профилактические осмотры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диспансерное наблюдение:</a:t>
            </a:r>
          </a:p>
          <a:p>
            <a:pPr marL="449263" indent="0">
              <a:buFontTx/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анкетирование (выявление хронических заболеваний, определение факторов риска их развития и показания для направления на 2й этап диспансеризации с целью уточнения диагноза;</a:t>
            </a:r>
          </a:p>
          <a:p>
            <a:pPr marL="449263" indent="0">
              <a:buFontTx/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комплексное обследование;</a:t>
            </a:r>
          </a:p>
          <a:p>
            <a:pPr marL="449263" indent="0">
              <a:buFontTx/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определение групп состояния здоровья</a:t>
            </a:r>
          </a:p>
          <a:p>
            <a:pPr marL="449263" indent="0">
              <a:buFontTx/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краткое, индивидуальное и углубленное профилактическое консультирование;</a:t>
            </a:r>
          </a:p>
          <a:p>
            <a:pPr marL="449263" indent="0">
              <a:buFontTx/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динамическое наблюдение.</a:t>
            </a:r>
          </a:p>
          <a:p>
            <a:pPr marL="0" indent="0">
              <a:buFontTx/>
              <a:buNone/>
              <a:defRPr/>
            </a:pPr>
            <a:r>
              <a:rPr lang="ru-RU" alt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 в центре здоровья:</a:t>
            </a:r>
          </a:p>
          <a:p>
            <a:pPr marL="620713" lvl="1" indent="-171450">
              <a:buFontTx/>
              <a:buChar char="-"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комплексное обследование;</a:t>
            </a:r>
          </a:p>
          <a:p>
            <a:pPr marL="620713" lvl="1" indent="-171450">
              <a:buFontTx/>
              <a:buChar char="-"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факторов риска;</a:t>
            </a:r>
          </a:p>
          <a:p>
            <a:pPr marL="620713" lvl="1" indent="-171450">
              <a:buFontTx/>
              <a:buChar char="-"/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онсультация врача;</a:t>
            </a:r>
          </a:p>
          <a:p>
            <a:pPr marL="620713" lvl="1" indent="-171450">
              <a:buFontTx/>
              <a:buChar char="-"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индивидуального плана оздоровления.</a:t>
            </a:r>
          </a:p>
        </p:txBody>
      </p:sp>
      <p:pic>
        <p:nvPicPr>
          <p:cNvPr id="13316" name="Picture 3" descr="MicroMedical1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508500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557338"/>
            <a:ext cx="84582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endParaRPr lang="ru-RU" sz="2800" kern="0" dirty="0">
              <a:latin typeface="+mn-lt"/>
            </a:endParaRPr>
          </a:p>
        </p:txBody>
      </p:sp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43875" cy="6477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Цель диспансеризации</a:t>
            </a:r>
          </a:p>
        </p:txBody>
      </p:sp>
      <p:graphicFrame>
        <p:nvGraphicFramePr>
          <p:cNvPr id="2050" name="Диаграмма 4"/>
          <p:cNvGraphicFramePr>
            <a:graphicFrameLocks noGrp="1"/>
          </p:cNvGraphicFramePr>
          <p:nvPr>
            <p:ph idx="1"/>
          </p:nvPr>
        </p:nvGraphicFramePr>
        <p:xfrm>
          <a:off x="-101600" y="260350"/>
          <a:ext cx="9245600" cy="6265863"/>
        </p:xfrm>
        <a:graphic>
          <a:graphicData uri="http://schemas.openxmlformats.org/presentationml/2006/ole">
            <p:oleObj spid="_x0000_s3084" r:id="rId4" imgW="9242337" imgH="6267231" progId="Excel.Sheet.8">
              <p:embed/>
            </p:oleObj>
          </a:graphicData>
        </a:graphic>
      </p:graphicFrame>
      <p:sp>
        <p:nvSpPr>
          <p:cNvPr id="1030" name="Прямоугольник 6"/>
          <p:cNvSpPr>
            <a:spLocks noChangeArrowheads="1"/>
          </p:cNvSpPr>
          <p:nvPr/>
        </p:nvSpPr>
        <p:spPr bwMode="auto">
          <a:xfrm>
            <a:off x="5867400" y="836613"/>
            <a:ext cx="2882900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 темпа снижения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смертности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16238" y="2133600"/>
            <a:ext cx="1871662" cy="1800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 - причина  более 75% всех смертей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Выявленные факторы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риска ХНИЗ у лиц, прошедших диспансеризацию за 2019 год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4744919"/>
              </p:ext>
            </p:extLst>
          </p:nvPr>
        </p:nvGraphicFramePr>
        <p:xfrm>
          <a:off x="11575" y="980728"/>
          <a:ext cx="9144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772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821" y="251455"/>
            <a:ext cx="88924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Впервые выявленные заболевания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проведении  диспансеризации в  2019 году</a:t>
            </a:r>
            <a:b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8760230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226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2166</Words>
  <Application>Microsoft Office PowerPoint</Application>
  <PresentationFormat>Экран (4:3)</PresentationFormat>
  <Paragraphs>246</Paragraphs>
  <Slides>18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Лист Microsoft Office Excel 97-2003</vt:lpstr>
      <vt:lpstr>Профилактика заболеваний и укрепление здоровья населения Свердловской области и работа Свердловского областного центра медицинской профилактики в данном направлении</vt:lpstr>
      <vt:lpstr>Слайд 2</vt:lpstr>
      <vt:lpstr>Слайд 3</vt:lpstr>
      <vt:lpstr>Что такое профилактика?</vt:lpstr>
      <vt:lpstr>Организация работы с населением</vt:lpstr>
      <vt:lpstr>Индивидуальный уровень</vt:lpstr>
      <vt:lpstr>Цель диспансеризации</vt:lpstr>
      <vt:lpstr>Выявленные факторы риска ХНИЗ у лиц, прошедших диспансеризацию за 2019 год</vt:lpstr>
      <vt:lpstr>Впервые выявленные заболевания при проведении  диспансеризации в  2019 году </vt:lpstr>
      <vt:lpstr>25 Центров здоровья</vt:lpstr>
      <vt:lpstr>Комплексное обследование в центре здоровья для взрослого населения (проводится бесплатно 1 раз в календарном году) </vt:lpstr>
      <vt:lpstr>По результатам комплексного исследования</vt:lpstr>
      <vt:lpstr>Динамическое наблюдение    </vt:lpstr>
      <vt:lpstr>Групповой уровень</vt:lpstr>
      <vt:lpstr>   Информационно-коммуникационная кампания по здоровому образу жизни</vt:lpstr>
      <vt:lpstr>Слайд 16</vt:lpstr>
      <vt:lpstr>Система профилактики профессиональных заболеваний реализуется через комплекс мер, включающих: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заболеваний и укрепление здоровья населения Свердловской области и работа Свердловского областного центра медицинской профилактики в данном направлении</dc:title>
  <dc:creator>ПОльзователь</dc:creator>
  <cp:lastModifiedBy>Ольга Викторовна</cp:lastModifiedBy>
  <cp:revision>79</cp:revision>
  <dcterms:created xsi:type="dcterms:W3CDTF">2020-03-05T07:43:27Z</dcterms:created>
  <dcterms:modified xsi:type="dcterms:W3CDTF">2020-03-11T04:06:15Z</dcterms:modified>
</cp:coreProperties>
</file>