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89" r:id="rId4"/>
    <p:sldId id="290" r:id="rId5"/>
    <p:sldId id="293" r:id="rId6"/>
    <p:sldId id="256" r:id="rId7"/>
    <p:sldId id="257" r:id="rId8"/>
    <p:sldId id="258" r:id="rId9"/>
    <p:sldId id="263" r:id="rId10"/>
    <p:sldId id="276" r:id="rId11"/>
    <p:sldId id="269" r:id="rId12"/>
    <p:sldId id="286" r:id="rId13"/>
    <p:sldId id="273" r:id="rId14"/>
    <p:sldId id="272" r:id="rId15"/>
    <p:sldId id="295" r:id="rId16"/>
    <p:sldId id="274" r:id="rId17"/>
    <p:sldId id="277" r:id="rId18"/>
    <p:sldId id="259" r:id="rId19"/>
    <p:sldId id="267" r:id="rId20"/>
    <p:sldId id="278" r:id="rId21"/>
    <p:sldId id="279" r:id="rId22"/>
    <p:sldId id="280" r:id="rId23"/>
    <p:sldId id="291" r:id="rId24"/>
    <p:sldId id="292" r:id="rId25"/>
    <p:sldId id="281" r:id="rId26"/>
    <p:sldId id="268" r:id="rId27"/>
    <p:sldId id="283" r:id="rId28"/>
    <p:sldId id="282" r:id="rId29"/>
    <p:sldId id="284" r:id="rId30"/>
    <p:sldId id="265" r:id="rId31"/>
    <p:sldId id="264" r:id="rId32"/>
    <p:sldId id="285" r:id="rId33"/>
    <p:sldId id="296" r:id="rId34"/>
    <p:sldId id="294" r:id="rId35"/>
    <p:sldId id="275" r:id="rId36"/>
    <p:sldId id="270" r:id="rId37"/>
    <p:sldId id="2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6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593" y="260650"/>
            <a:ext cx="7813963" cy="187572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Электронный документооборот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0889"/>
            <a:ext cx="9144000" cy="456093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2852936"/>
            <a:ext cx="6400800" cy="27858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6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формируются сведения о трудовой деятельности работника?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Сведения формируются работодателем в электронном виде и предоставляются в Пенсионный фонд России в порядке, установленном законодательством РФ об индивидуальном (персонифицированном) учете в системе обязательного пенсионного страхования</a:t>
            </a:r>
          </a:p>
          <a:p>
            <a:r>
              <a:rPr lang="ru-RU" sz="2400" dirty="0"/>
              <a:t> Для хранения сведений о трудовой деятельности работников будут использоваться информационные системы Пенсионного фонда России.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875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Преимущества электронных трудовых книжек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9" y="2044930"/>
            <a:ext cx="9973099" cy="44804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Удобный и быстрый доступ работников к информации о трудовой деятельности.</a:t>
            </a:r>
          </a:p>
          <a:p>
            <a:r>
              <a:rPr lang="ru-RU" dirty="0"/>
              <a:t>Минимизация ошибочных, неточных и недостоверных сведений о трудовой деятельности.</a:t>
            </a:r>
          </a:p>
          <a:p>
            <a:r>
              <a:rPr lang="ru-RU" dirty="0"/>
              <a:t>Дополнительные возможности дистанционного трудоустройства.</a:t>
            </a:r>
          </a:p>
          <a:p>
            <a:r>
              <a:rPr lang="ru-RU" dirty="0"/>
              <a:t>Снижение издержек работодателей на приобретение, ведение и хранение бумажных трудовых книжек.</a:t>
            </a:r>
          </a:p>
          <a:p>
            <a:r>
              <a:rPr lang="ru-RU" dirty="0"/>
              <a:t>Дистанционное оформление пенсий по данным лицевого счета без дополнительного документального подтверждения.</a:t>
            </a:r>
          </a:p>
          <a:p>
            <a:r>
              <a:rPr lang="ru-RU" dirty="0"/>
              <a:t>Использование данных электронной трудовой книжки для получения государственных услуг.</a:t>
            </a:r>
          </a:p>
          <a:p>
            <a:r>
              <a:rPr lang="ru-RU" dirty="0"/>
              <a:t>Новые возможности аналитической обработки данных о трудовой деятельности для работодателей и госорганов.</a:t>
            </a:r>
          </a:p>
          <a:p>
            <a:r>
              <a:rPr lang="ru-RU" dirty="0"/>
              <a:t>Высокий уровень безопасности и сохранности данных.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00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Преимущества электронной трудовой книжки для работника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Электронную трудовую книжку </a:t>
            </a:r>
            <a:r>
              <a:rPr lang="ru-RU" sz="2000" dirty="0"/>
              <a:t>нельзя </a:t>
            </a:r>
            <a:r>
              <a:rPr lang="ru-RU" sz="2000" dirty="0" smtClean="0"/>
              <a:t>потерять, испортить или порвать. Работнику  </a:t>
            </a:r>
            <a:r>
              <a:rPr lang="ru-RU" sz="2000" dirty="0"/>
              <a:t>не придется собирать справки от </a:t>
            </a:r>
            <a:r>
              <a:rPr lang="ru-RU" sz="2000" dirty="0" smtClean="0"/>
              <a:t>работодателей, </a:t>
            </a:r>
            <a:r>
              <a:rPr lang="ru-RU" sz="2000" dirty="0"/>
              <a:t>чтобы подтвердить стаж работы. Все сведения будут в </a:t>
            </a:r>
            <a:r>
              <a:rPr lang="ru-RU" sz="2000" dirty="0" smtClean="0"/>
              <a:t>информационной базе ПФР.</a:t>
            </a:r>
          </a:p>
          <a:p>
            <a:r>
              <a:rPr lang="ru-RU" sz="2000" dirty="0" smtClean="0"/>
              <a:t>Работники не будут нести расходы на приобретение трудовых книжек.</a:t>
            </a:r>
          </a:p>
          <a:p>
            <a:r>
              <a:rPr lang="ru-RU" sz="2000" dirty="0" smtClean="0"/>
              <a:t>Работник в любое время и из любого места (при наличии сети Интернет) имеет доступ к сведениям из электронной трудовой книжки. </a:t>
            </a:r>
          </a:p>
          <a:p>
            <a:r>
              <a:rPr lang="ru-RU" sz="2000" dirty="0" smtClean="0"/>
              <a:t>Электронную трудовую книжку можно будет предоставлять дистанционно, без явки к работодателю.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244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46" y="99754"/>
            <a:ext cx="8596668" cy="11220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 можно будет получить сведения из электронной трудовой книжки?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644692"/>
              </p:ext>
            </p:extLst>
          </p:nvPr>
        </p:nvGraphicFramePr>
        <p:xfrm>
          <a:off x="349136" y="1221795"/>
          <a:ext cx="9468196" cy="554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379">
                  <a:extLst>
                    <a:ext uri="{9D8B030D-6E8A-4147-A177-3AD203B41FA5}">
                      <a16:colId xmlns:a16="http://schemas.microsoft.com/office/drawing/2014/main" xmlns="" val="1139923453"/>
                    </a:ext>
                  </a:extLst>
                </a:gridCol>
                <a:gridCol w="4829817">
                  <a:extLst>
                    <a:ext uri="{9D8B030D-6E8A-4147-A177-3AD203B41FA5}">
                      <a16:colId xmlns:a16="http://schemas.microsoft.com/office/drawing/2014/main" xmlns="" val="1500758874"/>
                    </a:ext>
                  </a:extLst>
                </a:gridCol>
              </a:tblGrid>
              <a:tr h="16193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бумажной форме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(заверенные надлежащим образом)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электронной форме</a:t>
                      </a:r>
                    </a:p>
                    <a:p>
                      <a:r>
                        <a:rPr lang="ru-RU" sz="2000" dirty="0" smtClean="0"/>
                        <a:t>(подписанные усиленной квалифицированной электронной подписью)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646070"/>
                  </a:ext>
                </a:extLst>
              </a:tr>
              <a:tr h="10905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 работодателя по последнему месту работы (за период работы у данного работодателя)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 работодателя по</a:t>
                      </a:r>
                      <a:r>
                        <a:rPr lang="ru-RU" sz="2000" baseline="0" dirty="0" smtClean="0"/>
                        <a:t> последнему месту работы (подписанные усиленной электронной подписью)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829056"/>
                  </a:ext>
                </a:extLst>
              </a:tr>
              <a:tr h="1313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 территориальном органе Пенсионного фонда России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1800" baseline="0" dirty="0" smtClean="0"/>
                        <a:t>(у</a:t>
                      </a:r>
                      <a:r>
                        <a:rPr lang="ru-RU" sz="1800" dirty="0" smtClean="0"/>
                        <a:t>слуга предоставляется </a:t>
                      </a:r>
                      <a:r>
                        <a:rPr lang="ru-RU" sz="1800" u="sng" dirty="0" smtClean="0"/>
                        <a:t>экстерриториально</a:t>
                      </a:r>
                      <a:r>
                        <a:rPr lang="ru-RU" sz="1800" dirty="0" smtClean="0"/>
                        <a:t>, без привязки к месту жительства или работы).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 личном кабинете на сайте Пенсионного фонда России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897630"/>
                  </a:ext>
                </a:extLst>
              </a:tr>
              <a:tr h="1307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 многофункциональном центре предоставления</a:t>
                      </a:r>
                      <a:r>
                        <a:rPr lang="ru-RU" sz="2000" baseline="0" dirty="0" smtClean="0"/>
                        <a:t> государственных и муниципальных услуг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личном кабинете  на сайте Портала государственных услуг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02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5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4074"/>
            <a:ext cx="8596668" cy="798021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87" y="238125"/>
            <a:ext cx="8962362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войти на сайт </a:t>
            </a:r>
            <a:r>
              <a:rPr lang="ru-RU" b="1" dirty="0" err="1" smtClean="0">
                <a:solidFill>
                  <a:srgbClr val="0070C0"/>
                </a:solidFill>
              </a:rPr>
              <a:t>госуслуг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Чтобы войти в личный кабинет, необходимо зарегистрироваться и получить подтвержденную учетную запись в Единой системе идентификации и аутентификации (ЕСИА) на портале </a:t>
            </a:r>
            <a:r>
              <a:rPr lang="ru-RU" sz="2400" dirty="0" err="1"/>
              <a:t>Госуслуг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входа в личный кабинет на сайте ПФР </a:t>
            </a:r>
            <a:r>
              <a:rPr lang="ru-RU" sz="2400" dirty="0" smtClean="0"/>
              <a:t>используются персональные логин </a:t>
            </a:r>
            <a:r>
              <a:rPr lang="ru-RU" sz="2400" dirty="0"/>
              <a:t>и пароль.</a:t>
            </a:r>
          </a:p>
        </p:txBody>
      </p:sp>
    </p:spTree>
    <p:extLst>
      <p:ext uri="{BB962C8B-B14F-4D97-AF65-F5344CB8AC3E}">
        <p14:creationId xmlns:p14="http://schemas.microsoft.com/office/powerpoint/2010/main" val="125567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используются сведения о трудовой деятельности?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заключении трудового договора лицо, поступающее на работу, предъявляет работодателю сведения о трудовой деятельности </a:t>
            </a:r>
            <a:r>
              <a:rPr lang="ru-RU" sz="2400" u="sng" dirty="0"/>
              <a:t>вместе с трудовой книжкой или взамен ее.</a:t>
            </a:r>
          </a:p>
          <a:p>
            <a:r>
              <a:rPr lang="ru-RU" sz="2400" dirty="0" smtClean="0"/>
              <a:t>Работодателю при поступлении на работу  можно будет предоставить сведения о трудовом стаже </a:t>
            </a:r>
            <a:r>
              <a:rPr lang="ru-RU" sz="2400" dirty="0"/>
              <a:t>в распечатанном виде либо в электронной форме с цифровой подписью.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9317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исправления неправильных записей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10443"/>
            <a:ext cx="9016395" cy="4130919"/>
          </a:xfrm>
        </p:spPr>
        <p:txBody>
          <a:bodyPr>
            <a:noAutofit/>
          </a:bodyPr>
          <a:lstStyle/>
          <a:p>
            <a:r>
              <a:rPr lang="ru-RU" sz="2400" dirty="0"/>
              <a:t>В случае выявления работником </a:t>
            </a:r>
            <a:r>
              <a:rPr lang="ru-RU" sz="2400" u="sng" dirty="0"/>
              <a:t>неверной или неполной информации в сведениях о трудовой деятельности</a:t>
            </a:r>
            <a:r>
              <a:rPr lang="ru-RU" sz="2400" dirty="0"/>
              <a:t>, представленных работодателем для хранения в информационных ресурсах Пенсионного фонда </a:t>
            </a:r>
            <a:r>
              <a:rPr lang="ru-RU" sz="2400" dirty="0" smtClean="0"/>
              <a:t>РФ, </a:t>
            </a:r>
            <a:r>
              <a:rPr lang="ru-RU" sz="2400" dirty="0"/>
              <a:t>работодатель по письменному заявлению работника обязан исправить или дополнить сведения о трудовой деятельности и представить их в порядке, установленном законодательством Российской Федерации об индивидуальном (персонифицированном) учете в системе обязательного пенсионного страхования, для хранения в информационных ресурсах Пенсионного фонда </a:t>
            </a:r>
            <a:r>
              <a:rPr lang="ru-RU" sz="2400" dirty="0" smtClean="0"/>
              <a:t>РФ.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882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1822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Переход на электронные трудовые книжки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89" y="1678488"/>
            <a:ext cx="10012499" cy="4447676"/>
          </a:xfrm>
        </p:spPr>
        <p:txBody>
          <a:bodyPr>
            <a:noAutofit/>
          </a:bodyPr>
          <a:lstStyle/>
          <a:p>
            <a:r>
              <a:rPr lang="ru-RU" sz="2000" dirty="0"/>
              <a:t>Переход на электронные трудовые книжки начнется  с 1.01.2020 г. </a:t>
            </a:r>
            <a:r>
              <a:rPr lang="ru-RU" sz="2000" dirty="0" smtClean="0"/>
              <a:t>Планируется постепенно </a:t>
            </a:r>
            <a:r>
              <a:rPr lang="ru-RU" sz="2000" dirty="0"/>
              <a:t>заменить бумажную трудовую книжку на электронный учет сведений о трудовой деятельности работника (электронную трудовую книжку). </a:t>
            </a:r>
          </a:p>
          <a:p>
            <a:r>
              <a:rPr lang="ru-RU" sz="2000" dirty="0"/>
              <a:t>До 1.01.2021 ведутся бумажные трудовые книжки. После 1 января 2021 г. на работников, имеющих трудовые книжки, по их желанию (на основании письменного заявления) работодатель продолжит вести трудовые книжки в бумажной форме и параллельно в электронном виде. </a:t>
            </a:r>
            <a:endParaRPr lang="ru-RU" sz="2000" dirty="0" smtClean="0"/>
          </a:p>
          <a:p>
            <a:r>
              <a:rPr lang="ru-RU" sz="2000" dirty="0" smtClean="0"/>
              <a:t>Ведение </a:t>
            </a:r>
            <a:r>
              <a:rPr lang="ru-RU" sz="2000" dirty="0"/>
              <a:t>сведений о трудовой деятельности работников, впервые поступающих на работу с 1 января 2021 года, осуществляется только в электронном виде (без права подачи указанными работниками заявлений о ведении работодателями трудовых книжек на бумажном носителе).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451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144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перехода на электронные трудовые книжки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24073"/>
            <a:ext cx="8933391" cy="43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течение 2020 года работодатель должен провести следующие мероприятия:</a:t>
            </a:r>
          </a:p>
          <a:p>
            <a:r>
              <a:rPr lang="ru-RU" sz="2000" dirty="0" smtClean="0"/>
              <a:t>Внести изменения в локальные нормативные акты </a:t>
            </a:r>
            <a:r>
              <a:rPr lang="ru-RU" sz="2000" dirty="0"/>
              <a:t>(</a:t>
            </a:r>
            <a:r>
              <a:rPr lang="ru-RU" sz="2000" dirty="0" smtClean="0"/>
              <a:t>принять новые при </a:t>
            </a:r>
            <a:r>
              <a:rPr lang="ru-RU" sz="2000" dirty="0"/>
              <a:t>необходимости) с участием выборного органа первичной профсоюзной организации (при его наличии);</a:t>
            </a:r>
          </a:p>
          <a:p>
            <a:r>
              <a:rPr lang="ru-RU" sz="2000" dirty="0" smtClean="0"/>
              <a:t>внести изменения </a:t>
            </a:r>
            <a:r>
              <a:rPr lang="ru-RU" sz="2000" dirty="0"/>
              <a:t>(при необходимости) в </a:t>
            </a:r>
            <a:r>
              <a:rPr lang="ru-RU" sz="2000" dirty="0" smtClean="0"/>
              <a:t>коллективные </a:t>
            </a:r>
            <a:r>
              <a:rPr lang="ru-RU" sz="2000" dirty="0"/>
              <a:t>договоры в порядке, установленном </a:t>
            </a:r>
            <a:r>
              <a:rPr lang="ru-RU" sz="2000" dirty="0" smtClean="0"/>
              <a:t>ТК РФ;</a:t>
            </a:r>
            <a:endParaRPr lang="ru-RU" sz="2000" dirty="0"/>
          </a:p>
          <a:p>
            <a:r>
              <a:rPr lang="ru-RU" sz="2000" dirty="0" smtClean="0"/>
              <a:t>обеспечить техническую готовность </a:t>
            </a:r>
            <a:r>
              <a:rPr lang="ru-RU" sz="2000" dirty="0"/>
              <a:t>к передаче сведений о трудовой деятельности работников в электронном виде в информационную </a:t>
            </a:r>
            <a:r>
              <a:rPr lang="ru-RU" sz="2000" dirty="0" smtClean="0"/>
              <a:t>систему.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6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171"/>
            <a:ext cx="8596668" cy="175622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Электронные больничные (нормативная база)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014" y="1464129"/>
            <a:ext cx="9775474" cy="4662035"/>
          </a:xfrm>
        </p:spPr>
        <p:txBody>
          <a:bodyPr>
            <a:noAutofit/>
          </a:bodyPr>
          <a:lstStyle/>
          <a:p>
            <a:r>
              <a:rPr lang="ru-RU" sz="2400" dirty="0"/>
              <a:t>п. 5 ст. 13 Федерального закона от 29.12.2006 № 255-ФЗ «Об обязательном социальном страховании на случай временной нетрудоспособности и в связи с материнством»</a:t>
            </a:r>
          </a:p>
          <a:p>
            <a:r>
              <a:rPr lang="ru-RU" sz="2400" dirty="0"/>
              <a:t> Постановление Правительства РФ от 16.12.2017  № 1567 «Об утверждении Правил информационного взаимодействия страховщика, страхователей, медицинских организаций и федеральных государственных учреждений медико-социальной экспертизы по обмену сведениями в целях формирования листка нетрудоспособности в форме электронного документа»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Электронный листок нетрудоспособности с 1 июля 2017 года имеет равную юридическую силу с листком нетрудоспособности на бумажном носителе. </a:t>
            </a:r>
          </a:p>
        </p:txBody>
      </p:sp>
    </p:spTree>
    <p:extLst>
      <p:ext uri="{BB962C8B-B14F-4D97-AF65-F5344CB8AC3E}">
        <p14:creationId xmlns:p14="http://schemas.microsoft.com/office/powerpoint/2010/main" val="243496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с персоналом при переходе на электронные трудовые книжки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срок до  30 июня 2020 г. включительно уведомить каждого работника в письменной форме: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об изменениях в трудовом законодательстве, связанных с формированием сведений о трудовой деятельности в электронном </a:t>
            </a:r>
            <a:r>
              <a:rPr lang="ru-RU" sz="2000" dirty="0" smtClean="0"/>
              <a:t>виде;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 </a:t>
            </a:r>
            <a:r>
              <a:rPr lang="ru-RU" sz="2000" dirty="0"/>
              <a:t>праве работника путем подачи </a:t>
            </a:r>
            <a:r>
              <a:rPr lang="ru-RU" sz="2000" dirty="0" smtClean="0"/>
              <a:t>работодателю письменного заявления до 31 декабря 2020 г. </a:t>
            </a:r>
            <a:r>
              <a:rPr lang="ru-RU" sz="2000" dirty="0"/>
              <a:t>сделать выбор между продолжением ведения </a:t>
            </a:r>
            <a:r>
              <a:rPr lang="ru-RU" sz="2000" dirty="0" smtClean="0"/>
              <a:t>трудовой </a:t>
            </a:r>
            <a:r>
              <a:rPr lang="ru-RU" sz="2000" dirty="0"/>
              <a:t>книжки в </a:t>
            </a:r>
            <a:r>
              <a:rPr lang="ru-RU" sz="2000" dirty="0" smtClean="0"/>
              <a:t>бумажной форме или предоставлением </a:t>
            </a:r>
            <a:r>
              <a:rPr lang="ru-RU" sz="2000" dirty="0"/>
              <a:t>ему работодателем сведений о трудовой деятельности в </a:t>
            </a:r>
            <a:r>
              <a:rPr lang="ru-RU" sz="2000" dirty="0" smtClean="0"/>
              <a:t>электронной форме.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346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168275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Действия работника и их правовые последствия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38275"/>
            <a:ext cx="8761941" cy="48101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Каждый </a:t>
            </a:r>
            <a:r>
              <a:rPr lang="ru-RU" sz="4500" dirty="0"/>
              <a:t>работник </a:t>
            </a:r>
            <a:r>
              <a:rPr lang="ru-RU" sz="4500" dirty="0" smtClean="0"/>
              <a:t>до </a:t>
            </a:r>
            <a:r>
              <a:rPr lang="ru-RU" sz="4500" dirty="0"/>
              <a:t>31 декабря </a:t>
            </a:r>
            <a:r>
              <a:rPr lang="ru-RU" sz="4500" dirty="0" smtClean="0"/>
              <a:t>2020 г. </a:t>
            </a:r>
            <a:r>
              <a:rPr lang="ru-RU" sz="4500" dirty="0"/>
              <a:t>включительно подает работодателю письменное заявление </a:t>
            </a:r>
            <a:r>
              <a:rPr lang="ru-RU" sz="4500" dirty="0" smtClean="0"/>
              <a:t>(выбирает один из вариантов):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dirty="0" smtClean="0"/>
              <a:t>о </a:t>
            </a:r>
            <a:r>
              <a:rPr lang="ru-RU" sz="4500" dirty="0"/>
              <a:t>продолжении ведения работодателем трудовой книжки в </a:t>
            </a:r>
            <a:r>
              <a:rPr lang="ru-RU" sz="4500" dirty="0" smtClean="0"/>
              <a:t>бумажной форме </a:t>
            </a:r>
            <a:r>
              <a:rPr lang="ru-RU" sz="4500" b="1" dirty="0" smtClean="0"/>
              <a:t>или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dirty="0" smtClean="0"/>
              <a:t>о </a:t>
            </a:r>
            <a:r>
              <a:rPr lang="ru-RU" sz="4500" dirty="0"/>
              <a:t>предоставлении </a:t>
            </a:r>
            <a:r>
              <a:rPr lang="ru-RU" sz="4500" dirty="0" smtClean="0"/>
              <a:t>работодателем </a:t>
            </a:r>
            <a:r>
              <a:rPr lang="ru-RU" sz="4500" dirty="0"/>
              <a:t>сведений о трудовой деятельности в </a:t>
            </a:r>
            <a:r>
              <a:rPr lang="ru-RU" sz="4500" dirty="0" smtClean="0"/>
              <a:t>электронной форме</a:t>
            </a:r>
          </a:p>
          <a:p>
            <a:pPr marL="0" indent="0">
              <a:buNone/>
            </a:pPr>
            <a:r>
              <a:rPr lang="ru-RU" sz="4500" dirty="0" smtClean="0"/>
              <a:t>В </a:t>
            </a:r>
            <a:r>
              <a:rPr lang="ru-RU" sz="4500" dirty="0"/>
              <a:t>случае, </a:t>
            </a:r>
            <a:r>
              <a:rPr lang="ru-RU" sz="4500" u="sng" dirty="0"/>
              <a:t>если работник не подал </a:t>
            </a:r>
            <a:r>
              <a:rPr lang="ru-RU" sz="4500" dirty="0"/>
              <a:t>работодателю ни одного из указанных заявлений, работодатель продолжает </a:t>
            </a:r>
            <a:r>
              <a:rPr lang="ru-RU" sz="4500" dirty="0" smtClean="0"/>
              <a:t>вести </a:t>
            </a:r>
            <a:r>
              <a:rPr lang="ru-RU" sz="4500" dirty="0"/>
              <a:t>его трудовую книжку в </a:t>
            </a:r>
            <a:r>
              <a:rPr lang="ru-RU" sz="4500" dirty="0" smtClean="0"/>
              <a:t>бумажной форме. </a:t>
            </a:r>
          </a:p>
          <a:p>
            <a:pPr marL="0" indent="0">
              <a:buNone/>
            </a:pPr>
            <a:r>
              <a:rPr lang="ru-RU" sz="4500" dirty="0"/>
              <a:t>Работнику, подавшему </a:t>
            </a:r>
            <a:r>
              <a:rPr lang="ru-RU" sz="4500" dirty="0" smtClean="0"/>
              <a:t>заявление </a:t>
            </a:r>
            <a:r>
              <a:rPr lang="ru-RU" sz="4500" dirty="0"/>
              <a:t>о предоставлении ему </a:t>
            </a:r>
            <a:r>
              <a:rPr lang="ru-RU" sz="4500" dirty="0" smtClean="0"/>
              <a:t>сведений </a:t>
            </a:r>
            <a:r>
              <a:rPr lang="ru-RU" sz="4500" dirty="0"/>
              <a:t>о трудовой деятельности в </a:t>
            </a:r>
            <a:r>
              <a:rPr lang="ru-RU" sz="4500" dirty="0" smtClean="0"/>
              <a:t>электронном виде, </a:t>
            </a:r>
            <a:r>
              <a:rPr lang="ru-RU" sz="4500" dirty="0"/>
              <a:t>работодатель выдает трудовую книжку на руки и освобождается от ответственности </a:t>
            </a:r>
            <a:r>
              <a:rPr lang="ru-RU" sz="4500" dirty="0" smtClean="0"/>
              <a:t>за </a:t>
            </a:r>
            <a:r>
              <a:rPr lang="ru-RU" sz="4500" dirty="0"/>
              <a:t>ее ведение и хранение. </a:t>
            </a:r>
            <a:r>
              <a:rPr lang="ru-RU" sz="4500" u="sng" dirty="0"/>
              <a:t>При выдаче трудовой книжки в нее вносится запись о подаче работником заявления о предоставлении ему работодателем сведений о трудовой деятельности </a:t>
            </a:r>
            <a:r>
              <a:rPr lang="ru-RU" sz="4500" u="sng" dirty="0" smtClean="0"/>
              <a:t>в электронном виде.</a:t>
            </a:r>
          </a:p>
          <a:p>
            <a:pPr marL="0" indent="0">
              <a:buNone/>
            </a:pPr>
            <a:r>
              <a:rPr lang="ru-RU" sz="4500" dirty="0" smtClean="0"/>
              <a:t>За </a:t>
            </a:r>
            <a:r>
              <a:rPr lang="ru-RU" sz="4500" dirty="0"/>
              <a:t>работником, воспользовавшимся своим правом на дальнейшее ведение </a:t>
            </a:r>
            <a:r>
              <a:rPr lang="ru-RU" sz="4500" dirty="0" smtClean="0"/>
              <a:t>трудовой </a:t>
            </a:r>
            <a:r>
              <a:rPr lang="ru-RU" sz="4500" dirty="0"/>
              <a:t>книжки в </a:t>
            </a:r>
            <a:r>
              <a:rPr lang="ru-RU" sz="4500" dirty="0" smtClean="0"/>
              <a:t>бумажной форме, </a:t>
            </a:r>
            <a:r>
              <a:rPr lang="ru-RU" sz="4500" dirty="0"/>
              <a:t>это право сохраняется при последующем трудоустройстве к другим работодателям.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4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быть с теми, кто не успел подать заявление?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2600"/>
            <a:ext cx="9000066" cy="4705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Лица, не имевшие возможности по 31 декабря 2020 </a:t>
            </a:r>
            <a:r>
              <a:rPr lang="ru-RU" dirty="0" smtClean="0"/>
              <a:t>г. подать </a:t>
            </a:r>
            <a:r>
              <a:rPr lang="ru-RU" dirty="0"/>
              <a:t>работодателю </a:t>
            </a:r>
            <a:r>
              <a:rPr lang="ru-RU" dirty="0" smtClean="0"/>
              <a:t>заявление, вправе </a:t>
            </a:r>
            <a:r>
              <a:rPr lang="ru-RU" dirty="0"/>
              <a:t>сделать это в любое время, подав работодателю по основному месту работы, в том числе при трудоустройстве, соответствующее письменное заявление. К таким </a:t>
            </a:r>
            <a:r>
              <a:rPr lang="ru-RU" dirty="0" smtClean="0"/>
              <a:t>лицам относятся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1) работники, которые по состоянию на 31 декабря 2020 </a:t>
            </a:r>
            <a:r>
              <a:rPr lang="ru-RU" dirty="0" smtClean="0"/>
              <a:t>г. </a:t>
            </a:r>
            <a:r>
              <a:rPr lang="ru-RU" dirty="0"/>
              <a:t>не исполняли свои трудовые </a:t>
            </a:r>
            <a:r>
              <a:rPr lang="ru-RU" dirty="0" smtClean="0"/>
              <a:t>обязанности, но </a:t>
            </a:r>
            <a:r>
              <a:rPr lang="ru-RU" dirty="0"/>
              <a:t>за ними </a:t>
            </a:r>
            <a:r>
              <a:rPr lang="ru-RU" dirty="0" smtClean="0"/>
              <a:t>сохранялось </a:t>
            </a:r>
            <a:r>
              <a:rPr lang="ru-RU" dirty="0"/>
              <a:t>место работы, в том числе на период:</a:t>
            </a:r>
          </a:p>
          <a:p>
            <a:r>
              <a:rPr lang="ru-RU" dirty="0"/>
              <a:t>а) временной нетрудоспособности;</a:t>
            </a:r>
          </a:p>
          <a:p>
            <a:r>
              <a:rPr lang="ru-RU" dirty="0"/>
              <a:t>б) отпуска;</a:t>
            </a:r>
          </a:p>
          <a:p>
            <a:r>
              <a:rPr lang="ru-RU" dirty="0"/>
              <a:t>в) отстранения от работы в случаях, предусмотренных </a:t>
            </a:r>
            <a:r>
              <a:rPr lang="ru-RU" dirty="0" smtClean="0"/>
              <a:t>законодательством.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лица, имеющие стаж работы по трудовому договору (служебному контракту), но по состоянию на 31 декабря 2020 </a:t>
            </a:r>
            <a:r>
              <a:rPr lang="ru-RU" dirty="0" smtClean="0"/>
              <a:t>г. </a:t>
            </a:r>
            <a:r>
              <a:rPr lang="ru-RU" dirty="0"/>
              <a:t>не состоявшие </a:t>
            </a:r>
            <a:r>
              <a:rPr lang="ru-RU" dirty="0" smtClean="0"/>
              <a:t>в </a:t>
            </a:r>
            <a:r>
              <a:rPr lang="ru-RU" dirty="0"/>
              <a:t>трудовых (служебных) отношениях и до указанной даты не подавшие </a:t>
            </a:r>
            <a:r>
              <a:rPr lang="ru-RU" dirty="0" smtClean="0"/>
              <a:t>письменное заявление о порядке ведения трудовой книжки.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454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Правовые последствия подачи работником заявления о ведении бумажной трудовой книжки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При сохранении работником бумажной трудовой книжки: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) работодатель наряду с электронной книжкой продолжит вносить сведения о трудовой деятельности также в бумажную;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) право на дальнейшее ведение трудовой книжки сохраняется при последующем трудоустройстве к другим работодателям;</a:t>
            </a:r>
          </a:p>
          <a:p>
            <a:r>
              <a:rPr lang="ru-RU" sz="2000" dirty="0" smtClean="0"/>
              <a:t>3</a:t>
            </a:r>
            <a:r>
              <a:rPr lang="ru-RU" sz="2000" dirty="0"/>
              <a:t>) сохраняется право в последующем подать работодателю письменное заявление о ведении трудовой книжки 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68165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2386"/>
            <a:ext cx="8596668" cy="129678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Предоставление </a:t>
            </a:r>
            <a:r>
              <a:rPr lang="ru-RU" sz="3100" b="1" dirty="0" smtClean="0">
                <a:solidFill>
                  <a:srgbClr val="0070C0"/>
                </a:solidFill>
              </a:rPr>
              <a:t>работнику сведений </a:t>
            </a:r>
            <a:r>
              <a:rPr lang="ru-RU" sz="3100" b="1" dirty="0">
                <a:solidFill>
                  <a:srgbClr val="0070C0"/>
                </a:solidFill>
              </a:rPr>
              <a:t>о трудовой деятельности </a:t>
            </a:r>
            <a:r>
              <a:rPr lang="ru-RU" sz="3100" b="1" dirty="0" smtClean="0">
                <a:solidFill>
                  <a:srgbClr val="0070C0"/>
                </a:solidFill>
              </a:rPr>
              <a:t>из электронной трудовой книжки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8" y="2144683"/>
            <a:ext cx="8961120" cy="41729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/>
              <a:t>Работникам</a:t>
            </a:r>
            <a:r>
              <a:rPr lang="ru-RU" sz="8000" dirty="0"/>
              <a:t>, на которых не ведется </a:t>
            </a:r>
            <a:r>
              <a:rPr lang="ru-RU" sz="8000" dirty="0" smtClean="0"/>
              <a:t> бумажная трудовая книжка, </a:t>
            </a:r>
            <a:r>
              <a:rPr lang="ru-RU" sz="8000" dirty="0"/>
              <a:t>работодатель обязан предоставить сведения о трудовой деятельности за период работы у данного работодателя способом, указанным в заявлении работника (на бумажном носителе или в электронном виде, подписанные усиленной квалифицированной электронной подписью (при ее наличии у работодателя):</a:t>
            </a:r>
          </a:p>
          <a:p>
            <a:r>
              <a:rPr lang="ru-RU" sz="8000" dirty="0" smtClean="0"/>
              <a:t>в </a:t>
            </a:r>
            <a:r>
              <a:rPr lang="ru-RU" sz="8000" dirty="0"/>
              <a:t>период работы не позднее трех рабочих дней со дня подачи этого заявления;</a:t>
            </a:r>
          </a:p>
          <a:p>
            <a:r>
              <a:rPr lang="ru-RU" sz="8000" dirty="0" smtClean="0"/>
              <a:t>при </a:t>
            </a:r>
            <a:r>
              <a:rPr lang="ru-RU" sz="8000" dirty="0"/>
              <a:t>увольнении в день прекращения трудового </a:t>
            </a:r>
            <a:r>
              <a:rPr lang="ru-RU" sz="8000" dirty="0" smtClean="0"/>
              <a:t>договора.</a:t>
            </a:r>
          </a:p>
          <a:p>
            <a:pPr marL="0" indent="0">
              <a:buNone/>
            </a:pPr>
            <a:r>
              <a:rPr lang="ru-RU" sz="8000" dirty="0"/>
              <a:t>З</a:t>
            </a:r>
            <a:r>
              <a:rPr lang="ru-RU" sz="8000" dirty="0" smtClean="0"/>
              <a:t>аявление </a:t>
            </a:r>
            <a:r>
              <a:rPr lang="ru-RU" sz="8000" dirty="0"/>
              <a:t>работник может подать на бумаге или в электронном виде, направив его по адресу электронной почты работодателя в порядке, установленном работодателем</a:t>
            </a:r>
            <a:r>
              <a:rPr lang="ru-RU" sz="8000" dirty="0" smtClean="0"/>
              <a:t>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2599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3376"/>
            <a:ext cx="8866716" cy="14097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 делать, если работник не получил сведения о трудовой деятельности?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38325"/>
            <a:ext cx="8596668" cy="4638675"/>
          </a:xfrm>
        </p:spPr>
        <p:txBody>
          <a:bodyPr>
            <a:normAutofit/>
          </a:bodyPr>
          <a:lstStyle/>
          <a:p>
            <a:r>
              <a:rPr lang="ru-RU" dirty="0"/>
              <a:t>В случае, если в день прекращения трудового договора </a:t>
            </a:r>
            <a:r>
              <a:rPr lang="ru-RU" dirty="0" smtClean="0"/>
              <a:t>предоставить </a:t>
            </a:r>
            <a:r>
              <a:rPr lang="ru-RU" dirty="0"/>
              <a:t>сведения о трудовой деятельности у данного работодателя невозможно в связи с отсутствием работника либо его отказом от их получения, работодатель обязан направить </a:t>
            </a:r>
            <a:r>
              <a:rPr lang="ru-RU" dirty="0" smtClean="0"/>
              <a:t>работнику </a:t>
            </a:r>
            <a:r>
              <a:rPr lang="ru-RU" dirty="0"/>
              <a:t>по почте заказным письмом с уведомлением сведения </a:t>
            </a:r>
            <a:r>
              <a:rPr lang="ru-RU" dirty="0" smtClean="0"/>
              <a:t>о </a:t>
            </a:r>
            <a:r>
              <a:rPr lang="ru-RU" dirty="0"/>
              <a:t>трудовой деятельности за период работы у данного работодателя на бумажном носителе, заверенные надлежащим образом.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обращению работника (в письменной форме или </a:t>
            </a:r>
            <a:r>
              <a:rPr lang="ru-RU" dirty="0" smtClean="0"/>
              <a:t>направленному </a:t>
            </a:r>
            <a:r>
              <a:rPr lang="ru-RU" dirty="0"/>
              <a:t>по адресу электронной почты работодателя), не получившего сведений о трудовой деятельности у данного работодателя после увольнения, работодатель обязан выдать </a:t>
            </a:r>
            <a:r>
              <a:rPr lang="ru-RU" u="sng" dirty="0"/>
              <a:t>их не позднее трех рабочих дней </a:t>
            </a:r>
            <a:r>
              <a:rPr lang="ru-RU" dirty="0"/>
              <a:t>со дня обращения работника способом, указанным в его обращении (на бумажном носителе, заверенные надлежащим образом, или в форме электронного документа, подписанного усиленной квалифицированной электронной подписью (при ее наличии у работодателя)</a:t>
            </a:r>
          </a:p>
        </p:txBody>
      </p:sp>
    </p:spTree>
    <p:extLst>
      <p:ext uri="{BB962C8B-B14F-4D97-AF65-F5344CB8AC3E}">
        <p14:creationId xmlns:p14="http://schemas.microsoft.com/office/powerpoint/2010/main" val="154030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7675"/>
            <a:ext cx="8596668" cy="12287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 еще необходимо сделать до конца 2020 года?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52600"/>
            <a:ext cx="9959280" cy="49887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Определить ответственных лиц, которые будут вести и передавать сведения в ПФР, внести в их должностные инструкции соответствующие дополнения. </a:t>
            </a:r>
          </a:p>
          <a:p>
            <a:r>
              <a:rPr lang="ru-RU" sz="2000" dirty="0" smtClean="0"/>
              <a:t>Завести корпоративный адрес электронной почты кадровой службы (если такового нет). Сведения о трудовой деятельности работников по их заявлениям необходимо будет выдавать не только в бумажном, но и электронном виде. Соответственно у работника должна быть возможность направить работодателю подобное заявление на электронную почту. </a:t>
            </a:r>
          </a:p>
          <a:p>
            <a:r>
              <a:rPr lang="ru-RU" sz="2000" dirty="0" smtClean="0"/>
              <a:t>Назначить ответственное за проверку корпоративной почты должностное  лицо. Поскольку отреагировать на письмо работника, направленное по электронной почте, работодатель должен в течение трех рабочих дней, необходимо проверять корпоративную почту постоянно.</a:t>
            </a:r>
          </a:p>
          <a:p>
            <a:r>
              <a:rPr lang="ru-RU" sz="2000" dirty="0" smtClean="0"/>
              <a:t>До конца 2020 г. собрать заявления от работников, которые хотят сохранить трудовые книжку в бумажной форме, и от работников, которые отказываются от бумажных трудовых книжек.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400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</a:rPr>
              <a:t>Федеральный закон «О </a:t>
            </a:r>
            <a:r>
              <a:rPr lang="ru-RU" b="1" dirty="0">
                <a:solidFill>
                  <a:srgbClr val="0070C0"/>
                </a:solidFill>
              </a:rPr>
              <a:t>внесении изменений в Федеральный закон </a:t>
            </a:r>
            <a:r>
              <a:rPr lang="ru-RU" b="1" dirty="0" smtClean="0">
                <a:solidFill>
                  <a:srgbClr val="0070C0"/>
                </a:solidFill>
              </a:rPr>
              <a:t>"</a:t>
            </a:r>
            <a:r>
              <a:rPr lang="ru-RU" b="1" dirty="0">
                <a:solidFill>
                  <a:srgbClr val="0070C0"/>
                </a:solidFill>
              </a:rPr>
              <a:t>Об индивидуальном (персонифицированном) учете в системе обязательного пенсионного </a:t>
            </a:r>
            <a:r>
              <a:rPr lang="ru-RU" b="1" dirty="0" smtClean="0">
                <a:solidFill>
                  <a:srgbClr val="0070C0"/>
                </a:solidFill>
              </a:rPr>
              <a:t>страхования"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311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74889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Раздел </a:t>
            </a:r>
            <a:r>
              <a:rPr lang="ru-RU" sz="2000" dirty="0"/>
              <a:t>"Сведения о трудовой деятельности" – раздел индивидуального лицевого счета, в котором содержатся сведения о трудовой деятельности и трудовом стаже зарегистрированного лица, его приеме на работу, переводах на другую постоянную  работу и об увольнении.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/>
              <a:t>части формирования сведений о трудовой деятельности под трудовой деятельностью понимаются периоды работы по трудовому договору, периоды замещения государственных и муниципальных должностей, должностей государственной гражданской и муниципальной службы, а также в отношении отдельных категорий зарегистрированных лиц иные периоды профессиональной служебной </a:t>
            </a:r>
            <a:r>
              <a:rPr lang="ru-RU" sz="2000" dirty="0" smtClean="0"/>
              <a:t>деятельности"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6699" y="609600"/>
            <a:ext cx="9801225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Индивидуальный лицевой счет дополнен разделом «Сведения о трудовой </a:t>
            </a:r>
            <a:r>
              <a:rPr lang="ru-RU" b="1" dirty="0" smtClean="0">
                <a:solidFill>
                  <a:srgbClr val="0070C0"/>
                </a:solidFill>
              </a:rPr>
              <a:t>деятельности»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925"/>
            <a:ext cx="8596668" cy="1768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Содержание раздела «Сведения о трудовой деятельности»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49" y="1304925"/>
            <a:ext cx="9972675" cy="513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разделе "Сведения о трудовой деятельности" указываются:</a:t>
            </a:r>
          </a:p>
          <a:p>
            <a:pPr marL="0" indent="0">
              <a:buNone/>
            </a:pPr>
            <a:r>
              <a:rPr lang="ru-RU" sz="1600" dirty="0"/>
              <a:t>1) место работы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 наименование </a:t>
            </a:r>
            <a:r>
              <a:rPr lang="ru-RU" sz="1600" dirty="0"/>
              <a:t>страхователя, сведения об изменении наименования страхователя, основание изменения его наименования (реквизиты приказов (распоряжений), иных решений или документов, подтверждающих изменение наименования страхователя);</a:t>
            </a:r>
          </a:p>
          <a:p>
            <a:r>
              <a:rPr lang="ru-RU" sz="1600" dirty="0"/>
              <a:t>регистрационный номер страхователя;</a:t>
            </a:r>
          </a:p>
          <a:p>
            <a:pPr marL="0" indent="0">
              <a:buNone/>
            </a:pPr>
            <a:r>
              <a:rPr lang="ru-RU" sz="1600" dirty="0"/>
              <a:t>2) сведения о выполняемой работе и периодах работы: </a:t>
            </a:r>
          </a:p>
          <a:p>
            <a:r>
              <a:rPr lang="ru-RU" sz="1600" dirty="0"/>
              <a:t>сведения о приеме на работу с указанием (при наличии) структурного подразделения страхователя, в которое принят работник;</a:t>
            </a:r>
          </a:p>
          <a:p>
            <a:r>
              <a:rPr lang="ru-RU" sz="1600" dirty="0"/>
              <a:t>трудовая </a:t>
            </a:r>
            <a:r>
              <a:rPr lang="ru-RU" sz="1600" dirty="0" smtClean="0"/>
              <a:t>функция;</a:t>
            </a:r>
            <a:endParaRPr lang="ru-RU" sz="1600" dirty="0"/>
          </a:p>
          <a:p>
            <a:r>
              <a:rPr lang="ru-RU" sz="1600" dirty="0"/>
              <a:t>сведения о переводах на другую постоянную работу;</a:t>
            </a:r>
          </a:p>
          <a:p>
            <a:r>
              <a:rPr lang="ru-RU" sz="1600" dirty="0"/>
              <a:t>сведения об увольнении, основаниях и о причинах прекращения трудовых отношений;</a:t>
            </a:r>
          </a:p>
          <a:p>
            <a:r>
              <a:rPr lang="ru-RU" sz="1600" dirty="0"/>
              <a:t>реквизиты приказов (распоряжений), иных решений или документов, подтверждающих оформление трудовых отношений;</a:t>
            </a:r>
          </a:p>
          <a:p>
            <a:pPr marL="0" indent="0">
              <a:buNone/>
            </a:pPr>
            <a:r>
              <a:rPr lang="ru-RU" sz="1600" dirty="0"/>
              <a:t>3) информация о подаче </a:t>
            </a:r>
            <a:r>
              <a:rPr lang="ru-RU" sz="1600" dirty="0" smtClean="0"/>
              <a:t>работником заявления </a:t>
            </a:r>
            <a:r>
              <a:rPr lang="ru-RU" sz="1600" dirty="0"/>
              <a:t>о продолжении ведения </a:t>
            </a:r>
            <a:r>
              <a:rPr lang="ru-RU" sz="1600" dirty="0" smtClean="0"/>
              <a:t> </a:t>
            </a:r>
            <a:r>
              <a:rPr lang="ru-RU" sz="1600" dirty="0"/>
              <a:t>трудовой книжки в </a:t>
            </a:r>
            <a:r>
              <a:rPr lang="ru-RU" sz="1600" dirty="0" smtClean="0"/>
              <a:t>бумажной форме </a:t>
            </a:r>
            <a:r>
              <a:rPr lang="ru-RU" sz="1600" dirty="0"/>
              <a:t>либо о </a:t>
            </a:r>
            <a:r>
              <a:rPr lang="ru-RU" sz="1600" dirty="0" smtClean="0"/>
              <a:t>предоставлении сведений </a:t>
            </a:r>
            <a:r>
              <a:rPr lang="ru-RU" sz="1600" dirty="0"/>
              <a:t>о трудовой деятельности в </a:t>
            </a:r>
            <a:r>
              <a:rPr lang="ru-RU" sz="1600" dirty="0" smtClean="0"/>
              <a:t>электронной форме.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98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147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Условия перехода на электронные больничные листы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600201"/>
            <a:ext cx="9318567" cy="4525963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Добровольность</a:t>
            </a:r>
            <a:r>
              <a:rPr lang="ru-RU" sz="2400" u="sng" dirty="0"/>
              <a:t>. </a:t>
            </a:r>
            <a:r>
              <a:rPr lang="ru-RU" sz="2400" dirty="0"/>
              <a:t>Право выбора формы листка нетрудоспособности остается за застрахованным </a:t>
            </a:r>
            <a:r>
              <a:rPr lang="ru-RU" sz="2400" dirty="0" smtClean="0"/>
              <a:t>лицом. ЭБЛ выдается с письменного согласия застрахованного </a:t>
            </a:r>
            <a:r>
              <a:rPr lang="ru-RU" sz="2400" dirty="0"/>
              <a:t>лица. </a:t>
            </a:r>
            <a:r>
              <a:rPr lang="ru-RU" sz="2400" dirty="0" smtClean="0"/>
              <a:t>Обязанность </a:t>
            </a:r>
            <a:r>
              <a:rPr lang="ru-RU" sz="2400" dirty="0"/>
              <a:t>работодателя участвовать в формировании электронного листка нетрудоспособности </a:t>
            </a:r>
            <a:r>
              <a:rPr lang="ru-RU" sz="2400" dirty="0" smtClean="0"/>
              <a:t>законом не установлена.</a:t>
            </a:r>
          </a:p>
          <a:p>
            <a:r>
              <a:rPr lang="ru-RU" sz="2400" u="sng" dirty="0" smtClean="0"/>
              <a:t>Наличие технических возможностей </a:t>
            </a:r>
            <a:r>
              <a:rPr lang="ru-RU" sz="2400" dirty="0" smtClean="0"/>
              <a:t>у медицинской организации и работодателя.</a:t>
            </a:r>
          </a:p>
          <a:p>
            <a:r>
              <a:rPr lang="ru-RU" sz="2400" dirty="0" smtClean="0"/>
              <a:t>Медицинская </a:t>
            </a:r>
            <a:r>
              <a:rPr lang="ru-RU" sz="2400" dirty="0"/>
              <a:t>организация и страхователь являются </a:t>
            </a:r>
            <a:r>
              <a:rPr lang="ru-RU" sz="2400" u="sng" dirty="0"/>
              <a:t>участниками системы информационного взаимодействия </a:t>
            </a:r>
            <a:r>
              <a:rPr lang="ru-RU" sz="2400" dirty="0"/>
              <a:t>по обмену сведениями в целях формирования листка нетрудоспособности в форме электронного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59091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</a:t>
            </a:r>
            <a:r>
              <a:rPr lang="ru-RU" b="1" dirty="0" smtClean="0">
                <a:solidFill>
                  <a:srgbClr val="0070C0"/>
                </a:solidFill>
              </a:rPr>
              <a:t>овый </a:t>
            </a:r>
            <a:r>
              <a:rPr lang="ru-RU" b="1" dirty="0">
                <a:solidFill>
                  <a:srgbClr val="0070C0"/>
                </a:solidFill>
              </a:rPr>
              <a:t>отчет по форме СЗВ-ТД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600200"/>
            <a:ext cx="9968805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отчете СЗВ-ТД работодатели будут указывать:</a:t>
            </a:r>
          </a:p>
          <a:p>
            <a:r>
              <a:rPr lang="ru-RU" sz="2000" dirty="0"/>
              <a:t>наименование и регистрационный номер организации;</a:t>
            </a:r>
          </a:p>
          <a:p>
            <a:r>
              <a:rPr lang="ru-RU" sz="2000" dirty="0"/>
              <a:t>Ф.И.О сотрудника и его СНИЛС;</a:t>
            </a:r>
          </a:p>
          <a:p>
            <a:r>
              <a:rPr lang="ru-RU" sz="2000" dirty="0"/>
              <a:t>дату кадрового приказа;</a:t>
            </a:r>
          </a:p>
          <a:p>
            <a:r>
              <a:rPr lang="ru-RU" sz="2000" dirty="0"/>
              <a:t>вид кадровой процедуры - прием на работу, перевод, увольнение;</a:t>
            </a:r>
          </a:p>
          <a:p>
            <a:r>
              <a:rPr lang="ru-RU" sz="2000" dirty="0"/>
              <a:t>наименование должности, специальности, профессии с указанием квалификации;</a:t>
            </a:r>
          </a:p>
          <a:p>
            <a:r>
              <a:rPr lang="ru-RU" sz="2000" dirty="0"/>
              <a:t>структурное подразделение;</a:t>
            </a:r>
          </a:p>
          <a:p>
            <a:r>
              <a:rPr lang="ru-RU" sz="2000" dirty="0"/>
              <a:t>документ, который является основанием для оформления или прекращения трудовых отношений, и его номер.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159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361950"/>
            <a:ext cx="9534525" cy="8001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предоставления сведений в ПФР с 1 января 2020 года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1650"/>
            <a:ext cx="9671248" cy="4681686"/>
          </a:xfrm>
        </p:spPr>
        <p:txBody>
          <a:bodyPr>
            <a:noAutofit/>
          </a:bodyPr>
          <a:lstStyle/>
          <a:p>
            <a:r>
              <a:rPr lang="ru-RU" sz="2000" dirty="0"/>
              <a:t>С 1.01 2020 г. сведения о трудовой деятельности работников </a:t>
            </a:r>
            <a:r>
              <a:rPr lang="ru-RU" sz="2000" dirty="0" smtClean="0"/>
              <a:t>(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случаях приема на работу, переводов на другую постоянную работу и увольнения, подачи зарегистрированными лицами заявлений о продолжении ведения </a:t>
            </a:r>
            <a:r>
              <a:rPr lang="ru-RU" sz="2000" dirty="0" smtClean="0"/>
              <a:t>трудовых </a:t>
            </a:r>
            <a:r>
              <a:rPr lang="ru-RU" sz="2000" dirty="0"/>
              <a:t>книжек в </a:t>
            </a:r>
            <a:r>
              <a:rPr lang="ru-RU" sz="2000" dirty="0" smtClean="0"/>
              <a:t>бумажной или электронной форме) </a:t>
            </a:r>
            <a:r>
              <a:rPr lang="ru-RU" sz="2000" dirty="0"/>
              <a:t>будут передаваться работодателями в информационную систему </a:t>
            </a:r>
            <a:r>
              <a:rPr lang="ru-RU" sz="2000" dirty="0" smtClean="0"/>
              <a:t>ПФР </a:t>
            </a:r>
            <a:r>
              <a:rPr lang="ru-RU" sz="2000" i="1" u="sng" dirty="0"/>
              <a:t>ежемесячно не позднее 15-го числа </a:t>
            </a:r>
            <a:r>
              <a:rPr lang="ru-RU" sz="2000" dirty="0"/>
              <a:t>месяца, который следует за </a:t>
            </a:r>
            <a:r>
              <a:rPr lang="ru-RU" sz="2000" dirty="0" smtClean="0"/>
              <a:t>отчетным</a:t>
            </a:r>
            <a:r>
              <a:rPr lang="ru-RU" sz="2000" dirty="0" smtClean="0"/>
              <a:t>. </a:t>
            </a:r>
            <a:r>
              <a:rPr lang="ru-RU" sz="2000" smtClean="0">
                <a:solidFill>
                  <a:srgbClr val="FF0000"/>
                </a:solidFill>
              </a:rPr>
              <a:t>Форма СЗВ-ТД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При представлении указанных сведений впервые в отношении зарегистрированного лица страхователь одновременно представляет сведения о его трудовой деятельности по состоянию на 1 января 2020 года у данного страхователя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При отсутствии у зарегистрированного лица </a:t>
            </a:r>
            <a:r>
              <a:rPr lang="ru-RU" sz="2000" dirty="0" smtClean="0"/>
              <a:t>указанных случаев </a:t>
            </a:r>
            <a:r>
              <a:rPr lang="ru-RU" sz="2000" dirty="0"/>
              <a:t>сведения о трудовой деятельности по состоянию на 1 января 2020 года у данного страхователя на такое зарегистрированное лицо представляются не позднее 15 февраля 2021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25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Порядок предоставления сведений в ПФР с 1 января </a:t>
            </a:r>
            <a:r>
              <a:rPr lang="ru-RU" b="1" dirty="0" smtClean="0">
                <a:solidFill>
                  <a:srgbClr val="0070C0"/>
                </a:solidFill>
              </a:rPr>
              <a:t>2021 </a:t>
            </a:r>
            <a:r>
              <a:rPr lang="ru-RU" b="1" dirty="0">
                <a:solidFill>
                  <a:srgbClr val="0070C0"/>
                </a:solidFill>
              </a:rPr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случаях </a:t>
            </a:r>
            <a:r>
              <a:rPr lang="ru-RU" sz="2000" b="1" u="sng" dirty="0"/>
              <a:t>перевода</a:t>
            </a:r>
            <a:r>
              <a:rPr lang="ru-RU" sz="2000" dirty="0"/>
              <a:t> на другую постоянную работу, подачи зарегистрированным лицом заявления о продолжении ведения страхователем трудовой книжки в </a:t>
            </a:r>
            <a:r>
              <a:rPr lang="ru-RU" sz="2000" dirty="0" smtClean="0"/>
              <a:t>бумажной или электронной форме – </a:t>
            </a:r>
            <a:r>
              <a:rPr lang="ru-RU" sz="2000" dirty="0"/>
              <a:t>не </a:t>
            </a:r>
            <a:r>
              <a:rPr lang="ru-RU" sz="2000" dirty="0" smtClean="0"/>
              <a:t>позднее 15-го </a:t>
            </a:r>
            <a:r>
              <a:rPr lang="ru-RU" sz="2000" dirty="0"/>
              <a:t>числа месяца, следующего за месяцем, в котором имели место перевод на другую постоянную работу или подача соответствующего заявления;</a:t>
            </a:r>
          </a:p>
          <a:p>
            <a:r>
              <a:rPr lang="ru-RU" sz="2000" b="1" u="sng" dirty="0"/>
              <a:t>в случаях приема на работу и увольнения </a:t>
            </a:r>
            <a:r>
              <a:rPr lang="ru-RU" sz="2000" dirty="0"/>
              <a:t>зарегистрированного лица – не позднее рабочего дня, следующего за днем издания соответствующего приказа (распоряжения), иных решений или документов, подтверждающих оформление трудовых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8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заполнения формы СЗВ-ТД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Постановление Правления </a:t>
            </a:r>
            <a:r>
              <a:rPr lang="ru-RU" sz="2800" dirty="0" smtClean="0"/>
              <a:t>Пенсионного Фонда Российской Федерации </a:t>
            </a:r>
            <a:r>
              <a:rPr lang="ru-RU" sz="2800" dirty="0"/>
              <a:t>от 25.12.2019 N </a:t>
            </a:r>
            <a:r>
              <a:rPr lang="ru-RU" sz="2800" dirty="0" smtClean="0"/>
              <a:t>730п  "Об </a:t>
            </a:r>
            <a:r>
              <a:rPr lang="ru-RU" sz="2800" dirty="0"/>
              <a:t>утверждении формы и формата сведений о трудовой деятельности зарегистрированного лица, а также порядка заполнения форм </a:t>
            </a:r>
            <a:r>
              <a:rPr lang="ru-RU" sz="2800" dirty="0" smtClean="0"/>
              <a:t>указанных сведений"</a:t>
            </a:r>
          </a:p>
          <a:p>
            <a:r>
              <a:rPr lang="ru-RU" sz="2800" dirty="0"/>
              <a:t>Начало действия документа - 04.02.2020.</a:t>
            </a:r>
          </a:p>
        </p:txBody>
      </p:sp>
    </p:spTree>
    <p:extLst>
      <p:ext uri="{BB962C8B-B14F-4D97-AF65-F5344CB8AC3E}">
        <p14:creationId xmlns:p14="http://schemas.microsoft.com/office/powerpoint/2010/main" val="128607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Ответственность работодателя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4254"/>
            <a:ext cx="9056870" cy="5121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Работодатель </a:t>
            </a:r>
            <a:r>
              <a:rPr lang="ru-RU" sz="2000" dirty="0"/>
              <a:t>несет ответственность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 smtClean="0"/>
              <a:t>за задержку </a:t>
            </a:r>
            <a:r>
              <a:rPr lang="ru-RU" sz="2000" dirty="0"/>
              <a:t>по своей вине выдачи трудовой книжки или предоставления сведений о трудовой деятельности при увольнении работника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за </a:t>
            </a:r>
            <a:r>
              <a:rPr lang="ru-RU" sz="2000" dirty="0"/>
              <a:t>внесение в сведения о трудовой деятельности неправильной или не соответствующей законодательству формулировки причины увольнения </a:t>
            </a:r>
            <a:r>
              <a:rPr lang="ru-RU" sz="2000" dirty="0" smtClean="0"/>
              <a:t>работника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за </a:t>
            </a:r>
            <a:r>
              <a:rPr lang="ru-RU" sz="2000" dirty="0"/>
              <a:t>непредставление в установленный срок либо представление неполных и (или) недостоверных сведений о трудовой деятельности в территориальный орган Пенсионного фонда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Если неправильная формулировка основания и (или) причины увольнения в сведениях о трудовой деятельности препятствовала поступлению работника на другую работу, суд принимает решение о выплате ему среднего заработка за все время вынужденного прогула.</a:t>
            </a:r>
          </a:p>
        </p:txBody>
      </p:sp>
    </p:spTree>
    <p:extLst>
      <p:ext uri="{BB962C8B-B14F-4D97-AF65-F5344CB8AC3E}">
        <p14:creationId xmlns:p14="http://schemas.microsoft.com/office/powerpoint/2010/main" val="1741157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609600"/>
            <a:ext cx="9553575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Административная </a:t>
            </a:r>
            <a:r>
              <a:rPr lang="ru-RU" b="1" dirty="0" smtClean="0">
                <a:solidFill>
                  <a:srgbClr val="0070C0"/>
                </a:solidFill>
              </a:rPr>
              <a:t>ответственность (Законопроект № 748758-7 принят в первом чтении)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Предлагается дополнить ст. 5.27 КоАП РФ</a:t>
            </a:r>
          </a:p>
          <a:p>
            <a:r>
              <a:rPr lang="ru-RU" dirty="0" smtClean="0"/>
              <a:t> Неоднократное </a:t>
            </a:r>
            <a:r>
              <a:rPr lang="ru-RU" dirty="0"/>
              <a:t>нарушение работодателем сроков представления сведений о трудовой деятельности в информационную систему органа, осуществляющего индивидуальный (персонифицированный) учет в системе обязательного пенсионного страхования, либо неоднократное представление неполных и (или) недостоверных сведений </a:t>
            </a:r>
            <a:r>
              <a:rPr lang="ru-RU" dirty="0" smtClean="0"/>
              <a:t>- влечет </a:t>
            </a:r>
            <a:r>
              <a:rPr lang="ru-RU" u="sng" dirty="0"/>
              <a:t>предупреждение должностных лиц</a:t>
            </a:r>
            <a:r>
              <a:rPr lang="ru-RU" u="sng" dirty="0" smtClean="0"/>
              <a:t>.</a:t>
            </a:r>
            <a:endParaRPr lang="ru-RU" u="sng" dirty="0"/>
          </a:p>
          <a:p>
            <a:r>
              <a:rPr lang="ru-RU" dirty="0" smtClean="0"/>
              <a:t>Под </a:t>
            </a:r>
            <a:r>
              <a:rPr lang="ru-RU" dirty="0"/>
              <a:t>неоднократным нарушением работодателем сроков представления сведений о трудовой деятельности </a:t>
            </a:r>
            <a:r>
              <a:rPr lang="ru-RU" dirty="0" smtClean="0"/>
              <a:t>либо </a:t>
            </a:r>
            <a:r>
              <a:rPr lang="ru-RU" dirty="0"/>
              <a:t>неоднократным представлением неполных и (или) недостоверных сведений </a:t>
            </a:r>
            <a:r>
              <a:rPr lang="ru-RU" dirty="0" smtClean="0"/>
              <a:t>понимается </a:t>
            </a:r>
            <a:r>
              <a:rPr lang="ru-RU" dirty="0"/>
              <a:t>совершение работодателем указанных действий два и более раза в течение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791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Информация ПФР об электронных трудовых книжках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http://www.pfrf.ru/etk/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Переход на электронный документооборот (законопроект)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1771650"/>
            <a:ext cx="9763447" cy="4753694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Предполагается возможность направления сторонами трудового договора юридически значимых сообщений (заявления, уведомления, разрешения, требования и т.п.) по электронной почте.</a:t>
            </a:r>
          </a:p>
          <a:p>
            <a:r>
              <a:rPr lang="ru-RU" dirty="0" smtClean="0"/>
              <a:t>Порядок обмена сторонами юридически значимыми сообщениями устанавливается трудовым договором, локальным нормативным актом.</a:t>
            </a:r>
          </a:p>
          <a:p>
            <a:r>
              <a:rPr lang="ru-RU" dirty="0" smtClean="0"/>
              <a:t>Законопроект предлагает устанавливать отправителя любым способом, позволяющим достоверно определить лицо, отправившее сообщение (предварительное указание в трудовом договоре адресов электронной почты, использование электронной цифровой подписи (простое сочетание логина и пароля) или усиленной квалифицированной подписи.</a:t>
            </a:r>
          </a:p>
          <a:p>
            <a:r>
              <a:rPr lang="ru-RU" dirty="0" smtClean="0"/>
              <a:t>Работник имеет право на отказ от электронного обмена сообщениями.</a:t>
            </a:r>
          </a:p>
          <a:p>
            <a:r>
              <a:rPr lang="ru-RU" dirty="0" smtClean="0"/>
              <a:t>Допускается заключение трудового договора в электронной 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3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Принцип добровольности при переходе на электронные больничные листы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Закон не требует от работодателей переходить на электронные листки нетрудоспособности к какому-то </a:t>
            </a:r>
            <a:r>
              <a:rPr lang="ru-RU" sz="2000" dirty="0" smtClean="0"/>
              <a:t>сроку.</a:t>
            </a:r>
          </a:p>
          <a:p>
            <a:r>
              <a:rPr lang="ru-RU" sz="2000" dirty="0"/>
              <a:t>Право выбора формы листка нетрудоспособности остается за застрахованным лицом - по </a:t>
            </a:r>
            <a:r>
              <a:rPr lang="ru-RU" sz="2000" dirty="0" smtClean="0"/>
              <a:t>желанию работника может </a:t>
            </a:r>
            <a:r>
              <a:rPr lang="ru-RU" sz="2000" dirty="0"/>
              <a:t>быть выдан как листок нетрудоспособности, так и с письменного добровольного согласия сформирован и размещен в Федеральной государственной информационной системе "Единой интегрированной информационной системе "Соцстрах" Фонда социального страхования Российской </a:t>
            </a:r>
            <a:r>
              <a:rPr lang="ru-RU" sz="2000" dirty="0" smtClean="0"/>
              <a:t>Федерации </a:t>
            </a:r>
            <a:r>
              <a:rPr lang="ru-RU" sz="2000" dirty="0"/>
              <a:t>электронный листок нетрудоспособности.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Письмо </a:t>
            </a:r>
            <a:r>
              <a:rPr lang="ru-RU" sz="2000" i="1" dirty="0">
                <a:solidFill>
                  <a:srgbClr val="FF0000"/>
                </a:solidFill>
              </a:rPr>
              <a:t>ФСС от 11.08.2017 № 02-09-11/22-05-13462).</a:t>
            </a:r>
          </a:p>
        </p:txBody>
      </p:sp>
    </p:spTree>
    <p:extLst>
      <p:ext uri="{BB962C8B-B14F-4D97-AF65-F5344CB8AC3E}">
        <p14:creationId xmlns:p14="http://schemas.microsoft.com/office/powerpoint/2010/main" val="12348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Преимущества электронного больничного листа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Электронный </a:t>
            </a:r>
            <a:r>
              <a:rPr lang="ru-RU" dirty="0"/>
              <a:t>листок нетрудоспособности нельзя потерять, испортить, помять или порвать. Всю необходимую информацию в любой момент можно узнать в личном кабинете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Полностью </a:t>
            </a:r>
            <a:r>
              <a:rPr lang="ru-RU" dirty="0"/>
              <a:t>исключена возможность подделки электронного аналога больничного листка. ФСС проверяет его подлинность, и страхователь может быть уверен в достоверности сведений, указанных в нем. </a:t>
            </a:r>
            <a:endParaRPr lang="ru-RU" dirty="0" smtClean="0"/>
          </a:p>
          <a:p>
            <a:r>
              <a:rPr lang="ru-RU" dirty="0" smtClean="0"/>
              <a:t>Работодателю </a:t>
            </a:r>
            <a:r>
              <a:rPr lang="ru-RU" dirty="0"/>
              <a:t>нет необходимости хранить и обеспечивать сохранность электронных листков нетрудоспособности – все данные по ним содержатся в системе </a:t>
            </a:r>
            <a:r>
              <a:rPr lang="ru-RU" dirty="0" smtClean="0"/>
              <a:t>Фонда социального страхования </a:t>
            </a:r>
            <a:r>
              <a:rPr lang="ru-RU" dirty="0"/>
              <a:t>и может запрашиваться страхователем неоднократно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проведении проверок нет необходимости представлять инспекторам больничные листки в бумажном виде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0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5782"/>
            <a:ext cx="7766936" cy="19415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Электронные трудовые книжки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317317"/>
            <a:ext cx="7766936" cy="283041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5" y="2489754"/>
            <a:ext cx="8229600" cy="33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История зарождения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7350"/>
            <a:ext cx="8596668" cy="462914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Переход </a:t>
            </a:r>
            <a:r>
              <a:rPr lang="ru-RU" sz="3200" dirty="0" smtClean="0">
                <a:cs typeface="Times New Roman" panose="02020603050405020304" pitchFamily="18" charset="0"/>
              </a:rPr>
              <a:t>на электронные трудовые книжки осуществляется </a:t>
            </a:r>
            <a:r>
              <a:rPr lang="ru-RU" sz="3200" dirty="0">
                <a:cs typeface="Times New Roman" panose="02020603050405020304" pitchFamily="18" charset="0"/>
              </a:rPr>
              <a:t>в рамках реализации национального проекта «Цифровая экономика».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cs typeface="Times New Roman" panose="02020603050405020304" pitchFamily="18" charset="0"/>
              </a:rPr>
              <a:t>Старт </a:t>
            </a:r>
            <a:r>
              <a:rPr lang="ru-RU" sz="3200" dirty="0">
                <a:cs typeface="Times New Roman" panose="02020603050405020304" pitchFamily="18" charset="0"/>
              </a:rPr>
              <a:t>активной работе в этом направлении дал Указ Президента от 09.05.2017 № 203 «О Стратегии развития информационного общества в Российской Федерации на 2017–2030 годы</a:t>
            </a:r>
            <a:r>
              <a:rPr lang="ru-RU" sz="3200" dirty="0" smtClean="0">
                <a:cs typeface="Times New Roman" panose="02020603050405020304" pitchFamily="18" charset="0"/>
              </a:rPr>
              <a:t>».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cs typeface="Times New Roman" panose="02020603050405020304" pitchFamily="18" charset="0"/>
              </a:rPr>
              <a:t>Изменения в законодательстве: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cs typeface="Times New Roman" panose="02020603050405020304" pitchFamily="18" charset="0"/>
              </a:rPr>
              <a:t> Федеральный </a:t>
            </a:r>
            <a:r>
              <a:rPr lang="ru-RU" sz="3200" dirty="0">
                <a:cs typeface="Times New Roman" panose="02020603050405020304" pitchFamily="18" charset="0"/>
              </a:rPr>
              <a:t>закон от 16 декабря 2019 г. № 439-ФЗ «</a:t>
            </a:r>
            <a:r>
              <a:rPr lang="ru-RU" sz="3200" dirty="0" smtClean="0">
                <a:cs typeface="Times New Roman" panose="02020603050405020304" pitchFamily="18" charset="0"/>
              </a:rPr>
              <a:t>О </a:t>
            </a:r>
            <a:r>
              <a:rPr lang="ru-RU" sz="3200" dirty="0">
                <a:cs typeface="Times New Roman" panose="02020603050405020304" pitchFamily="18" charset="0"/>
              </a:rPr>
              <a:t>внесении </a:t>
            </a:r>
            <a:r>
              <a:rPr lang="ru-RU" sz="3200" dirty="0" smtClean="0">
                <a:cs typeface="Times New Roman" panose="02020603050405020304" pitchFamily="18" charset="0"/>
              </a:rPr>
              <a:t> изменений </a:t>
            </a:r>
            <a:r>
              <a:rPr lang="ru-RU" sz="3200" dirty="0">
                <a:cs typeface="Times New Roman" panose="02020603050405020304" pitchFamily="18" charset="0"/>
              </a:rPr>
              <a:t>в Трудовой кодекс Российской </a:t>
            </a:r>
            <a:r>
              <a:rPr lang="ru-RU" sz="3200" dirty="0" smtClean="0">
                <a:cs typeface="Times New Roman" panose="02020603050405020304" pitchFamily="18" charset="0"/>
              </a:rPr>
              <a:t>Федерации в </a:t>
            </a:r>
            <a:r>
              <a:rPr lang="ru-RU" sz="3200" dirty="0">
                <a:cs typeface="Times New Roman" panose="02020603050405020304" pitchFamily="18" charset="0"/>
              </a:rPr>
              <a:t>части формирования сведений о трудовой </a:t>
            </a:r>
            <a:r>
              <a:rPr lang="ru-RU" sz="3200" dirty="0" smtClean="0">
                <a:cs typeface="Times New Roman" panose="02020603050405020304" pitchFamily="18" charset="0"/>
              </a:rPr>
              <a:t>деятельности в </a:t>
            </a:r>
            <a:r>
              <a:rPr lang="ru-RU" sz="3200" dirty="0">
                <a:cs typeface="Times New Roman" panose="02020603050405020304" pitchFamily="18" charset="0"/>
              </a:rPr>
              <a:t>электронном </a:t>
            </a:r>
            <a:r>
              <a:rPr lang="ru-RU" sz="3200" dirty="0" smtClean="0">
                <a:cs typeface="Times New Roman" panose="02020603050405020304" pitchFamily="18" charset="0"/>
              </a:rPr>
              <a:t>виде».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cs typeface="Times New Roman" panose="02020603050405020304" pitchFamily="18" charset="0"/>
              </a:rPr>
              <a:t>ФЗ от 16 декабря 2019 № 436-ФЗ «О </a:t>
            </a:r>
            <a:r>
              <a:rPr lang="ru-RU" sz="3200" dirty="0"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sz="3200" dirty="0" smtClean="0">
                <a:cs typeface="Times New Roman" panose="02020603050405020304" pitchFamily="18" charset="0"/>
              </a:rPr>
              <a:t>"</a:t>
            </a:r>
            <a:r>
              <a:rPr lang="ru-RU" sz="3200" dirty="0">
                <a:cs typeface="Times New Roman" panose="02020603050405020304" pitchFamily="18" charset="0"/>
              </a:rPr>
              <a:t>Об индивидуальном (персонифицированном) учете в системе обязательного пенсионного </a:t>
            </a:r>
            <a:r>
              <a:rPr lang="ru-RU" sz="3200" dirty="0" smtClean="0">
                <a:cs typeface="Times New Roman" panose="02020603050405020304" pitchFamily="18" charset="0"/>
              </a:rPr>
              <a:t>страхования».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cs typeface="Times New Roman" panose="02020603050405020304" pitchFamily="18" charset="0"/>
              </a:rPr>
              <a:t>В первом чтении принят Законопроект № 748758-7 «О </a:t>
            </a:r>
            <a:r>
              <a:rPr lang="ru-RU" sz="3200" dirty="0">
                <a:cs typeface="Times New Roman" panose="02020603050405020304" pitchFamily="18" charset="0"/>
              </a:rPr>
              <a:t>внесении изменений в Кодекс Российской Федерации об административных правонарушениях в части установления административной ответственности за нарушение работодателем сроков представления сведений о трудовой деятельности либо за представление неполных и (или) недостоверных </a:t>
            </a:r>
            <a:r>
              <a:rPr lang="ru-RU" sz="3200" dirty="0" smtClean="0">
                <a:cs typeface="Times New Roman" panose="02020603050405020304" pitchFamily="18" charset="0"/>
              </a:rPr>
              <a:t>сведений»</a:t>
            </a:r>
            <a:endParaRPr lang="ru-RU" sz="3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2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8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Что такое электронная трудовая книжка?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Это </a:t>
            </a:r>
            <a:r>
              <a:rPr lang="ru-RU" sz="2400" u="sng" dirty="0">
                <a:solidFill>
                  <a:schemeClr val="tx2"/>
                </a:solidFill>
              </a:rPr>
              <a:t>сведения о трудовой деятельности </a:t>
            </a:r>
            <a:r>
              <a:rPr lang="ru-RU" sz="2400" u="sng" dirty="0" smtClean="0">
                <a:solidFill>
                  <a:schemeClr val="tx2"/>
                </a:solidFill>
              </a:rPr>
              <a:t>работника </a:t>
            </a:r>
            <a:r>
              <a:rPr lang="ru-RU" sz="2400" dirty="0" smtClean="0"/>
              <a:t>(ст. 66.1 ТК РФ).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 сведения о трудовой деятельности </a:t>
            </a:r>
            <a:r>
              <a:rPr lang="ru-RU" sz="2400" dirty="0" smtClean="0"/>
              <a:t>включается информация: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о </a:t>
            </a:r>
            <a:r>
              <a:rPr lang="ru-RU" sz="2400" dirty="0"/>
              <a:t>работнике,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месте </a:t>
            </a:r>
            <a:r>
              <a:rPr lang="ru-RU" sz="2400" dirty="0"/>
              <a:t>его работы,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его </a:t>
            </a:r>
            <a:r>
              <a:rPr lang="ru-RU" sz="2400" dirty="0"/>
              <a:t>трудовой функции,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переводах </a:t>
            </a:r>
            <a:r>
              <a:rPr lang="ru-RU" sz="2400" dirty="0"/>
              <a:t>работника на другую постоянную работу,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об </a:t>
            </a:r>
            <a:r>
              <a:rPr lang="ru-RU" sz="2400" dirty="0"/>
              <a:t>увольнении работника с указанием основания и причины прекращения трудового договора,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другая </a:t>
            </a:r>
            <a:r>
              <a:rPr lang="ru-RU" sz="2400" dirty="0"/>
              <a:t>предусмотренная </a:t>
            </a:r>
            <a:r>
              <a:rPr lang="ru-RU" sz="2400" dirty="0" smtClean="0"/>
              <a:t>Трудовым кодексом</a:t>
            </a:r>
            <a:r>
              <a:rPr lang="ru-RU" sz="2400" dirty="0"/>
              <a:t>, иным федеральным законом информация.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533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Отличия от действующих трудовых книжек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 вносятся сведения </a:t>
            </a:r>
            <a:r>
              <a:rPr lang="ru-RU" sz="2000" dirty="0"/>
              <a:t>об образовании и награждениях (поощрениях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Сведения об образовании предлагается не </a:t>
            </a:r>
            <a:r>
              <a:rPr lang="ru-RU" sz="2000" dirty="0" smtClean="0"/>
              <a:t>включать, поскольку в </a:t>
            </a:r>
            <a:r>
              <a:rPr lang="ru-RU" sz="2000" dirty="0"/>
              <a:t>соответствии со </a:t>
            </a:r>
            <a:r>
              <a:rPr lang="ru-RU" sz="2000" dirty="0" smtClean="0"/>
              <a:t>ст. </a:t>
            </a:r>
            <a:r>
              <a:rPr lang="ru-RU" sz="2000" dirty="0"/>
              <a:t>98 </a:t>
            </a:r>
            <a:r>
              <a:rPr lang="ru-RU" sz="2000" dirty="0" smtClean="0"/>
              <a:t>ФЗ </a:t>
            </a:r>
            <a:r>
              <a:rPr lang="ru-RU" sz="2000" dirty="0"/>
              <a:t>от 29 декабря 2012 г. № 273-ФЗ "Об образовании в Российской Федерации" функционирует Федеральный реестр сведений о документах об образовании и (или) о квалификации, документах об обучении. Р</a:t>
            </a:r>
            <a:r>
              <a:rPr lang="ru-RU" sz="2000" dirty="0" smtClean="0"/>
              <a:t>аботодатели </a:t>
            </a:r>
            <a:r>
              <a:rPr lang="ru-RU" sz="2000" dirty="0"/>
              <a:t>имеют возможность самостоятельно осуществлять проверку соответствующих документов, предъявляемых лицами, поступающими на работу.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69898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3370</TotalTime>
  <Words>3045</Words>
  <Application>Microsoft Office PowerPoint</Application>
  <PresentationFormat>Произвольный</PresentationFormat>
  <Paragraphs>172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Электронный документооборот</vt:lpstr>
      <vt:lpstr>Электронные больничные (нормативная база)</vt:lpstr>
      <vt:lpstr>Условия перехода на электронные больничные листы</vt:lpstr>
      <vt:lpstr>Принцип добровольности при переходе на электронные больничные листы</vt:lpstr>
      <vt:lpstr>Преимущества электронного больничного листа</vt:lpstr>
      <vt:lpstr>Электронные трудовые книжки</vt:lpstr>
      <vt:lpstr>История зарождения проекта</vt:lpstr>
      <vt:lpstr>Что такое электронная трудовая книжка?</vt:lpstr>
      <vt:lpstr>Отличия от действующих трудовых книжек</vt:lpstr>
      <vt:lpstr>Как формируются сведения о трудовой деятельности работника?</vt:lpstr>
      <vt:lpstr>Преимущества электронных трудовых книжек</vt:lpstr>
      <vt:lpstr>Преимущества электронной трудовой книжки для работника</vt:lpstr>
      <vt:lpstr>Как можно будет получить сведения из электронной трудовой книжки?</vt:lpstr>
      <vt:lpstr>Презентация PowerPoint</vt:lpstr>
      <vt:lpstr>Как войти на сайт госуслуг?</vt:lpstr>
      <vt:lpstr>Как используются сведения о трудовой деятельности?</vt:lpstr>
      <vt:lpstr>Порядок исправления неправильных записей</vt:lpstr>
      <vt:lpstr>Переход на электронные трудовые книжки </vt:lpstr>
      <vt:lpstr>Порядок перехода на электронные трудовые книжки</vt:lpstr>
      <vt:lpstr>Работа с персоналом при переходе на электронные трудовые книжки</vt:lpstr>
      <vt:lpstr>Действия работника и их правовые последствия</vt:lpstr>
      <vt:lpstr>Как быть с теми, кто не успел подать заявление?</vt:lpstr>
      <vt:lpstr>Правовые последствия подачи работником заявления о ведении бумажной трудовой книжки</vt:lpstr>
      <vt:lpstr>Предоставление работнику сведений о трудовой деятельности из электронной трудовой книжки </vt:lpstr>
      <vt:lpstr>Что делать, если работник не получил сведения о трудовой деятельности?</vt:lpstr>
      <vt:lpstr>Что еще необходимо сделать до конца 2020 года?</vt:lpstr>
      <vt:lpstr>   Федеральный закон «О внесении изменений в Федеральный закон "Об индивидуальном (персонифицированном) учете в системе обязательного пенсионного страхования" </vt:lpstr>
      <vt:lpstr>Индивидуальный лицевой счет дополнен разделом «Сведения о трудовой деятельности»</vt:lpstr>
      <vt:lpstr>Содержание раздела «Сведения о трудовой деятельности»</vt:lpstr>
      <vt:lpstr>Новый отчет по форме СЗВ-ТД </vt:lpstr>
      <vt:lpstr>Порядок предоставления сведений в ПФР с 1 января 2020 года </vt:lpstr>
      <vt:lpstr>Порядок предоставления сведений в ПФР с 1 января 2021 года</vt:lpstr>
      <vt:lpstr>Порядок заполнения формы СЗВ-ТД</vt:lpstr>
      <vt:lpstr>Ответственность работодателя</vt:lpstr>
      <vt:lpstr>Административная ответственность (Законопроект № 748758-7 принят в первом чтении) </vt:lpstr>
      <vt:lpstr>Информация ПФР об электронных трудовых книжках</vt:lpstr>
      <vt:lpstr>Переход на электронный документооборот (законопроект)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трудовые книжки</dc:title>
  <dc:creator>Светлана Головина</dc:creator>
  <cp:lastModifiedBy>RePack by Diakov</cp:lastModifiedBy>
  <cp:revision>41</cp:revision>
  <dcterms:created xsi:type="dcterms:W3CDTF">2019-12-03T18:37:45Z</dcterms:created>
  <dcterms:modified xsi:type="dcterms:W3CDTF">2020-01-27T19:33:17Z</dcterms:modified>
</cp:coreProperties>
</file>