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77" r:id="rId1"/>
  </p:sldMasterIdLst>
  <p:notesMasterIdLst>
    <p:notesMasterId r:id="rId23"/>
  </p:notesMasterIdLst>
  <p:handoutMasterIdLst>
    <p:handoutMasterId r:id="rId24"/>
  </p:handoutMasterIdLst>
  <p:sldIdLst>
    <p:sldId id="421" r:id="rId2"/>
    <p:sldId id="382" r:id="rId3"/>
    <p:sldId id="495" r:id="rId4"/>
    <p:sldId id="454" r:id="rId5"/>
    <p:sldId id="501" r:id="rId6"/>
    <p:sldId id="502" r:id="rId7"/>
    <p:sldId id="455" r:id="rId8"/>
    <p:sldId id="471" r:id="rId9"/>
    <p:sldId id="430" r:id="rId10"/>
    <p:sldId id="496" r:id="rId11"/>
    <p:sldId id="434" r:id="rId12"/>
    <p:sldId id="422" r:id="rId13"/>
    <p:sldId id="497" r:id="rId14"/>
    <p:sldId id="498" r:id="rId15"/>
    <p:sldId id="499" r:id="rId16"/>
    <p:sldId id="504" r:id="rId17"/>
    <p:sldId id="432" r:id="rId18"/>
    <p:sldId id="433" r:id="rId19"/>
    <p:sldId id="500" r:id="rId20"/>
    <p:sldId id="467" r:id="rId21"/>
    <p:sldId id="503" r:id="rId22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154A6D"/>
    <a:srgbClr val="0066FF"/>
    <a:srgbClr val="3F7BD3"/>
    <a:srgbClr val="F6B658"/>
    <a:srgbClr val="FF33CC"/>
    <a:srgbClr val="F87220"/>
    <a:srgbClr val="305398"/>
    <a:srgbClr val="91239D"/>
    <a:srgbClr val="CC7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28" autoAdjust="0"/>
  </p:normalViewPr>
  <p:slideViewPr>
    <p:cSldViewPr>
      <p:cViewPr varScale="1">
        <p:scale>
          <a:sx n="118" d="100"/>
          <a:sy n="118" d="100"/>
        </p:scale>
        <p:origin x="-63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60;&#1055;&#1052;_20%25\&#1048;&#1085;&#1092;&#1086;&#1088;&#1084;&#1072;&#1094;&#1080;&#1103;_16-18_&#1060;&#1055;&#1052;\&#1040;&#1085;&#1072;&#1083;&#1080;&#1090;&#1080;&#1082;&#1072;%20&#1079;&#1072;%203-4%20&#1075;&#1086;&#1076;&#1072;\2019_&#1052;&#1077;&#1088;&#1086;&#1087;&#1088;&#1080;&#1103;&#1090;&#1080;&#1103;%20&#1060;&#1055;&#1052;%20&#1087;&#1086;%20&#1079;&#1072;&#1103;&#1074;&#1083;&#1077;&#1085;&#1080;&#1103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60;&#1055;&#1052;_20%25\&#1048;&#1085;&#1092;&#1086;&#1088;&#1084;&#1072;&#1094;&#1080;&#1103;_16-18_&#1060;&#1055;&#1052;\&#1040;&#1085;&#1072;&#1083;&#1080;&#1090;&#1080;&#1082;&#1072;%20&#1079;&#1072;%203-4%20&#1075;&#1086;&#1076;&#1072;\&#1040;&#1085;&#1072;&#1083;&#1080;&#1090;&#1080;&#1082;&#1072;%20&#1079;&#1072;%202019%20&#1075;&#1086;&#1076;\2020_&#1052;&#1077;&#1088;&#1086;&#1087;&#1088;&#1080;&#1103;&#1090;&#1080;&#1103;%20&#1060;&#1055;&#1052;%20&#1087;&#1086;%20&#1079;&#1072;&#1103;&#1074;&#1083;&#1077;&#1085;&#1080;&#1103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867,84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2020*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562.84</c:v>
                </c:pt>
                <c:pt idx="1">
                  <c:v>584.68700000000001</c:v>
                </c:pt>
                <c:pt idx="2">
                  <c:v>551.05499999999995</c:v>
                </c:pt>
                <c:pt idx="3">
                  <c:v>554.46600000000001</c:v>
                </c:pt>
                <c:pt idx="4">
                  <c:v>570.68899999999996</c:v>
                </c:pt>
                <c:pt idx="5">
                  <c:v>793.55899999999997</c:v>
                </c:pt>
                <c:pt idx="6">
                  <c:v>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11"/>
        <c:axId val="100700544"/>
        <c:axId val="10070208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50800"/>
          </c:spPr>
          <c:marker>
            <c:symbol val="circle"/>
            <c:size val="10"/>
          </c:marker>
          <c:dLbls>
            <c:dLbl>
              <c:idx val="6"/>
              <c:layout>
                <c:manualLayout>
                  <c:x val="-3.3183140941328994E-2"/>
                  <c:y val="8.60054909671631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2084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2020*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1219</c:v>
                </c:pt>
                <c:pt idx="1">
                  <c:v>1379</c:v>
                </c:pt>
                <c:pt idx="2">
                  <c:v>1504</c:v>
                </c:pt>
                <c:pt idx="3">
                  <c:v>1406</c:v>
                </c:pt>
                <c:pt idx="4">
                  <c:v>1379</c:v>
                </c:pt>
                <c:pt idx="5">
                  <c:v>1616</c:v>
                </c:pt>
                <c:pt idx="6">
                  <c:v>2085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05408"/>
        <c:axId val="100703616"/>
      </c:lineChart>
      <c:catAx>
        <c:axId val="10070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0702080"/>
        <c:crosses val="autoZero"/>
        <c:auto val="1"/>
        <c:lblAlgn val="ctr"/>
        <c:lblOffset val="100"/>
        <c:noMultiLvlLbl val="0"/>
      </c:catAx>
      <c:valAx>
        <c:axId val="100702080"/>
        <c:scaling>
          <c:orientation val="minMax"/>
          <c:max val="865"/>
          <c:min val="0"/>
        </c:scaling>
        <c:delete val="0"/>
        <c:axPos val="l"/>
        <c:majorGridlines>
          <c:spPr>
            <a:ln w="3175">
              <a:noFill/>
              <a:prstDash val="dash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0700544"/>
        <c:crosses val="autoZero"/>
        <c:crossBetween val="between"/>
      </c:valAx>
      <c:valAx>
        <c:axId val="100703616"/>
        <c:scaling>
          <c:orientation val="minMax"/>
          <c:max val="2300"/>
          <c:min val="10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100705408"/>
        <c:crosses val="max"/>
        <c:crossBetween val="between"/>
      </c:valAx>
      <c:catAx>
        <c:axId val="10070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7036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19241489507703"/>
          <c:y val="0.11894799558490018"/>
          <c:w val="0.38064694200644372"/>
          <c:h val="0.788984050822328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explosion val="25"/>
          <c:dPt>
            <c:idx val="12"/>
            <c:bubble3D val="0"/>
            <c:explosion val="35"/>
            <c:spPr>
              <a:solidFill>
                <a:srgbClr val="00B050"/>
              </a:solidFill>
            </c:spPr>
          </c:dPt>
          <c:dPt>
            <c:idx val="13"/>
            <c:bubble3D val="0"/>
            <c:explosion val="46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Лист1!$A$2:$A$15</c:f>
              <c:strCache>
                <c:ptCount val="14"/>
                <c:pt idx="0">
                  <c:v>Спецоценка</c:v>
                </c:pt>
                <c:pt idx="1">
                  <c:v>Приведение уровней …</c:v>
                </c:pt>
                <c:pt idx="2">
                  <c:v>Обучение по ОТ</c:v>
                </c:pt>
                <c:pt idx="3">
                  <c:v>Приобретение СИЗ</c:v>
                </c:pt>
                <c:pt idx="4">
                  <c:v>Сан.-кур. лечение </c:v>
                </c:pt>
                <c:pt idx="5">
                  <c:v>Период. мед. осмотры</c:v>
                </c:pt>
                <c:pt idx="6">
                  <c:v>Лечеб.-профилакт. питан.</c:v>
                </c:pt>
                <c:pt idx="7">
                  <c:v>Приобр. алготестеров</c:v>
                </c:pt>
                <c:pt idx="8">
                  <c:v>Приобр. тахографов</c:v>
                </c:pt>
                <c:pt idx="9">
                  <c:v>Приобр. аптечек</c:v>
                </c:pt>
                <c:pt idx="10">
                  <c:v>Приб. для безопасн. работн.</c:v>
                </c:pt>
                <c:pt idx="11">
                  <c:v>Приб. для обуч. 
безопасному ведению работ</c:v>
                </c:pt>
                <c:pt idx="12">
                  <c:v>Сан.-кур. лечение не ранее,
чем за 5 лет до пенсии </c:v>
                </c:pt>
                <c:pt idx="13">
                  <c:v>Меропр. по предупр.
 COVID-2019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2012</c:v>
                </c:pt>
                <c:pt idx="9">
                  <c:v>2014</c:v>
                </c:pt>
                <c:pt idx="10">
                  <c:v>2017</c:v>
                </c:pt>
                <c:pt idx="11">
                  <c:v>2017</c:v>
                </c:pt>
                <c:pt idx="12">
                  <c:v>2019</c:v>
                </c:pt>
                <c:pt idx="13">
                  <c:v>2020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2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0619147475677245E-2"/>
                  <c:y val="0.1057914684793830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82144741854074E-2"/>
                  <c:y val="-0.1712052929557678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091202663989715"/>
                  <c:y val="-8.26812205665367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263529746694808E-2"/>
                  <c:y val="0.10277847179337296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917776001079244E-2"/>
                  <c:y val="-2.9954839226704253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5285265922833972E-2"/>
                  <c:y val="-2.541259881865451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Лист1!$B$25:$B$30</c:f>
              <c:strCache>
                <c:ptCount val="6"/>
                <c:pt idx="0">
                  <c:v>Санаторно-курортное лечение</c:v>
                </c:pt>
                <c:pt idx="1">
                  <c:v>Периодические мед.осмотры</c:v>
                </c:pt>
                <c:pt idx="2">
                  <c:v>Санаторно-курортное лечение работников не ранее чем за 5 лет до…</c:v>
                </c:pt>
                <c:pt idx="3">
                  <c:v>Приобретение СИЗ</c:v>
                </c:pt>
                <c:pt idx="4">
                  <c:v>Спецоценка</c:v>
                </c:pt>
                <c:pt idx="5">
                  <c:v>Все остальные мероприятия</c:v>
                </c:pt>
              </c:strCache>
            </c:strRef>
          </c:cat>
          <c:val>
            <c:numRef>
              <c:f>Лист1!$C$25:$C$30</c:f>
              <c:numCache>
                <c:formatCode>0.00%</c:formatCode>
                <c:ptCount val="6"/>
                <c:pt idx="0">
                  <c:v>0.3132837731277151</c:v>
                </c:pt>
                <c:pt idx="1">
                  <c:v>0.27464018037631793</c:v>
                </c:pt>
                <c:pt idx="2">
                  <c:v>0.20361595925755813</c:v>
                </c:pt>
                <c:pt idx="3">
                  <c:v>0.15488196008985949</c:v>
                </c:pt>
                <c:pt idx="4">
                  <c:v>3.9495186947224266E-2</c:v>
                </c:pt>
                <c:pt idx="5">
                  <c:v>1.41E-2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533463047756594"/>
          <c:y val="9.9052000886244815E-2"/>
          <c:w val="0.36222798161315412"/>
          <c:h val="0.76597479859143647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5"/>
              <c:layout>
                <c:manualLayout>
                  <c:x val="-2.9499748163237541E-2"/>
                  <c:y val="-1.694752775939688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0803646663185403E-2"/>
                  <c:y val="-4.831598092127156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Лист1!$B$36:$B$42</c:f>
              <c:strCache>
                <c:ptCount val="7"/>
                <c:pt idx="0">
                  <c:v>Периодические мед.осмотры</c:v>
                </c:pt>
                <c:pt idx="1">
                  <c:v>Санаторно-курортное лечение работников не ранее чем за 5 лет до…</c:v>
                </c:pt>
                <c:pt idx="2">
                  <c:v>Санаторно-курортное лечение</c:v>
                </c:pt>
                <c:pt idx="3">
                  <c:v>Приобретение СИЗ</c:v>
                </c:pt>
                <c:pt idx="4">
                  <c:v>Мероприятия по предупреждению COVID-19</c:v>
                </c:pt>
                <c:pt idx="5">
                  <c:v>Спецоценка</c:v>
                </c:pt>
                <c:pt idx="6">
                  <c:v>Все остальные мероприятия</c:v>
                </c:pt>
              </c:strCache>
            </c:strRef>
          </c:cat>
          <c:val>
            <c:numRef>
              <c:f>Лист1!$C$36:$C$42</c:f>
              <c:numCache>
                <c:formatCode>0.00%</c:formatCode>
                <c:ptCount val="7"/>
                <c:pt idx="0">
                  <c:v>0.23051933453172074</c:v>
                </c:pt>
                <c:pt idx="1">
                  <c:v>0.22025256825416972</c:v>
                </c:pt>
                <c:pt idx="2">
                  <c:v>0.21353737827495251</c:v>
                </c:pt>
                <c:pt idx="3">
                  <c:v>0.19101040748854392</c:v>
                </c:pt>
                <c:pt idx="4">
                  <c:v>8.9907893423471011E-2</c:v>
                </c:pt>
                <c:pt idx="5">
                  <c:v>4.1814066587500108E-2</c:v>
                </c:pt>
                <c:pt idx="6">
                  <c:v>1.2999999999999999E-2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998871010071797"/>
          <c:y val="0.15768948680974437"/>
          <c:w val="0.39021299462263898"/>
          <c:h val="0.68765706100373691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  <a:alpha val="8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  <a:alpha val="7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Взносы ОСС</c:v>
                </c:pt>
                <c:pt idx="1">
                  <c:v>без вычета</c:v>
                </c:pt>
                <c:pt idx="2">
                  <c:v>фпм 2</c:v>
                </c:pt>
                <c:pt idx="3">
                  <c:v>фпм1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</c:v>
                </c:pt>
                <c:pt idx="1">
                  <c:v>100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0"/>
              </a:schemeClr>
            </a:solidFill>
            <a:ln w="4445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Взносы ОСС</c:v>
                </c:pt>
                <c:pt idx="1">
                  <c:v>без вычета</c:v>
                </c:pt>
                <c:pt idx="2">
                  <c:v>фпм 2</c:v>
                </c:pt>
                <c:pt idx="3">
                  <c:v>фпм1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1713152"/>
        <c:axId val="51714688"/>
      </c:barChart>
      <c:catAx>
        <c:axId val="517131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51714688"/>
        <c:crosses val="autoZero"/>
        <c:auto val="1"/>
        <c:lblAlgn val="ctr"/>
        <c:lblOffset val="100"/>
        <c:noMultiLvlLbl val="0"/>
      </c:catAx>
      <c:valAx>
        <c:axId val="5171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71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0EBDF96F-755D-4C2D-B518-C862E37B7A3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93AB903B-EE7A-4537-800C-6834BAA1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48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8772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59ED34EC-BF96-42F7-9573-FE688AC590DC}" type="datetimeFigureOut">
              <a:rPr lang="ru-RU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40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7BFDC86E-0606-4578-A8F4-ECBCF61A42A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63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9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9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24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6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55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8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F7F0D-C160-4D95-A0BB-958BD04668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2186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F7F0D-C160-4D95-A0BB-958BD04668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4483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8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F7F0D-C160-4D95-A0BB-958BD04668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3105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11E29-B8E8-4508-89AB-E141B93D9F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00CAC-8CCB-4E2E-B2D9-4AE1DD400049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2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C0CDD-D375-42FD-A232-89C9DE47BD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86419-B5D5-4605-BCD2-9953E6B4B4E3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6D1EC-5E15-4413-B97F-FD048DDE37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F2629-2FC5-4300-A887-C7C1B8014886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7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413E7-13FA-4A4F-9E45-CFEF5ECE7E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28E3A-D9A5-4081-ABAA-41E3FB4B6045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2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7DB4-FEEA-4D0B-89F5-E2949F3210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99672-04AA-4932-8BDE-BFB8968BE901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2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18739-219C-4DE2-8261-0356DFBFEF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47857-E361-47EB-8F50-DCB3856940A9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7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BC52A7-6034-4591-BEFF-AF00CD0931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55BEF-5672-45F9-97CD-773A61EE9227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3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A02E7-C6F9-4A6C-9375-635A602933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2FDD-60C4-409A-A4F5-2C0F5FB3823B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0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5194F-AB8E-409D-ABB8-036B458191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7068B-D467-4787-A044-27BBBB990A2C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ACD16-01F3-431F-8083-6509A3F764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DAC35-5343-45F6-B9D3-3504F7D953A1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7C5531-5634-486B-A3AE-AB672492DD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21659-F992-400C-A5F7-17A85717D34B}" type="slidenum">
              <a:rPr 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9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62834">
              <a:defRPr/>
            </a:pPr>
            <a:fld id="{08C12D95-07B2-4181-A068-278E9AC266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628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62834">
              <a:defRPr/>
            </a:pPr>
            <a:fld id="{C529C625-C39B-47CD-B591-452B303FA119}" type="slidenum">
              <a:rPr lang="en-US" smtClean="0">
                <a:solidFill>
                  <a:srgbClr val="5FCBEF"/>
                </a:solidFill>
              </a:rPr>
              <a:pPr defTabSz="362834">
                <a:defRPr/>
              </a:pPr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9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51470"/>
            <a:ext cx="3771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Заголовок 1"/>
          <p:cNvSpPr txBox="1">
            <a:spLocks/>
          </p:cNvSpPr>
          <p:nvPr/>
        </p:nvSpPr>
        <p:spPr bwMode="auto">
          <a:xfrm>
            <a:off x="1165993" y="2139703"/>
            <a:ext cx="6790383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62" tIns="36281" rIns="72562" bIns="36281" anchor="ctr"/>
          <a:lstStyle/>
          <a:p>
            <a:pPr algn="ctr" defTabSz="361950"/>
            <a:r>
              <a:rPr lang="ru-RU" sz="1400" b="1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– Свердловское региональное отделение </a:t>
            </a:r>
            <a:endParaRPr lang="en-US" sz="1400" b="1" dirty="0" smtClean="0">
              <a:solidFill>
                <a:srgbClr val="23629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61950"/>
            <a:r>
              <a:rPr lang="ru-RU" sz="1400" b="1" dirty="0" smtClean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Фонда </a:t>
            </a:r>
            <a:r>
              <a:rPr lang="ru-RU" sz="1400" b="1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социального страхования Российской Федерации</a:t>
            </a:r>
            <a:r>
              <a:rPr lang="en-US" sz="1400" b="1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236292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4100512" y="4366150"/>
            <a:ext cx="47919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отдела страхования профессиональных рисков </a:t>
            </a:r>
            <a:r>
              <a:rPr lang="ru-RU" sz="14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Голышев Александр Викторович</a:t>
            </a:r>
            <a:endParaRPr lang="ru-RU" sz="14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772" y="305688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обеспечению предупредительных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en-US" sz="14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68092"/>
            <a:ext cx="768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учреждение-Свердловское региональное отделение Фонда социального страхования РФ</a:t>
            </a:r>
            <a:endParaRPr lang="ru-RU" sz="12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785103"/>
            <a:ext cx="777821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Кого можно направить на санаторно-курортное лечение: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Работников, занятых на работах с вредными и (или) опасными производственными факторами, которым рекомендован сан-кур в по итогам ПМО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 не ранее чем за пять лет до наступления пенсионного возраста  независимо от работы во вредных условиях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Работающих пенсионеров</a:t>
            </a:r>
          </a:p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Лиц, имеющих льготы для досрочного выхода на пенсию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путевки для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предпенсионеров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работающих пенсионеров можно использовать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30%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страховых взносов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Путевки могут быть использованы как стимулирующие выплаты для работников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946" y="277234"/>
            <a:ext cx="7488832" cy="473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</a:rPr>
              <a:t>Условия реализации права на санаторно-курортное лечение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2" name="Picture 11" descr="D:\MyDOC\Logo 2010122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738897" cy="62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837" y="74070"/>
            <a:ext cx="5812435" cy="441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5 лет до …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04565"/>
              </p:ext>
            </p:extLst>
          </p:nvPr>
        </p:nvGraphicFramePr>
        <p:xfrm>
          <a:off x="467543" y="699542"/>
          <a:ext cx="7704858" cy="4104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7573"/>
                <a:gridCol w="634685"/>
                <a:gridCol w="608016"/>
                <a:gridCol w="608016"/>
                <a:gridCol w="608016"/>
                <a:gridCol w="608016"/>
                <a:gridCol w="608016"/>
                <a:gridCol w="608016"/>
                <a:gridCol w="608016"/>
                <a:gridCol w="538244"/>
                <a:gridCol w="538244"/>
              </a:tblGrid>
              <a:tr h="23472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Общеустановленный "новый" пенсионный возраст для женщин</a:t>
                      </a:r>
                      <a:endParaRPr lang="ru-RU" sz="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отнесения женщин к категории граждан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предпенсионного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возраста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25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рождения женщин, которые относятся к категории граждан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предпенсионного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возраста исходя из общеустановленного "нового" пенсионного возраста (лет)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(55)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(56)*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(57)*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(58)*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(59)*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(54)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(55)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(56)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(57)*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(58)*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(59)*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(53)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(54)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(55)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(56)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(57)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(58)*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(59)*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(52)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(53)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(54)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(55)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(56)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(57)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(58)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(59)*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(51)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(52)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(53)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(54)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(55)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(56)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(57)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(58)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(59)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 (55)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 (56)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 (57)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 (58)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 (59)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 (55)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 (56)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 (57)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 (58)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 (55)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 (56)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 (57)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1972 (55)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1972 (56)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 (55)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*кроме лиц, которым назначена пенсия по старости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491880" y="2283718"/>
            <a:ext cx="576064" cy="11521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3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1729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5452"/>
            <a:ext cx="619269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5 лет до …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11801"/>
              </p:ext>
            </p:extLst>
          </p:nvPr>
        </p:nvGraphicFramePr>
        <p:xfrm>
          <a:off x="467545" y="771545"/>
          <a:ext cx="7776867" cy="4032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315"/>
                <a:gridCol w="633113"/>
                <a:gridCol w="613699"/>
                <a:gridCol w="613699"/>
                <a:gridCol w="613699"/>
                <a:gridCol w="613699"/>
                <a:gridCol w="613699"/>
                <a:gridCol w="613699"/>
                <a:gridCol w="613699"/>
                <a:gridCol w="543273"/>
                <a:gridCol w="543273"/>
              </a:tblGrid>
              <a:tr h="23365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Общеустановленный "новый" пенсионный возраст для мужчин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отнесения мужчин к категории граждан предпенсионного возраста</a:t>
                      </a:r>
                      <a:endParaRPr lang="ru-RU" sz="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1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рождения мужчин, которые относятся к категории граждан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предпенсионного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возраста исходя из общеустановленного "нового" пенсионного возраста (лет)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 (60)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 (61)*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 (62)*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 (63)*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 (64)*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 (59)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 (60)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 (61)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 (62)*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 (63)*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 (64)*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1961 (58)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1961 (59)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1961 (60)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1961 (61)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1961 (62)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1961 (63)*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1961 (64)*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 (57)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 (58)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 (59)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 (60)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 (61)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 (62)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 (63)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 (64)*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(56)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(57)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(58)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(59)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(60)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(61)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(62)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(63)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(64)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(60)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(61)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(62)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(63)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(64)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(60)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(61)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(62)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 (63)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(60)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(61)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 (62)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(60)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 (61)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 (60)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*кроме лиц, которым назначена пенсия по старости</a:t>
                      </a:r>
                      <a:endParaRPr lang="ru-RU" sz="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6" marR="8296" marT="82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491880" y="2283718"/>
            <a:ext cx="633611" cy="11521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3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884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890792" y="54306"/>
            <a:ext cx="674670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Санаторно-курортное лечение работников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1331640" y="672112"/>
            <a:ext cx="1224136" cy="125156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07" y="886415"/>
            <a:ext cx="901001" cy="822958"/>
          </a:xfrm>
          <a:prstGeom prst="rect">
            <a:avLst/>
          </a:prstGeom>
        </p:spPr>
      </p:pic>
      <p:pic>
        <p:nvPicPr>
          <p:cNvPr id="9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6" y="2059046"/>
            <a:ext cx="371299" cy="4904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3281" y="1995383"/>
            <a:ext cx="273630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1400" b="1" dirty="0">
                <a:solidFill>
                  <a:srgbClr val="154A6D"/>
                </a:solidFill>
                <a:latin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154A6D"/>
                </a:solidFill>
                <a:latin typeface="Times New Roman" pitchFamily="18" charset="0"/>
              </a:rPr>
              <a:t>Заключительный акт врачебной комиссии по итогам проведения ПМО</a:t>
            </a:r>
            <a:endParaRPr lang="ru-RU" sz="1400" b="1" dirty="0">
              <a:solidFill>
                <a:srgbClr val="154A6D"/>
              </a:solidFill>
              <a:latin typeface="Times New Roman" pitchFamily="18" charset="0"/>
            </a:endParaRPr>
          </a:p>
        </p:txBody>
      </p:sp>
      <p:pic>
        <p:nvPicPr>
          <p:cNvPr id="11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7" y="3009726"/>
            <a:ext cx="371299" cy="4904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5228" y="2931790"/>
            <a:ext cx="27363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1200" b="1" dirty="0">
                <a:solidFill>
                  <a:srgbClr val="154A6D"/>
                </a:solidFill>
                <a:latin typeface="Times New Roman" pitchFamily="18" charset="0"/>
              </a:rPr>
              <a:t>- </a:t>
            </a:r>
            <a:r>
              <a:rPr lang="ru-RU" sz="1200" b="1" dirty="0" smtClean="0">
                <a:solidFill>
                  <a:srgbClr val="154A6D"/>
                </a:solidFill>
                <a:latin typeface="Times New Roman" pitchFamily="18" charset="0"/>
              </a:rPr>
              <a:t>Список работников, направляемых на сан-кур лечение, с указанием рекомендаций, содержащихся в заключительном акте</a:t>
            </a:r>
            <a:endParaRPr lang="ru-RU" sz="1200" b="1" dirty="0">
              <a:solidFill>
                <a:srgbClr val="154A6D"/>
              </a:solidFill>
              <a:latin typeface="Times New Roman" pitchFamily="18" charset="0"/>
            </a:endParaRPr>
          </a:p>
        </p:txBody>
      </p:sp>
      <p:pic>
        <p:nvPicPr>
          <p:cNvPr id="13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7" y="4089846"/>
            <a:ext cx="371299" cy="4904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5228" y="4011910"/>
            <a:ext cx="27363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1200" b="1" dirty="0">
                <a:solidFill>
                  <a:srgbClr val="154A6D"/>
                </a:solidFill>
                <a:latin typeface="Times New Roman" pitchFamily="18" charset="0"/>
              </a:rPr>
              <a:t>- </a:t>
            </a:r>
            <a:r>
              <a:rPr lang="ru-RU" sz="1200" b="1" dirty="0" smtClean="0">
                <a:solidFill>
                  <a:srgbClr val="154A6D"/>
                </a:solidFill>
                <a:latin typeface="Times New Roman" pitchFamily="18" charset="0"/>
              </a:rPr>
              <a:t>Копия лицензии организации, осуществляющей сан-кур лечение работников на территории Российской Федерации</a:t>
            </a:r>
            <a:endParaRPr lang="ru-RU" sz="1200" b="1" dirty="0">
              <a:solidFill>
                <a:srgbClr val="154A6D"/>
              </a:solidFill>
              <a:latin typeface="Times New Roman" pitchFamily="18" charset="0"/>
            </a:endParaRPr>
          </a:p>
        </p:txBody>
      </p:sp>
      <p:pic>
        <p:nvPicPr>
          <p:cNvPr id="15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33" y="3245678"/>
            <a:ext cx="371299" cy="4904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50704" y="3167742"/>
            <a:ext cx="38417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</a:rPr>
              <a:t>- </a:t>
            </a:r>
            <a:r>
              <a:rPr lang="ru-RU" sz="1400" b="1" dirty="0" smtClean="0">
                <a:latin typeface="Times New Roman" pitchFamily="18" charset="0"/>
              </a:rPr>
              <a:t>Копия договора с организацией, </a:t>
            </a:r>
            <a:r>
              <a:rPr lang="ru-RU" sz="1400" b="1" u="sng" dirty="0" smtClean="0">
                <a:latin typeface="Times New Roman" pitchFamily="18" charset="0"/>
              </a:rPr>
              <a:t>осуществляющей санаторно-курортное лечение</a:t>
            </a:r>
            <a:r>
              <a:rPr lang="ru-RU" sz="1400" b="1" dirty="0" smtClean="0">
                <a:latin typeface="Times New Roman" pitchFamily="18" charset="0"/>
              </a:rPr>
              <a:t> работников, счетов на приобретение путевок</a:t>
            </a:r>
            <a:endParaRPr lang="ru-RU" sz="1400" b="1" dirty="0">
              <a:latin typeface="Times New Roman" pitchFamily="18" charset="0"/>
            </a:endParaRPr>
          </a:p>
        </p:txBody>
      </p:sp>
      <p:pic>
        <p:nvPicPr>
          <p:cNvPr id="17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9657"/>
            <a:ext cx="371299" cy="4904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37902" y="4410998"/>
            <a:ext cx="32403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1400" b="1" dirty="0">
                <a:solidFill>
                  <a:srgbClr val="154A6D"/>
                </a:solidFill>
                <a:latin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154A6D"/>
                </a:solidFill>
                <a:latin typeface="Times New Roman" pitchFamily="18" charset="0"/>
              </a:rPr>
              <a:t>Калькуляция стоимости путевки</a:t>
            </a:r>
            <a:endParaRPr lang="ru-RU" sz="1400" b="1" dirty="0">
              <a:solidFill>
                <a:srgbClr val="154A6D"/>
              </a:solidFill>
              <a:latin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72112"/>
            <a:ext cx="4823102" cy="2170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-1587"/>
            <a:ext cx="670465" cy="5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742854"/>
            <a:ext cx="9143998" cy="452181"/>
          </a:xfrm>
          <a:prstGeom prst="rect">
            <a:avLst/>
          </a:prstGeom>
          <a:solidFill>
            <a:srgbClr val="154A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Договор страхователь-санаторий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42" y="126593"/>
            <a:ext cx="5282304" cy="250135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466663" y="3383324"/>
            <a:ext cx="1080120" cy="115212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0981" y="4629554"/>
            <a:ext cx="207396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Санаторий</a:t>
            </a:r>
            <a:endParaRPr lang="ru-RU" sz="16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0083" y="4671117"/>
            <a:ext cx="212766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Страхователь</a:t>
            </a:r>
            <a:endParaRPr lang="ru-RU" sz="16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D:\Мои документы\Бестфатер\Фотографии\Картинки\177066-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4" y="3535283"/>
            <a:ext cx="739059" cy="73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3834005" y="3371726"/>
            <a:ext cx="1080120" cy="115212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29948" y="4671118"/>
            <a:ext cx="225016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Туристический агент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72" y="3544601"/>
            <a:ext cx="765785" cy="765785"/>
          </a:xfrm>
          <a:prstGeom prst="rect">
            <a:avLst/>
          </a:prstGeom>
        </p:spPr>
      </p:pic>
      <p:sp>
        <p:nvSpPr>
          <p:cNvPr id="16" name="Умножение 15"/>
          <p:cNvSpPr/>
          <p:nvPr/>
        </p:nvSpPr>
        <p:spPr>
          <a:xfrm>
            <a:off x="3097635" y="2959330"/>
            <a:ext cx="2592288" cy="2107884"/>
          </a:xfrm>
          <a:prstGeom prst="mathMultiply">
            <a:avLst>
              <a:gd name="adj1" fmla="val 5977"/>
            </a:avLst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24804" y="3947791"/>
            <a:ext cx="1709201" cy="11597"/>
          </a:xfrm>
          <a:prstGeom prst="line">
            <a:avLst/>
          </a:prstGeom>
          <a:ln w="50800">
            <a:solidFill>
              <a:srgbClr val="C00000"/>
            </a:solidFill>
            <a:headEnd type="none" w="lg" len="lg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9" idx="2"/>
          </p:cNvCxnSpPr>
          <p:nvPr/>
        </p:nvCxnSpPr>
        <p:spPr>
          <a:xfrm>
            <a:off x="4914125" y="3943440"/>
            <a:ext cx="1552538" cy="15948"/>
          </a:xfrm>
          <a:prstGeom prst="line">
            <a:avLst/>
          </a:prstGeom>
          <a:ln w="508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044684" y="3343910"/>
            <a:ext cx="1080120" cy="115212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21" y="3541870"/>
            <a:ext cx="725887" cy="7258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-1587"/>
            <a:ext cx="670465" cy="5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744189" y="54306"/>
            <a:ext cx="69127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Санаторно-курортное лечение работников</a:t>
            </a:r>
          </a:p>
        </p:txBody>
      </p:sp>
      <p:pic>
        <p:nvPicPr>
          <p:cNvPr id="7" name="Picture 2" descr="http://fss.ru/files/96304/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82495"/>
            <a:ext cx="25717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ss.ru/files/96297/05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5" y="316447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fss.ru/files/96299/%D0%98%D0%B7%D0%BE%D0%B1%D1%80%D0%B0%D0%B6%D0%B5%D0%BD%D0%B8%D0%B5-053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75" y="3145053"/>
            <a:ext cx="25717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fss.ru/files/96299/%D0%BF%D1%80%D0%BE%D1%86%D0%B5%D0%B4%D1%83%D1%80%D0%BD%D1%8B%D0%B9-%D0%BA%D0%B0%D0%B1%D0%B8%D0%BD%D0%B5%D1%822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74245"/>
            <a:ext cx="25717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fss.ru/files/96302/AKS_3354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7988"/>
            <a:ext cx="25717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75411" y="2499742"/>
            <a:ext cx="273630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Приказ Минздрава России от 05.05.2016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279н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 утверждении Порядка организации санаторно-курортного лечения"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9538" y="3669293"/>
            <a:ext cx="324036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000" i="1" dirty="0" smtClean="0">
                <a:solidFill>
                  <a:srgbClr val="154A6D"/>
                </a:solidFill>
              </a:rPr>
              <a:t>Длительность </a:t>
            </a:r>
            <a:r>
              <a:rPr lang="ru-RU" sz="2000" i="1" dirty="0">
                <a:solidFill>
                  <a:srgbClr val="154A6D"/>
                </a:solidFill>
              </a:rPr>
              <a:t>санаторно-курортного лечения составляет от </a:t>
            </a:r>
            <a:endParaRPr lang="en-US" sz="2000" i="1" dirty="0" smtClean="0">
              <a:solidFill>
                <a:srgbClr val="154A6D"/>
              </a:solidFill>
            </a:endParaRPr>
          </a:p>
          <a:p>
            <a:r>
              <a:rPr lang="ru-RU" sz="2400" i="1" dirty="0" smtClean="0">
                <a:solidFill>
                  <a:srgbClr val="154A6D"/>
                </a:solidFill>
              </a:rPr>
              <a:t>14</a:t>
            </a:r>
            <a:r>
              <a:rPr lang="ru-RU" sz="2000" i="1" dirty="0" smtClean="0">
                <a:solidFill>
                  <a:srgbClr val="154A6D"/>
                </a:solidFill>
              </a:rPr>
              <a:t> </a:t>
            </a:r>
            <a:r>
              <a:rPr lang="ru-RU" sz="2000" i="1" dirty="0">
                <a:solidFill>
                  <a:srgbClr val="154A6D"/>
                </a:solidFill>
              </a:rPr>
              <a:t>до </a:t>
            </a:r>
            <a:r>
              <a:rPr lang="ru-RU" sz="2400" i="1" dirty="0">
                <a:solidFill>
                  <a:srgbClr val="154A6D"/>
                </a:solidFill>
              </a:rPr>
              <a:t>21</a:t>
            </a:r>
            <a:r>
              <a:rPr lang="ru-RU" sz="2000" i="1" dirty="0">
                <a:solidFill>
                  <a:srgbClr val="154A6D"/>
                </a:solidFill>
              </a:rPr>
              <a:t> дня.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-1587"/>
            <a:ext cx="670465" cy="5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3970"/>
            <a:ext cx="71287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5536" y="3219822"/>
            <a:ext cx="122413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420498">
            <a:off x="1269195" y="3196854"/>
            <a:ext cx="594957" cy="169961"/>
          </a:xfrm>
          <a:prstGeom prst="rightArrow">
            <a:avLst>
              <a:gd name="adj1" fmla="val 50000"/>
              <a:gd name="adj2" fmla="val 94569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27031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www.r66.fss.ru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4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352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8290"/>
            <a:ext cx="727280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 rot="1974036">
            <a:off x="1241366" y="1913099"/>
            <a:ext cx="594957" cy="169961"/>
          </a:xfrm>
          <a:prstGeom prst="rightArrow">
            <a:avLst>
              <a:gd name="adj1" fmla="val 50000"/>
              <a:gd name="adj2" fmla="val 94569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9420498">
            <a:off x="3787462" y="1457058"/>
            <a:ext cx="594957" cy="169961"/>
          </a:xfrm>
          <a:prstGeom prst="rightArrow">
            <a:avLst>
              <a:gd name="adj1" fmla="val 50000"/>
              <a:gd name="adj2" fmla="val 94569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9420498">
            <a:off x="4433891" y="2609186"/>
            <a:ext cx="594957" cy="169961"/>
          </a:xfrm>
          <a:prstGeom prst="rightArrow">
            <a:avLst>
              <a:gd name="adj1" fmla="val 50000"/>
              <a:gd name="adj2" fmla="val 94569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89007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www.r66.fss.ru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 rotWithShape="1">
          <a:blip r:embed="rId4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32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9661" y="3659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www.r66.fss.ru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73" y="590599"/>
            <a:ext cx="6480720" cy="432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1974036">
            <a:off x="2381685" y="3799825"/>
            <a:ext cx="594957" cy="169961"/>
          </a:xfrm>
          <a:prstGeom prst="rightArrow">
            <a:avLst>
              <a:gd name="adj1" fmla="val 50000"/>
              <a:gd name="adj2" fmla="val 94569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67633" y="4045735"/>
            <a:ext cx="151216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13498" y="4010601"/>
            <a:ext cx="4026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Бланки форм и образцы документов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9685" y="1923678"/>
            <a:ext cx="1856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спуститься вниз страницы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4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45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en-US" sz="14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68092"/>
            <a:ext cx="768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учреждение-Свердловское региональное отделение Фонда социального страхования РФ</a:t>
            </a:r>
            <a:endParaRPr lang="ru-RU" sz="12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1" descr="D:\MyDOC\Logo 2010122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738897" cy="62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976" y="1419622"/>
            <a:ext cx="5625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переходе на </a:t>
            </a:r>
            <a:r>
              <a:rPr lang="ru-RU" dirty="0"/>
              <a:t>прямые выплаты </a:t>
            </a:r>
            <a:r>
              <a:rPr lang="ru-RU" dirty="0">
                <a:solidFill>
                  <a:schemeClr val="tx1"/>
                </a:solidFill>
              </a:rPr>
              <a:t>обращение за возмещением расходов на ФПМ возможно</a:t>
            </a:r>
            <a:r>
              <a:rPr lang="ru-RU" dirty="0"/>
              <a:t> не позднее 15 декабря!</a:t>
            </a:r>
          </a:p>
          <a:p>
            <a:pPr algn="just"/>
            <a:r>
              <a:rPr lang="ru-RU" b="0" dirty="0" smtClean="0">
                <a:solidFill>
                  <a:srgbClr val="91239D"/>
                </a:solidFill>
              </a:rPr>
              <a:t>(Основание: Постановление </a:t>
            </a:r>
            <a:r>
              <a:rPr lang="ru-RU" b="0" dirty="0">
                <a:solidFill>
                  <a:srgbClr val="91239D"/>
                </a:solidFill>
              </a:rPr>
              <a:t>Правительства РФ от 21.04.2011 № 294)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>
                <a:solidFill>
                  <a:srgbClr val="C00000"/>
                </a:solidFill>
              </a:rPr>
              <a:t>оформлении договорных отношений уже в начале года </a:t>
            </a:r>
            <a:r>
              <a:rPr lang="ru-RU" dirty="0" smtClean="0">
                <a:solidFill>
                  <a:srgbClr val="C00000"/>
                </a:solidFill>
              </a:rPr>
              <a:t>рекомендуем </a:t>
            </a:r>
            <a:r>
              <a:rPr lang="ru-RU" dirty="0">
                <a:solidFill>
                  <a:srgbClr val="C00000"/>
                </a:solidFill>
              </a:rPr>
              <a:t>предусмотреть завершение расчетов до 15 декабря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Картинки для слайдов\Прямые выплаты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18454" r="6339" b="4321"/>
          <a:stretch/>
        </p:blipFill>
        <p:spPr bwMode="auto">
          <a:xfrm>
            <a:off x="6372200" y="2715766"/>
            <a:ext cx="2324591" cy="18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081" y="427659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года Свердловское региональное отделение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перешло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«Прямые выплаты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447764" y="2014035"/>
            <a:ext cx="79208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bas Neue Bold" pitchFamily="34" charset="-52"/>
              </a:rPr>
              <a:t>454</a:t>
            </a:r>
            <a:endParaRPr lang="ru-RU" sz="2000" dirty="0">
              <a:solidFill>
                <a:schemeClr val="bg1"/>
              </a:solidFill>
              <a:latin typeface="Bebas Neue Bold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0240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27534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24.07.1998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125-ФЗ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«Об обязательном социальном страховании от несчастных случаев на производстве и профессиональных заболеваний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Министерства труда и социальной защиты Российской Федерации от 10.12.2012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580н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Административный регламент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предоставления Фондом социального страхования Российской Федерации государственной услуги по принятию решения о финансовом обеспечении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факторами», утвержденный Приказом Министерства труда и социальной защиты Российской Федерации от 07.05.2019 №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237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3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1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3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Картинки для слайдов\Свердловская область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5486"/>
            <a:ext cx="4104456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5496" y="555526"/>
            <a:ext cx="3528392" cy="792088"/>
          </a:xfrm>
          <a:prstGeom prst="wedgeRoundRectCallout">
            <a:avLst>
              <a:gd name="adj1" fmla="val 59858"/>
              <a:gd name="adj2" fmla="val 137057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(г. Карпинск)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(34383)3-35-29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Ивдель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Карпинск, Краснотурьинск, Североуральск, Волчанск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436096" y="295327"/>
            <a:ext cx="3649190" cy="1052287"/>
          </a:xfrm>
          <a:prstGeom prst="wedgeRoundRectCallout">
            <a:avLst>
              <a:gd name="adj1" fmla="val -60271"/>
              <a:gd name="adj2" fmla="val 263356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Ирбит)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(34355)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6-62-34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р-ны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Алапаевский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Байкаловский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Ирбитский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Камышловский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Пышминский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Слободо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-Туринский,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Таборинский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Талицкий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Тугулымский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Туринский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876256" y="1491631"/>
            <a:ext cx="2209030" cy="1440160"/>
          </a:xfrm>
          <a:prstGeom prst="wedgeRoundRectCallout">
            <a:avLst>
              <a:gd name="adj1" fmla="val -167012"/>
              <a:gd name="adj2" fmla="val 140486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№13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(г. Екатеринбург)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211-89-70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р-ны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Екатеринбург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Орджоникидзевский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Кировский, Верх-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Исетский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876256" y="3003798"/>
            <a:ext cx="2209030" cy="1368152"/>
          </a:xfrm>
          <a:prstGeom prst="wedgeRoundRectCallout">
            <a:avLst>
              <a:gd name="adj1" fmla="val -170030"/>
              <a:gd name="adj2" fmla="val 41278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№15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(г. Екатеринбург)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266-59-10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р-ны г. Екатеринбург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Октябрьский, Чкаловский, Ленинский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588496" y="4435787"/>
            <a:ext cx="3496790" cy="656243"/>
          </a:xfrm>
          <a:prstGeom prst="wedgeRoundRectCallout">
            <a:avLst>
              <a:gd name="adj1" fmla="val -76454"/>
              <a:gd name="adj2" fmla="val -22678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№5 (г. Каменск-Уральский)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3439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34-75-26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р-ны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Белоярский, Каменский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5496" y="2283718"/>
            <a:ext cx="3168352" cy="1209489"/>
          </a:xfrm>
          <a:prstGeom prst="wedgeRoundRectCallout">
            <a:avLst>
              <a:gd name="adj1" fmla="val 69660"/>
              <a:gd name="adj2" fmla="val 48707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№3 (г.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Н.Тагил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(3435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24-02-29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В.Салда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В.Тагил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В.Тура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Горноуральск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Качканар, Кировград, Красноуральск, Кушва,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Невьянск,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Н.Тагил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Н.Салда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Н.Тура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5496" y="3565215"/>
            <a:ext cx="2736304" cy="1198691"/>
          </a:xfrm>
          <a:prstGeom prst="wedgeRoundRectCallout">
            <a:avLst>
              <a:gd name="adj1" fmla="val 94872"/>
              <a:gd name="adj2" fmla="val 5479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№4 (г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Первоуральск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(3439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64-15-10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р-ны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Артинский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Ачитский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Нижне-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Сергинский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Шалинский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5496" y="1419622"/>
            <a:ext cx="3312368" cy="792088"/>
          </a:xfrm>
          <a:prstGeom prst="wedgeRoundRectCallout">
            <a:avLst>
              <a:gd name="adj1" fmla="val 70680"/>
              <a:gd name="adj2" fmla="val 4975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№18 (г. Серов)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34385)6-31-86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р-ны Верхотурский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Гаринский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Ново-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Лялинский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9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1560" y="2873137"/>
            <a:ext cx="7736519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ru-RU" sz="30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sz="30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30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258705"/>
            <a:ext cx="3881716" cy="20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4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447764" y="2014035"/>
            <a:ext cx="79208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bas Neue Bold" pitchFamily="34" charset="-52"/>
              </a:rPr>
              <a:t>454</a:t>
            </a:r>
            <a:endParaRPr lang="ru-RU" sz="2000" dirty="0">
              <a:solidFill>
                <a:schemeClr val="bg1"/>
              </a:solidFill>
              <a:latin typeface="Bebas Neue Bold" pitchFamily="34" charset="-52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3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79495395"/>
              </p:ext>
            </p:extLst>
          </p:nvPr>
        </p:nvGraphicFramePr>
        <p:xfrm>
          <a:off x="215008" y="396579"/>
          <a:ext cx="8928992" cy="474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60232" y="4948014"/>
            <a:ext cx="2699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год – ожидаемое значение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147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Суммы профинансированных расходов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Количество заявившихся страхователей (шт.)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5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77586135"/>
              </p:ext>
            </p:extLst>
          </p:nvPr>
        </p:nvGraphicFramePr>
        <p:xfrm>
          <a:off x="-324544" y="-668610"/>
          <a:ext cx="10117632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39752" y="751805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Спецоценка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4208189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алкотестеров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348869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2552586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Период. мед. осмотры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170765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Сан.-кур. л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ечение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рез. ПМО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1039837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СИЗ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83518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по ОТ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267494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Приведение уровней …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344674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безопасному 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ведению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4208189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4640818"/>
            <a:ext cx="910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аптечек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712245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тахографов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80528" y="2201837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Сан.-кур. лечение не </a:t>
            </a:r>
            <a:r>
              <a:rPr lang="ru-RU" sz="1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ранее, чем </a:t>
            </a:r>
            <a:r>
              <a:rPr lang="ru-RU" sz="16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за 5 лет </a:t>
            </a:r>
            <a:r>
              <a:rPr lang="ru-RU" sz="1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до пенсии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94887"/>
            <a:ext cx="2733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предупр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2010310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Правила финансового обеспечения предупредительных мер … (</a:t>
            </a:r>
            <a:r>
              <a:rPr lang="ru-RU" sz="1600" b="1" dirty="0" err="1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6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-з Минтруда № 580н от 10.12.2012)</a:t>
            </a:r>
          </a:p>
        </p:txBody>
      </p:sp>
    </p:spTree>
    <p:extLst>
      <p:ext uri="{BB962C8B-B14F-4D97-AF65-F5344CB8AC3E}">
        <p14:creationId xmlns:p14="http://schemas.microsoft.com/office/powerpoint/2010/main" val="16409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Box 21"/>
          <p:cNvSpPr txBox="1">
            <a:spLocks noChangeArrowheads="1"/>
          </p:cNvSpPr>
          <p:nvPr/>
        </p:nvSpPr>
        <p:spPr bwMode="auto">
          <a:xfrm>
            <a:off x="982640" y="345091"/>
            <a:ext cx="6769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мероприятий по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итогам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расходов за 201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445151" y="771550"/>
          <a:ext cx="8064896" cy="424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en-US" sz="14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68092"/>
            <a:ext cx="768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учреждение-Свердловское региональное отделение Фонда социального страхования РФ</a:t>
            </a:r>
            <a:endParaRPr lang="ru-RU" sz="12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:\MyDOC\Logo 2010122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738897" cy="62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Box 21"/>
          <p:cNvSpPr txBox="1">
            <a:spLocks noChangeArrowheads="1"/>
          </p:cNvSpPr>
          <p:nvPr/>
        </p:nvSpPr>
        <p:spPr bwMode="auto">
          <a:xfrm>
            <a:off x="982640" y="345091"/>
            <a:ext cx="6769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мероприятий по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итогам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заявлений 2020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en-US" sz="14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68092"/>
            <a:ext cx="768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54A6D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учреждение-Свердловское региональное отделение Фонда социального страхования РФ</a:t>
            </a:r>
            <a:endParaRPr lang="ru-RU" sz="1200" b="1" dirty="0">
              <a:solidFill>
                <a:srgbClr val="154A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:\MyDOC\Logo 2010122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738897" cy="62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683568" y="620910"/>
          <a:ext cx="7776863" cy="418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75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" b="4056"/>
          <a:stretch/>
        </p:blipFill>
        <p:spPr bwMode="auto">
          <a:xfrm>
            <a:off x="395536" y="0"/>
            <a:ext cx="856895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4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Прямоугольник 1"/>
          <p:cNvSpPr/>
          <p:nvPr/>
        </p:nvSpPr>
        <p:spPr>
          <a:xfrm>
            <a:off x="323528" y="4299942"/>
            <a:ext cx="1152128" cy="843558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4" name="Прямоугольник 33"/>
          <p:cNvSpPr/>
          <p:nvPr/>
        </p:nvSpPr>
        <p:spPr>
          <a:xfrm>
            <a:off x="907976" y="4515966"/>
            <a:ext cx="6328320" cy="555526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5370797" y="2533893"/>
            <a:ext cx="3456384" cy="115200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3245946" y="4268953"/>
            <a:ext cx="576064" cy="144016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3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9103282"/>
              </p:ext>
            </p:extLst>
          </p:nvPr>
        </p:nvGraphicFramePr>
        <p:xfrm>
          <a:off x="683568" y="539750"/>
          <a:ext cx="8064896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ая выноска 3"/>
          <p:cNvSpPr/>
          <p:nvPr/>
        </p:nvSpPr>
        <p:spPr>
          <a:xfrm>
            <a:off x="1043608" y="195486"/>
            <a:ext cx="1656184" cy="670159"/>
          </a:xfrm>
          <a:prstGeom prst="wedgeRectCallout">
            <a:avLst>
              <a:gd name="adj1" fmla="val 10520"/>
              <a:gd name="adj2" fmla="val 10478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33CC"/>
                </a:solidFill>
              </a:rPr>
              <a:t>в</a:t>
            </a:r>
            <a:r>
              <a:rPr lang="ru-RU" sz="2400" b="1" i="1" dirty="0" smtClean="0">
                <a:solidFill>
                  <a:srgbClr val="FF33CC"/>
                </a:solidFill>
              </a:rPr>
              <a:t>зносы </a:t>
            </a:r>
          </a:p>
          <a:p>
            <a:pPr algn="ctr"/>
            <a:r>
              <a:rPr lang="ru-RU" sz="2400" b="1" i="1" dirty="0" smtClean="0">
                <a:solidFill>
                  <a:srgbClr val="FF33CC"/>
                </a:solidFill>
              </a:rPr>
              <a:t>по ОСС</a:t>
            </a:r>
            <a:endParaRPr lang="ru-RU" sz="2400" b="1" i="1" dirty="0">
              <a:solidFill>
                <a:srgbClr val="FF33CC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3860012" y="263408"/>
            <a:ext cx="1656184" cy="584235"/>
          </a:xfrm>
          <a:prstGeom prst="wedgeRectCallout">
            <a:avLst>
              <a:gd name="adj1" fmla="val -50501"/>
              <a:gd name="adj2" fmla="val 102469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CC7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C74C8"/>
                </a:solidFill>
              </a:rPr>
              <a:t>расходы </a:t>
            </a:r>
          </a:p>
          <a:p>
            <a:pPr algn="ctr"/>
            <a:r>
              <a:rPr lang="ru-RU" sz="2000" b="1" i="1" dirty="0" smtClean="0">
                <a:solidFill>
                  <a:srgbClr val="CC74C8"/>
                </a:solidFill>
              </a:rPr>
              <a:t>по ОСС</a:t>
            </a:r>
            <a:endParaRPr lang="ru-RU" sz="2000" b="1" i="1" dirty="0">
              <a:solidFill>
                <a:srgbClr val="CC74C8"/>
              </a:solidFill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5280691" y="1491630"/>
            <a:ext cx="2366642" cy="648072"/>
          </a:xfrm>
          <a:prstGeom prst="wedgeRectCallout">
            <a:avLst>
              <a:gd name="adj1" fmla="val -88094"/>
              <a:gd name="adj2" fmla="val 114206"/>
            </a:avLst>
          </a:prstGeom>
          <a:solidFill>
            <a:srgbClr val="4FD1FF">
              <a:alpha val="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база для расчета (100%)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5076056" y="2571750"/>
            <a:ext cx="1718570" cy="865040"/>
          </a:xfrm>
          <a:prstGeom prst="wedgeRectCallout">
            <a:avLst>
              <a:gd name="adj1" fmla="val -20112"/>
              <a:gd name="adj2" fmla="val 94965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Средства для ФОПМ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(вариант 1)</a:t>
            </a:r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7092280" y="2787774"/>
            <a:ext cx="1718570" cy="936104"/>
          </a:xfrm>
          <a:prstGeom prst="wedgeRectCallout">
            <a:avLst>
              <a:gd name="adj1" fmla="val -20583"/>
              <a:gd name="adj2" fmla="val 91519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Средства для ФОПМ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(вариант 2)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555776" y="2571750"/>
            <a:ext cx="432048" cy="1944216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4427984" y="3867894"/>
            <a:ext cx="576064" cy="762671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45701" y="4083918"/>
            <a:ext cx="7745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или</a:t>
            </a:r>
            <a:endParaRPr lang="ru-RU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3867894"/>
            <a:ext cx="13981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30 %</a:t>
            </a:r>
            <a:endParaRPr lang="ru-RU" sz="60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0856" y="4081650"/>
            <a:ext cx="11929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20 %</a:t>
            </a:r>
            <a:endParaRPr lang="ru-RU" sz="48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35342" y="137394"/>
            <a:ext cx="2946578" cy="99419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ОТСУТСТВИЕ  ЗАДОЛЖЕННОСТИ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2506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8876" y="4870288"/>
            <a:ext cx="513021" cy="273212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1797" y="1230709"/>
            <a:ext cx="109831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389" y="301355"/>
            <a:ext cx="448025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получения расчета необходимо обратиться в филиал по месту регистрации страхователя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D:\Мои документы\Информация\Слайды\Картинки\04041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8" y="1973882"/>
            <a:ext cx="4416152" cy="29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множение 18"/>
          <p:cNvSpPr/>
          <p:nvPr/>
        </p:nvSpPr>
        <p:spPr>
          <a:xfrm>
            <a:off x="3563888" y="2144502"/>
            <a:ext cx="683568" cy="7244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 rotWithShape="1">
          <a:blip r:embed="rId4"/>
          <a:srcRect l="24592" r="23676" b="23131"/>
          <a:stretch/>
        </p:blipFill>
        <p:spPr bwMode="auto">
          <a:xfrm>
            <a:off x="35496" y="35128"/>
            <a:ext cx="648072" cy="52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27325"/>
            <a:ext cx="3433827" cy="446596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</p:pic>
      <p:pic>
        <p:nvPicPr>
          <p:cNvPr id="20" name="Picture 3" descr="D:\Мои документы\Информация\Слайды\Картинки\bestko-logo_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24" y="3442252"/>
            <a:ext cx="1791661" cy="10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0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16283</TotalTime>
  <Words>1421</Words>
  <Application>Microsoft Office PowerPoint</Application>
  <PresentationFormat>Экран (16:9)</PresentationFormat>
  <Paragraphs>438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Бестфатер Максим Юрьевич</dc:creator>
  <cp:lastModifiedBy>Замараева Юлия Николаевна</cp:lastModifiedBy>
  <cp:revision>952</cp:revision>
  <cp:lastPrinted>2020-09-28T12:47:30Z</cp:lastPrinted>
  <dcterms:modified xsi:type="dcterms:W3CDTF">2021-01-25T03:34:05Z</dcterms:modified>
</cp:coreProperties>
</file>