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75" r:id="rId3"/>
    <p:sldId id="267" r:id="rId4"/>
    <p:sldId id="269" r:id="rId5"/>
    <p:sldId id="270" r:id="rId6"/>
    <p:sldId id="271" r:id="rId7"/>
    <p:sldId id="272" r:id="rId8"/>
    <p:sldId id="273" r:id="rId9"/>
    <p:sldId id="258" r:id="rId10"/>
    <p:sldId id="276" r:id="rId11"/>
    <p:sldId id="260" r:id="rId12"/>
    <p:sldId id="266" r:id="rId13"/>
    <p:sldId id="268" r:id="rId14"/>
  </p:sldIdLst>
  <p:sldSz cx="12192000" cy="6858000"/>
  <p:notesSz cx="6772275" cy="99044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5F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71" autoAdjust="0"/>
  </p:normalViewPr>
  <p:slideViewPr>
    <p:cSldViewPr snapToGrid="0" showGuides="1">
      <p:cViewPr>
        <p:scale>
          <a:sx n="68" d="100"/>
          <a:sy n="68" d="100"/>
        </p:scale>
        <p:origin x="-816" y="-2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25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4760" cy="496990"/>
          </a:xfrm>
          <a:prstGeom prst="rect">
            <a:avLst/>
          </a:prstGeom>
        </p:spPr>
        <p:txBody>
          <a:bodyPr vert="horz" lIns="92857" tIns="46429" rIns="92857" bIns="4642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5898" y="0"/>
            <a:ext cx="2934760" cy="496990"/>
          </a:xfrm>
          <a:prstGeom prst="rect">
            <a:avLst/>
          </a:prstGeom>
        </p:spPr>
        <p:txBody>
          <a:bodyPr vert="horz" lIns="92857" tIns="46429" rIns="92857" bIns="46429" rtlCol="0"/>
          <a:lstStyle>
            <a:lvl1pPr algn="r">
              <a:defRPr sz="1200"/>
            </a:lvl1pPr>
          </a:lstStyle>
          <a:p>
            <a:fld id="{F503EF3C-DBB8-422E-8B25-29914F66BA99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07424"/>
            <a:ext cx="2934760" cy="496989"/>
          </a:xfrm>
          <a:prstGeom prst="rect">
            <a:avLst/>
          </a:prstGeom>
        </p:spPr>
        <p:txBody>
          <a:bodyPr vert="horz" lIns="92857" tIns="46429" rIns="92857" bIns="4642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5898" y="9407424"/>
            <a:ext cx="2934760" cy="496989"/>
          </a:xfrm>
          <a:prstGeom prst="rect">
            <a:avLst/>
          </a:prstGeom>
        </p:spPr>
        <p:txBody>
          <a:bodyPr vert="horz" lIns="92857" tIns="46429" rIns="92857" bIns="46429" rtlCol="0" anchor="b"/>
          <a:lstStyle>
            <a:lvl1pPr algn="r">
              <a:defRPr sz="1200"/>
            </a:lvl1pPr>
          </a:lstStyle>
          <a:p>
            <a:fld id="{874677AD-0155-4B60-B0B0-0C9B4F0C6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687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4652" cy="496941"/>
          </a:xfrm>
          <a:prstGeom prst="rect">
            <a:avLst/>
          </a:prstGeom>
        </p:spPr>
        <p:txBody>
          <a:bodyPr vert="horz" lIns="92857" tIns="46429" rIns="92857" bIns="4642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6056" y="0"/>
            <a:ext cx="2934652" cy="496941"/>
          </a:xfrm>
          <a:prstGeom prst="rect">
            <a:avLst/>
          </a:prstGeom>
        </p:spPr>
        <p:txBody>
          <a:bodyPr vert="horz" lIns="92857" tIns="46429" rIns="92857" bIns="46429" rtlCol="0"/>
          <a:lstStyle>
            <a:lvl1pPr algn="r">
              <a:defRPr sz="1200"/>
            </a:lvl1pPr>
          </a:lstStyle>
          <a:p>
            <a:fld id="{1B2FD731-C67A-4CFF-B5CB-8B1279E5DCD9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8250"/>
            <a:ext cx="5940425" cy="3341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7" tIns="46429" rIns="92857" bIns="4642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228" y="4766499"/>
            <a:ext cx="5417820" cy="3899863"/>
          </a:xfrm>
          <a:prstGeom prst="rect">
            <a:avLst/>
          </a:prstGeom>
        </p:spPr>
        <p:txBody>
          <a:bodyPr vert="horz" lIns="92857" tIns="46429" rIns="92857" bIns="4642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07474"/>
            <a:ext cx="2934652" cy="496940"/>
          </a:xfrm>
          <a:prstGeom prst="rect">
            <a:avLst/>
          </a:prstGeom>
        </p:spPr>
        <p:txBody>
          <a:bodyPr vert="horz" lIns="92857" tIns="46429" rIns="92857" bIns="4642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6056" y="9407474"/>
            <a:ext cx="2934652" cy="496940"/>
          </a:xfrm>
          <a:prstGeom prst="rect">
            <a:avLst/>
          </a:prstGeom>
        </p:spPr>
        <p:txBody>
          <a:bodyPr vert="horz" lIns="92857" tIns="46429" rIns="92857" bIns="46429" rtlCol="0" anchor="b"/>
          <a:lstStyle>
            <a:lvl1pPr algn="r">
              <a:defRPr sz="1200"/>
            </a:lvl1pPr>
          </a:lstStyle>
          <a:p>
            <a:fld id="{756E459D-3356-49FA-9B12-FDF2D16C8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179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/>
          <a:srcRect l="4825" r="60282"/>
          <a:stretch/>
        </p:blipFill>
        <p:spPr>
          <a:xfrm>
            <a:off x="1331495" y="0"/>
            <a:ext cx="3769894" cy="6729653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706039" y="2844420"/>
            <a:ext cx="6203291" cy="1800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 b="1" baseline="0">
                <a:effectLst/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Цифровые инновации в </a:t>
            </a:r>
            <a:br>
              <a:rPr lang="ru-RU" dirty="0"/>
            </a:br>
            <a:r>
              <a:rPr lang="ru-RU" dirty="0"/>
              <a:t>социальной сфере</a:t>
            </a:r>
          </a:p>
        </p:txBody>
      </p:sp>
      <p:sp>
        <p:nvSpPr>
          <p:cNvPr id="2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596746" y="6004648"/>
            <a:ext cx="2376264" cy="3504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defRPr>
            </a:lvl1pPr>
            <a:lvl2pPr marL="457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г. Санкт-Петербург 2018 год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891" y="604824"/>
            <a:ext cx="1478779" cy="142506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528733" y="1938647"/>
            <a:ext cx="2231095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4009"/>
            <a:r>
              <a:rPr lang="ru-RU" sz="1200" b="0" cap="none" dirty="0">
                <a:solidFill>
                  <a:prstClr val="black"/>
                </a:solidFill>
                <a:latin typeface="Garamond" panose="02020404030301010803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Фонд социального страхования Российской Федерации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367762" y="2284525"/>
            <a:ext cx="553037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defTabSz="914009"/>
            <a:r>
              <a:rPr lang="en-US" sz="1000" dirty="0">
                <a:solidFill>
                  <a:prstClr val="black"/>
                </a:solidFill>
                <a:latin typeface="Garamond" panose="02020404030301010803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www.fss.ru</a:t>
            </a:r>
            <a:endParaRPr lang="ru-RU" sz="1000" dirty="0">
              <a:solidFill>
                <a:prstClr val="black"/>
              </a:solidFill>
              <a:latin typeface="Garamond" panose="02020404030301010803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6A90D6A-DB15-4787-B140-DBE197E91A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62" y="721567"/>
            <a:ext cx="961208" cy="119157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7857066" y="1938647"/>
            <a:ext cx="218440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4009"/>
            <a:r>
              <a:rPr lang="ru-RU" sz="1200" b="0" cap="none" dirty="0">
                <a:solidFill>
                  <a:prstClr val="black"/>
                </a:solidFill>
                <a:latin typeface="Garamond" panose="02020404030301010803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Правительство</a:t>
            </a:r>
            <a:r>
              <a:rPr lang="ru-RU" sz="1200" b="0" cap="none" baseline="0" dirty="0">
                <a:solidFill>
                  <a:prstClr val="black"/>
                </a:solidFill>
                <a:latin typeface="Garamond" panose="02020404030301010803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 </a:t>
            </a:r>
            <a:endParaRPr lang="en-US" sz="1200" b="0" cap="none" baseline="0" dirty="0">
              <a:solidFill>
                <a:prstClr val="black"/>
              </a:solidFill>
              <a:latin typeface="Garamond" panose="02020404030301010803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  <a:p>
            <a:pPr algn="ctr" defTabSz="914009"/>
            <a:r>
              <a:rPr lang="ru-RU" sz="1200" b="0" cap="none" baseline="0" dirty="0">
                <a:solidFill>
                  <a:prstClr val="black"/>
                </a:solidFill>
                <a:latin typeface="Garamond" panose="02020404030301010803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Санкт-Петербурга</a:t>
            </a:r>
            <a:endParaRPr lang="ru-RU" sz="1200" b="0" cap="none" dirty="0">
              <a:solidFill>
                <a:prstClr val="black"/>
              </a:solidFill>
              <a:latin typeface="Garamond" panose="02020404030301010803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44508" y="2284525"/>
            <a:ext cx="809517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defTabSz="914009"/>
            <a:r>
              <a:rPr lang="en-US" sz="1000" dirty="0">
                <a:solidFill>
                  <a:prstClr val="black"/>
                </a:solidFill>
                <a:latin typeface="Garamond" panose="02020404030301010803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www.gov.spb.ru</a:t>
            </a:r>
            <a:endParaRPr lang="ru-RU" sz="1000" dirty="0">
              <a:solidFill>
                <a:prstClr val="black"/>
              </a:solidFill>
              <a:latin typeface="Garamond" panose="02020404030301010803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59985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9"/>
            <a:ext cx="1029844" cy="992437"/>
          </a:xfrm>
          <a:prstGeom prst="rect">
            <a:avLst/>
          </a:prstGeom>
        </p:spPr>
      </p:pic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295400"/>
            <a:ext cx="10515600" cy="4881563"/>
          </a:xfrm>
          <a:prstGeom prst="rect">
            <a:avLst/>
          </a:prstGeom>
        </p:spPr>
        <p:txBody>
          <a:bodyPr vert="eaVert"/>
          <a:lstStyle>
            <a:lvl1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Дата 3"/>
          <p:cNvSpPr>
            <a:spLocks noGrp="1"/>
          </p:cNvSpPr>
          <p:nvPr>
            <p:ph type="dt" sz="half" idx="10"/>
          </p:nvPr>
        </p:nvSpPr>
        <p:spPr>
          <a:xfrm>
            <a:off x="0" y="6395508"/>
            <a:ext cx="128077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C8D80FB-F3AD-4551-8623-890A940BA390}" type="datetime1">
              <a:rPr lang="ru-RU" smtClean="0"/>
              <a:pPr/>
              <a:t>10.03.2020</a:t>
            </a:fld>
            <a:endParaRPr lang="ru-RU" dirty="0"/>
          </a:p>
        </p:txBody>
      </p:sp>
      <p:sp>
        <p:nvSpPr>
          <p:cNvPr id="2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9550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2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06200" y="6397625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DFDDC68-44A9-4BBE-96EB-BD51F6A507B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/>
          <p:cNvCxnSpPr/>
          <p:nvPr userDrawn="1"/>
        </p:nvCxnSpPr>
        <p:spPr>
          <a:xfrm>
            <a:off x="11506200" y="6397625"/>
            <a:ext cx="681567" cy="0"/>
          </a:xfrm>
          <a:prstGeom prst="line">
            <a:avLst/>
          </a:prstGeom>
          <a:ln w="19050">
            <a:solidFill>
              <a:srgbClr val="3274E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4297003" y="3838"/>
            <a:ext cx="7894997" cy="817957"/>
          </a:xfrm>
          <a:prstGeom prst="rect">
            <a:avLst/>
          </a:prstGeom>
          <a:solidFill>
            <a:srgbClr val="F5F9FC"/>
          </a:solidFill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заголовка</a:t>
            </a: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1416020" y="525460"/>
            <a:ext cx="1007752" cy="0"/>
          </a:xfrm>
          <a:prstGeom prst="line">
            <a:avLst/>
          </a:prstGeom>
          <a:noFill/>
          <a:ln w="25400" cap="flat" cmpd="sng" algn="ctr">
            <a:solidFill>
              <a:srgbClr val="3274E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6" name="TextBox 15"/>
          <p:cNvSpPr txBox="1"/>
          <p:nvPr userDrawn="1"/>
        </p:nvSpPr>
        <p:spPr>
          <a:xfrm>
            <a:off x="1022205" y="109079"/>
            <a:ext cx="1873396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4009"/>
            <a:r>
              <a:rPr lang="ru-RU" sz="1000" b="0" cap="none" dirty="0">
                <a:solidFill>
                  <a:prstClr val="black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Фонд социального страхования Российской Федерации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585851" y="525463"/>
            <a:ext cx="593111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defTabSz="914009"/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www.fss.ru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86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1278467"/>
            <a:ext cx="2628900" cy="4898496"/>
          </a:xfrm>
          <a:prstGeom prst="rect">
            <a:avLst/>
          </a:prstGeom>
        </p:spPr>
        <p:txBody>
          <a:bodyPr vert="eaVert"/>
          <a:lstStyle>
            <a:lvl1pPr>
              <a:defRPr sz="3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278467"/>
            <a:ext cx="7734300" cy="4898496"/>
          </a:xfrm>
          <a:prstGeom prst="rect">
            <a:avLst/>
          </a:prstGeom>
        </p:spPr>
        <p:txBody>
          <a:bodyPr vert="eaVert"/>
          <a:lstStyle>
            <a:lvl1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9"/>
            <a:ext cx="1029844" cy="992437"/>
          </a:xfrm>
          <a:prstGeom prst="rect">
            <a:avLst/>
          </a:prstGeom>
        </p:spPr>
      </p:pic>
      <p:sp>
        <p:nvSpPr>
          <p:cNvPr id="17" name="Дата 3"/>
          <p:cNvSpPr>
            <a:spLocks noGrp="1"/>
          </p:cNvSpPr>
          <p:nvPr>
            <p:ph type="dt" sz="half" idx="10"/>
          </p:nvPr>
        </p:nvSpPr>
        <p:spPr>
          <a:xfrm>
            <a:off x="0" y="6395508"/>
            <a:ext cx="128077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C8D80FB-F3AD-4551-8623-890A940BA390}" type="datetime1">
              <a:rPr lang="ru-RU" smtClean="0"/>
              <a:pPr/>
              <a:t>10.03.2020</a:t>
            </a:fld>
            <a:endParaRPr lang="ru-RU" dirty="0"/>
          </a:p>
        </p:txBody>
      </p:sp>
      <p:sp>
        <p:nvSpPr>
          <p:cNvPr id="1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9550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06200" y="6397625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DFDDC68-44A9-4BBE-96EB-BD51F6A507B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>
            <a:off x="11506200" y="6397625"/>
            <a:ext cx="681567" cy="0"/>
          </a:xfrm>
          <a:prstGeom prst="line">
            <a:avLst/>
          </a:prstGeom>
          <a:ln w="19050">
            <a:solidFill>
              <a:srgbClr val="3274E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 userDrawn="1"/>
        </p:nvSpPr>
        <p:spPr>
          <a:xfrm>
            <a:off x="4297003" y="3838"/>
            <a:ext cx="7894997" cy="817957"/>
          </a:xfrm>
          <a:prstGeom prst="rect">
            <a:avLst/>
          </a:prstGeom>
          <a:solidFill>
            <a:srgbClr val="F5F9FC"/>
          </a:solidFill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заголовка</a:t>
            </a: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1416020" y="525460"/>
            <a:ext cx="1007752" cy="0"/>
          </a:xfrm>
          <a:prstGeom prst="line">
            <a:avLst/>
          </a:prstGeom>
          <a:noFill/>
          <a:ln w="25400" cap="flat" cmpd="sng" algn="ctr">
            <a:solidFill>
              <a:srgbClr val="3274E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1" name="TextBox 20"/>
          <p:cNvSpPr txBox="1"/>
          <p:nvPr userDrawn="1"/>
        </p:nvSpPr>
        <p:spPr>
          <a:xfrm>
            <a:off x="1022205" y="109079"/>
            <a:ext cx="1873396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4009"/>
            <a:r>
              <a:rPr lang="ru-RU" sz="1000" b="0" cap="none" dirty="0">
                <a:solidFill>
                  <a:prstClr val="black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Фонд социального страхования Российской Федерации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585851" y="525463"/>
            <a:ext cx="593111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defTabSz="914009"/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www.fss.ru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58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54" y="-1740"/>
            <a:ext cx="1077957" cy="10388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7003" y="3838"/>
            <a:ext cx="7894997" cy="817957"/>
          </a:xfrm>
          <a:prstGeom prst="rect">
            <a:avLst/>
          </a:prstGeom>
          <a:solidFill>
            <a:srgbClr val="F5F9FC"/>
          </a:solidFill>
        </p:spPr>
        <p:txBody>
          <a:bodyPr anchor="ctr"/>
          <a:lstStyle>
            <a:lvl1pPr algn="ctr">
              <a:defRPr sz="2800" b="1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342900" indent="-342900">
              <a:buFont typeface="+mj-lt"/>
              <a:buAutoNum type="arabicPeriod"/>
              <a:defRPr sz="18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800100" indent="-342900">
              <a:buFont typeface="+mj-lt"/>
              <a:buAutoNum type="arabicPeriod"/>
              <a:defRPr sz="1800"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257300" indent="-342900">
              <a:buFont typeface="+mj-lt"/>
              <a:buAutoNum type="arabicPeriod"/>
              <a:defRPr sz="1800"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714500" indent="-342900">
              <a:buFont typeface="+mj-lt"/>
              <a:buAutoNum type="arabicPeriod"/>
              <a:defRPr sz="1800"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171700" indent="-342900">
              <a:buFont typeface="+mj-lt"/>
              <a:buAutoNum type="arabicPeriod"/>
              <a:defRPr sz="1800">
                <a:latin typeface="Garamond" panose="02020404030301010803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395508"/>
            <a:ext cx="128077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8C8D80FB-F3AD-4551-8623-890A940BA390}" type="datetime1">
              <a:rPr lang="ru-RU" smtClean="0"/>
              <a:pPr/>
              <a:t>10.03.2020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9550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4666" y="947535"/>
            <a:ext cx="1515533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4009"/>
            <a:r>
              <a:rPr lang="ru-RU" sz="800" b="0" cap="none" dirty="0">
                <a:solidFill>
                  <a:prstClr val="black"/>
                </a:solidFill>
                <a:latin typeface="Garamond" panose="02020404030301010803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Фонд социального страхования Российской Федерации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21218" y="1173164"/>
            <a:ext cx="442429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defTabSz="914009"/>
            <a:r>
              <a:rPr lang="en-US" sz="800" dirty="0">
                <a:solidFill>
                  <a:prstClr val="black"/>
                </a:solidFill>
                <a:latin typeface="Garamond" panose="02020404030301010803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www.fss.ru</a:t>
            </a:r>
            <a:endParaRPr lang="ru-RU" sz="800" dirty="0">
              <a:solidFill>
                <a:prstClr val="black"/>
              </a:solidFill>
              <a:latin typeface="Garamond" panose="02020404030301010803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06200" y="6397625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BDFDDC68-44A9-4BBE-96EB-BD51F6A507B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11506200" y="6397625"/>
            <a:ext cx="681567" cy="0"/>
          </a:xfrm>
          <a:prstGeom prst="line">
            <a:avLst/>
          </a:prstGeom>
          <a:ln w="19050">
            <a:solidFill>
              <a:srgbClr val="3274E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6A90D6A-DB15-4787-B140-DBE197E91A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39" y="58454"/>
            <a:ext cx="740855" cy="91841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574800" y="947535"/>
            <a:ext cx="1515533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4009"/>
            <a:r>
              <a:rPr lang="ru-RU" sz="800" b="0" cap="none" dirty="0">
                <a:solidFill>
                  <a:prstClr val="black"/>
                </a:solidFill>
                <a:latin typeface="Garamond" panose="02020404030301010803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Правительство</a:t>
            </a:r>
            <a:endParaRPr lang="en-US" sz="800" b="0" cap="none" dirty="0">
              <a:solidFill>
                <a:prstClr val="black"/>
              </a:solidFill>
              <a:latin typeface="Garamond" panose="02020404030301010803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  <a:p>
            <a:pPr algn="ctr" defTabSz="914009"/>
            <a:r>
              <a:rPr lang="ru-RU" sz="800" b="0" cap="none" baseline="0" dirty="0">
                <a:solidFill>
                  <a:prstClr val="black"/>
                </a:solidFill>
                <a:latin typeface="Garamond" panose="02020404030301010803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 Санкт-Петербурга</a:t>
            </a:r>
            <a:endParaRPr lang="ru-RU" sz="800" b="0" cap="none" dirty="0">
              <a:solidFill>
                <a:prstClr val="black"/>
              </a:solidFill>
              <a:latin typeface="Garamond" panose="02020404030301010803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008760" y="1173164"/>
            <a:ext cx="647613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defTabSz="914009"/>
            <a:r>
              <a:rPr lang="en-US" sz="800" dirty="0">
                <a:solidFill>
                  <a:prstClr val="black"/>
                </a:solidFill>
                <a:latin typeface="Garamond" panose="02020404030301010803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www.gov.spb.ru</a:t>
            </a:r>
            <a:endParaRPr lang="ru-RU" sz="800" dirty="0">
              <a:solidFill>
                <a:prstClr val="black"/>
              </a:solidFill>
              <a:latin typeface="Garamond" panose="02020404030301010803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9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9"/>
            <a:ext cx="1029844" cy="992437"/>
          </a:xfrm>
          <a:prstGeom prst="rect">
            <a:avLst/>
          </a:prstGeom>
        </p:spPr>
      </p:pic>
      <p:sp>
        <p:nvSpPr>
          <p:cNvPr id="17" name="Дата 3"/>
          <p:cNvSpPr>
            <a:spLocks noGrp="1"/>
          </p:cNvSpPr>
          <p:nvPr>
            <p:ph type="dt" sz="half" idx="10"/>
          </p:nvPr>
        </p:nvSpPr>
        <p:spPr>
          <a:xfrm>
            <a:off x="0" y="6395508"/>
            <a:ext cx="128077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C8D80FB-F3AD-4551-8623-890A940BA390}" type="datetime1">
              <a:rPr lang="ru-RU" smtClean="0"/>
              <a:pPr/>
              <a:t>10.03.2020</a:t>
            </a:fld>
            <a:endParaRPr lang="ru-RU" dirty="0"/>
          </a:p>
        </p:txBody>
      </p:sp>
      <p:sp>
        <p:nvSpPr>
          <p:cNvPr id="1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9550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06200" y="6397625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DFDDC68-44A9-4BBE-96EB-BD51F6A507B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>
            <a:off x="11506200" y="6397625"/>
            <a:ext cx="681567" cy="0"/>
          </a:xfrm>
          <a:prstGeom prst="line">
            <a:avLst/>
          </a:prstGeom>
          <a:ln w="19050">
            <a:solidFill>
              <a:srgbClr val="3274E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1416020" y="525460"/>
            <a:ext cx="1007752" cy="0"/>
          </a:xfrm>
          <a:prstGeom prst="line">
            <a:avLst/>
          </a:prstGeom>
          <a:noFill/>
          <a:ln w="25400" cap="flat" cmpd="sng" algn="ctr">
            <a:solidFill>
              <a:srgbClr val="3274E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" name="TextBox 14"/>
          <p:cNvSpPr txBox="1"/>
          <p:nvPr userDrawn="1"/>
        </p:nvSpPr>
        <p:spPr>
          <a:xfrm>
            <a:off x="1022205" y="109079"/>
            <a:ext cx="1873396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4009"/>
            <a:r>
              <a:rPr lang="ru-RU" sz="1000" b="0" cap="none" dirty="0">
                <a:solidFill>
                  <a:prstClr val="black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Фонд социального страхования Российской Федерации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1585851" y="525463"/>
            <a:ext cx="593111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defTabSz="914009"/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www.fss.ru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06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9"/>
            <a:ext cx="1029844" cy="99243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>
          <a:xfrm>
            <a:off x="0" y="6395508"/>
            <a:ext cx="128077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C8D80FB-F3AD-4551-8623-890A940BA390}" type="datetime1">
              <a:rPr lang="ru-RU" smtClean="0"/>
              <a:pPr/>
              <a:t>10.03.2020</a:t>
            </a:fld>
            <a:endParaRPr lang="ru-RU" dirty="0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9550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06200" y="6397625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DFDDC68-44A9-4BBE-96EB-BD51F6A507B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3" name="Прямая соединительная линия 22"/>
          <p:cNvCxnSpPr/>
          <p:nvPr userDrawn="1"/>
        </p:nvCxnSpPr>
        <p:spPr>
          <a:xfrm>
            <a:off x="11506200" y="6397625"/>
            <a:ext cx="681567" cy="0"/>
          </a:xfrm>
          <a:prstGeom prst="line">
            <a:avLst/>
          </a:prstGeom>
          <a:ln w="19050">
            <a:solidFill>
              <a:srgbClr val="3274E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4297003" y="3838"/>
            <a:ext cx="7894997" cy="817957"/>
          </a:xfrm>
          <a:prstGeom prst="rect">
            <a:avLst/>
          </a:prstGeom>
          <a:solidFill>
            <a:srgbClr val="F5F9FC"/>
          </a:solidFill>
        </p:spPr>
        <p:txBody>
          <a:bodyPr anchor="ctr"/>
          <a:lstStyle>
            <a:lvl1pPr algn="ctr"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1416020" y="525460"/>
            <a:ext cx="1007752" cy="0"/>
          </a:xfrm>
          <a:prstGeom prst="line">
            <a:avLst/>
          </a:prstGeom>
          <a:noFill/>
          <a:ln w="25400" cap="flat" cmpd="sng" algn="ctr">
            <a:solidFill>
              <a:srgbClr val="3274E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" name="TextBox 16"/>
          <p:cNvSpPr txBox="1"/>
          <p:nvPr userDrawn="1"/>
        </p:nvSpPr>
        <p:spPr>
          <a:xfrm>
            <a:off x="1022205" y="109079"/>
            <a:ext cx="1873396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4009"/>
            <a:r>
              <a:rPr lang="ru-RU" sz="1000" b="0" cap="none" dirty="0">
                <a:solidFill>
                  <a:prstClr val="black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Фонд социального страхования Российской Федерации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585851" y="525463"/>
            <a:ext cx="593111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defTabSz="914009"/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www.fss.ru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26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9"/>
            <a:ext cx="1029844" cy="992437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055" y="1403862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99055" y="2227774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31467" y="1403862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31467" y="2227774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Дата 3"/>
          <p:cNvSpPr>
            <a:spLocks noGrp="1"/>
          </p:cNvSpPr>
          <p:nvPr>
            <p:ph type="dt" sz="half" idx="10"/>
          </p:nvPr>
        </p:nvSpPr>
        <p:spPr>
          <a:xfrm>
            <a:off x="0" y="6395508"/>
            <a:ext cx="128077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C8D80FB-F3AD-4551-8623-890A940BA390}" type="datetime1">
              <a:rPr lang="ru-RU" smtClean="0"/>
              <a:pPr/>
              <a:t>10.03.2020</a:t>
            </a:fld>
            <a:endParaRPr lang="ru-RU" dirty="0"/>
          </a:p>
        </p:txBody>
      </p:sp>
      <p:sp>
        <p:nvSpPr>
          <p:cNvPr id="2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9550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2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06200" y="6397625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DFDDC68-44A9-4BBE-96EB-BD51F6A507B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5" name="Прямая соединительная линия 24"/>
          <p:cNvCxnSpPr/>
          <p:nvPr userDrawn="1"/>
        </p:nvCxnSpPr>
        <p:spPr>
          <a:xfrm>
            <a:off x="11506200" y="6397625"/>
            <a:ext cx="681567" cy="0"/>
          </a:xfrm>
          <a:prstGeom prst="line">
            <a:avLst/>
          </a:prstGeom>
          <a:ln w="19050">
            <a:solidFill>
              <a:srgbClr val="3274E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4297003" y="3838"/>
            <a:ext cx="7894997" cy="817957"/>
          </a:xfrm>
          <a:prstGeom prst="rect">
            <a:avLst/>
          </a:prstGeom>
          <a:solidFill>
            <a:srgbClr val="F5F9FC"/>
          </a:solidFill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заголовка</a:t>
            </a: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1416020" y="525460"/>
            <a:ext cx="1007752" cy="0"/>
          </a:xfrm>
          <a:prstGeom prst="line">
            <a:avLst/>
          </a:prstGeom>
          <a:noFill/>
          <a:ln w="25400" cap="flat" cmpd="sng" algn="ctr">
            <a:solidFill>
              <a:srgbClr val="3274E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9" name="TextBox 18"/>
          <p:cNvSpPr txBox="1"/>
          <p:nvPr userDrawn="1"/>
        </p:nvSpPr>
        <p:spPr>
          <a:xfrm>
            <a:off x="1022205" y="109079"/>
            <a:ext cx="1873396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4009"/>
            <a:r>
              <a:rPr lang="ru-RU" sz="1000" b="0" cap="none" dirty="0">
                <a:solidFill>
                  <a:prstClr val="black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Фонд социального страхования Российской Федерации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585851" y="525463"/>
            <a:ext cx="593111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defTabSz="914009"/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www.fss.ru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874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9"/>
            <a:ext cx="1029844" cy="992437"/>
          </a:xfrm>
          <a:prstGeom prst="rect">
            <a:avLst/>
          </a:prstGeom>
        </p:spPr>
      </p:pic>
      <p:sp>
        <p:nvSpPr>
          <p:cNvPr id="18" name="Дата 3"/>
          <p:cNvSpPr>
            <a:spLocks noGrp="1"/>
          </p:cNvSpPr>
          <p:nvPr>
            <p:ph type="dt" sz="half" idx="10"/>
          </p:nvPr>
        </p:nvSpPr>
        <p:spPr>
          <a:xfrm>
            <a:off x="0" y="6395508"/>
            <a:ext cx="128077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C8D80FB-F3AD-4551-8623-890A940BA390}" type="datetime1">
              <a:rPr lang="ru-RU" smtClean="0"/>
              <a:pPr/>
              <a:t>10.03.2020</a:t>
            </a:fld>
            <a:endParaRPr lang="ru-RU" dirty="0"/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9550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06200" y="6397625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DFDDC68-44A9-4BBE-96EB-BD51F6A507B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>
            <a:off x="11506200" y="6397625"/>
            <a:ext cx="681567" cy="0"/>
          </a:xfrm>
          <a:prstGeom prst="line">
            <a:avLst/>
          </a:prstGeom>
          <a:ln w="19050">
            <a:solidFill>
              <a:srgbClr val="3274E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297003" y="3838"/>
            <a:ext cx="7894997" cy="817957"/>
          </a:xfrm>
          <a:prstGeom prst="rect">
            <a:avLst/>
          </a:prstGeom>
          <a:solidFill>
            <a:srgbClr val="F5F9FC"/>
          </a:solidFill>
        </p:spPr>
        <p:txBody>
          <a:bodyPr anchor="ctr"/>
          <a:lstStyle>
            <a:lvl1pPr algn="ctr"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1416020" y="525460"/>
            <a:ext cx="1007752" cy="0"/>
          </a:xfrm>
          <a:prstGeom prst="line">
            <a:avLst/>
          </a:prstGeom>
          <a:noFill/>
          <a:ln w="25400" cap="flat" cmpd="sng" algn="ctr">
            <a:solidFill>
              <a:srgbClr val="3274E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" name="TextBox 14"/>
          <p:cNvSpPr txBox="1"/>
          <p:nvPr userDrawn="1"/>
        </p:nvSpPr>
        <p:spPr>
          <a:xfrm>
            <a:off x="1022205" y="109079"/>
            <a:ext cx="1873396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4009"/>
            <a:r>
              <a:rPr lang="ru-RU" sz="1000" b="0" cap="none" dirty="0">
                <a:solidFill>
                  <a:prstClr val="black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Фонд социального страхования Российской Федерации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585851" y="525463"/>
            <a:ext cx="593111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defTabSz="914009"/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www.fss.ru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45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9"/>
            <a:ext cx="1029844" cy="992437"/>
          </a:xfrm>
          <a:prstGeom prst="rect">
            <a:avLst/>
          </a:prstGeom>
        </p:spPr>
      </p:pic>
      <p:sp>
        <p:nvSpPr>
          <p:cNvPr id="32" name="Дата 3"/>
          <p:cNvSpPr>
            <a:spLocks noGrp="1"/>
          </p:cNvSpPr>
          <p:nvPr>
            <p:ph type="dt" sz="half" idx="10"/>
          </p:nvPr>
        </p:nvSpPr>
        <p:spPr>
          <a:xfrm>
            <a:off x="-1" y="6395508"/>
            <a:ext cx="153246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C8D80FB-F3AD-4551-8623-890A940BA390}" type="datetime1">
              <a:rPr lang="ru-RU" smtClean="0"/>
              <a:pPr/>
              <a:t>10.03.2020</a:t>
            </a:fld>
            <a:endParaRPr lang="ru-RU" dirty="0"/>
          </a:p>
        </p:txBody>
      </p:sp>
      <p:sp>
        <p:nvSpPr>
          <p:cNvPr id="3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9550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06200" y="6397625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DFDDC68-44A9-4BBE-96EB-BD51F6A507B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35" name="Прямая соединительная линия 34"/>
          <p:cNvCxnSpPr/>
          <p:nvPr userDrawn="1"/>
        </p:nvCxnSpPr>
        <p:spPr>
          <a:xfrm>
            <a:off x="11506200" y="6397625"/>
            <a:ext cx="681567" cy="0"/>
          </a:xfrm>
          <a:prstGeom prst="line">
            <a:avLst/>
          </a:prstGeom>
          <a:ln w="19050">
            <a:solidFill>
              <a:srgbClr val="3274E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297003" y="3838"/>
            <a:ext cx="7894997" cy="817957"/>
          </a:xfrm>
          <a:prstGeom prst="rect">
            <a:avLst/>
          </a:prstGeom>
          <a:solidFill>
            <a:srgbClr val="F5F9FC"/>
          </a:solidFill>
        </p:spPr>
        <p:txBody>
          <a:bodyPr anchor="ctr"/>
          <a:lstStyle>
            <a:lvl1pPr algn="ctr"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1416020" y="525460"/>
            <a:ext cx="1007752" cy="0"/>
          </a:xfrm>
          <a:prstGeom prst="line">
            <a:avLst/>
          </a:prstGeom>
          <a:noFill/>
          <a:ln w="25400" cap="flat" cmpd="sng" algn="ctr">
            <a:solidFill>
              <a:srgbClr val="3274E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TextBox 12"/>
          <p:cNvSpPr txBox="1"/>
          <p:nvPr userDrawn="1"/>
        </p:nvSpPr>
        <p:spPr>
          <a:xfrm>
            <a:off x="1022205" y="109079"/>
            <a:ext cx="1873396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4009"/>
            <a:r>
              <a:rPr lang="ru-RU" sz="1000" b="0" cap="none" dirty="0">
                <a:solidFill>
                  <a:prstClr val="black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Фонд социального страхования Российской Федерации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85851" y="525463"/>
            <a:ext cx="593111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defTabSz="914009"/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www.fss.ru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44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9"/>
            <a:ext cx="1029844" cy="9924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029480"/>
            <a:ext cx="3932237" cy="1027919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>
          <a:xfrm>
            <a:off x="0" y="6395508"/>
            <a:ext cx="128077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C8D80FB-F3AD-4551-8623-890A940BA390}" type="datetime1">
              <a:rPr lang="ru-RU" smtClean="0"/>
              <a:pPr/>
              <a:t>10.03.2020</a:t>
            </a:fld>
            <a:endParaRPr lang="ru-RU" dirty="0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9550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06200" y="6397625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DFDDC68-44A9-4BBE-96EB-BD51F6A507B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3" name="Прямая соединительная линия 22"/>
          <p:cNvCxnSpPr/>
          <p:nvPr userDrawn="1"/>
        </p:nvCxnSpPr>
        <p:spPr>
          <a:xfrm>
            <a:off x="11506200" y="6397625"/>
            <a:ext cx="681567" cy="0"/>
          </a:xfrm>
          <a:prstGeom prst="line">
            <a:avLst/>
          </a:prstGeom>
          <a:ln w="19050">
            <a:solidFill>
              <a:srgbClr val="3274E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 userDrawn="1"/>
        </p:nvSpPr>
        <p:spPr>
          <a:xfrm>
            <a:off x="4297003" y="3838"/>
            <a:ext cx="7894997" cy="817957"/>
          </a:xfrm>
          <a:prstGeom prst="rect">
            <a:avLst/>
          </a:prstGeom>
          <a:solidFill>
            <a:srgbClr val="F5F9FC"/>
          </a:solidFill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заголовка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1416020" y="525460"/>
            <a:ext cx="1007752" cy="0"/>
          </a:xfrm>
          <a:prstGeom prst="line">
            <a:avLst/>
          </a:prstGeom>
          <a:noFill/>
          <a:ln w="25400" cap="flat" cmpd="sng" algn="ctr">
            <a:solidFill>
              <a:srgbClr val="3274E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8" name="TextBox 17"/>
          <p:cNvSpPr txBox="1"/>
          <p:nvPr userDrawn="1"/>
        </p:nvSpPr>
        <p:spPr>
          <a:xfrm>
            <a:off x="1022205" y="109079"/>
            <a:ext cx="1873396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4009"/>
            <a:r>
              <a:rPr lang="ru-RU" sz="1000" b="0" cap="none" dirty="0">
                <a:solidFill>
                  <a:prstClr val="black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Фонд социального страхования Российской Федерации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1585851" y="525463"/>
            <a:ext cx="593111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defTabSz="914009"/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www.fss.ru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85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9"/>
            <a:ext cx="1029844" cy="992437"/>
          </a:xfrm>
          <a:prstGeom prst="rect">
            <a:avLst/>
          </a:prstGeom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839788" y="1029480"/>
            <a:ext cx="3932237" cy="1027919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8" name="Дата 3"/>
          <p:cNvSpPr>
            <a:spLocks noGrp="1"/>
          </p:cNvSpPr>
          <p:nvPr>
            <p:ph type="dt" sz="half" idx="10"/>
          </p:nvPr>
        </p:nvSpPr>
        <p:spPr>
          <a:xfrm>
            <a:off x="0" y="6395508"/>
            <a:ext cx="128077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C8D80FB-F3AD-4551-8623-890A940BA390}" type="datetime1">
              <a:rPr lang="ru-RU" smtClean="0"/>
              <a:pPr/>
              <a:t>10.03.2020</a:t>
            </a:fld>
            <a:endParaRPr lang="ru-RU" dirty="0"/>
          </a:p>
        </p:txBody>
      </p:sp>
      <p:sp>
        <p:nvSpPr>
          <p:cNvPr id="2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9550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06200" y="6397625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DFDDC68-44A9-4BBE-96EB-BD51F6A507B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31" name="Прямая соединительная линия 30"/>
          <p:cNvCxnSpPr/>
          <p:nvPr userDrawn="1"/>
        </p:nvCxnSpPr>
        <p:spPr>
          <a:xfrm>
            <a:off x="11506200" y="6397625"/>
            <a:ext cx="681567" cy="0"/>
          </a:xfrm>
          <a:prstGeom prst="line">
            <a:avLst/>
          </a:prstGeom>
          <a:ln w="19050">
            <a:solidFill>
              <a:srgbClr val="3274E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 userDrawn="1"/>
        </p:nvSpPr>
        <p:spPr>
          <a:xfrm>
            <a:off x="4297003" y="3838"/>
            <a:ext cx="7894997" cy="817957"/>
          </a:xfrm>
          <a:prstGeom prst="rect">
            <a:avLst/>
          </a:prstGeom>
          <a:solidFill>
            <a:srgbClr val="F5F9FC"/>
          </a:solidFill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761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35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n.fss.ru/manual/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710" y="2765745"/>
            <a:ext cx="10528662" cy="2681465"/>
          </a:xfrm>
          <a:solidFill>
            <a:schemeClr val="bg1"/>
          </a:solidFill>
        </p:spPr>
        <p:txBody>
          <a:bodyPr/>
          <a:lstStyle/>
          <a:p>
            <a:r>
              <a:rPr lang="ru-RU" sz="4000" dirty="0"/>
              <a:t> Социальная коммуникационная платформа </a:t>
            </a:r>
            <a:br>
              <a:rPr lang="ru-RU" sz="4000" dirty="0"/>
            </a:br>
            <a:r>
              <a:rPr lang="ru-RU" sz="4000" dirty="0"/>
              <a:t>«Социальный навигатор»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C68-44A9-4BBE-96EB-BD51F6A507BC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6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006" y="849583"/>
            <a:ext cx="2746326" cy="235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17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3"/>
    </mc:Choice>
    <mc:Fallback xmlns="">
      <p:transition spd="slow" advTm="329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48009CA2-5181-478B-9A54-025916D6A841}"/>
              </a:ext>
            </a:extLst>
          </p:cNvPr>
          <p:cNvGrpSpPr/>
          <p:nvPr/>
        </p:nvGrpSpPr>
        <p:grpSpPr>
          <a:xfrm>
            <a:off x="1349115" y="1133260"/>
            <a:ext cx="3937278" cy="5012708"/>
            <a:chOff x="7917500" y="672740"/>
            <a:chExt cx="4083473" cy="5792252"/>
          </a:xfrm>
        </p:grpSpPr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8C936F94-EEB2-4C23-BA1A-411232EE3E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r="-379"/>
            <a:stretch/>
          </p:blipFill>
          <p:spPr>
            <a:xfrm>
              <a:off x="7917500" y="672740"/>
              <a:ext cx="4083473" cy="5792252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C1BDE965-C329-49BE-A224-445DDEE8F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4233" y="1460294"/>
              <a:ext cx="2355231" cy="4307841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0810" y="180391"/>
            <a:ext cx="7894997" cy="817957"/>
          </a:xfrm>
          <a:noFill/>
        </p:spPr>
        <p:txBody>
          <a:bodyPr/>
          <a:lstStyle/>
          <a:p>
            <a:r>
              <a:rPr lang="ru-RU" dirty="0"/>
              <a:t>Удобная навигация по жизненным </a:t>
            </a:r>
            <a:r>
              <a:rPr lang="ru-RU" dirty="0" smtClean="0"/>
              <a:t>ситуациям (закрытый контур)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C68-44A9-4BBE-96EB-BD51F6A507BC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12" name="Picture 2" descr="C:\Users\aea\Downloads\IMG_351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594" y="1752790"/>
            <a:ext cx="2338466" cy="386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0" y="39688"/>
            <a:ext cx="1119948" cy="95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48009CA2-5181-478B-9A54-025916D6A841}"/>
              </a:ext>
            </a:extLst>
          </p:cNvPr>
          <p:cNvGrpSpPr/>
          <p:nvPr/>
        </p:nvGrpSpPr>
        <p:grpSpPr>
          <a:xfrm>
            <a:off x="7243941" y="1133260"/>
            <a:ext cx="3937278" cy="5012708"/>
            <a:chOff x="7917500" y="672740"/>
            <a:chExt cx="4083473" cy="5792252"/>
          </a:xfrm>
        </p:grpSpPr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8C936F94-EEB2-4C23-BA1A-411232EE3E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r="-379"/>
            <a:stretch/>
          </p:blipFill>
          <p:spPr>
            <a:xfrm>
              <a:off x="7917500" y="672740"/>
              <a:ext cx="4083473" cy="5792252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="" xmlns:a16="http://schemas.microsoft.com/office/drawing/2014/main" id="{C1BDE965-C329-49BE-A224-445DDEE8F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4233" y="1460294"/>
              <a:ext cx="2355231" cy="4307841"/>
            </a:xfrm>
            <a:prstGeom prst="rect">
              <a:avLst/>
            </a:prstGeom>
          </p:spPr>
        </p:pic>
      </p:grpSp>
      <p:pic>
        <p:nvPicPr>
          <p:cNvPr id="1026" name="Picture 2" descr="C:\Users\aea\Downloads\login-form-gosuslug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644" y="1657916"/>
            <a:ext cx="2270910" cy="38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98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2"/>
    </mc:Choice>
    <mc:Fallback xmlns="">
      <p:transition spd="slow" advTm="264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45F19029-90C5-4FE8-ADEE-187AEAC10646}"/>
              </a:ext>
            </a:extLst>
          </p:cNvPr>
          <p:cNvGrpSpPr/>
          <p:nvPr/>
        </p:nvGrpSpPr>
        <p:grpSpPr>
          <a:xfrm>
            <a:off x="8016509" y="993748"/>
            <a:ext cx="3730868" cy="5292095"/>
            <a:chOff x="530229" y="878685"/>
            <a:chExt cx="4083473" cy="5792252"/>
          </a:xfrm>
        </p:grpSpPr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343F99E6-3FBD-4718-B5B8-0E458198B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229" y="878685"/>
              <a:ext cx="4083473" cy="5792252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текст, карта&#10;&#10;Описание создано с очень высокой степенью достоверности">
              <a:extLst>
                <a:ext uri="{FF2B5EF4-FFF2-40B4-BE49-F238E27FC236}">
                  <a16:creationId xmlns="" xmlns:a16="http://schemas.microsoft.com/office/drawing/2014/main" id="{1DAA6C08-92BE-47F0-B6F1-5BFE99B4C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5456" y="1666239"/>
              <a:ext cx="2380251" cy="4307841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2943" y="254358"/>
            <a:ext cx="7894997" cy="817957"/>
          </a:xfrm>
          <a:noFill/>
        </p:spPr>
        <p:txBody>
          <a:bodyPr/>
          <a:lstStyle/>
          <a:p>
            <a:r>
              <a:rPr lang="ru-RU" dirty="0"/>
              <a:t>Геоинформационные сервисы шаговой доступности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C68-44A9-4BBE-96EB-BD51F6A507BC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22020" y="1362638"/>
            <a:ext cx="6827419" cy="3548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buClr>
                <a:schemeClr val="accent2">
                  <a:lumMod val="75000"/>
                </a:schemeClr>
              </a:buClr>
            </a:pPr>
            <a:r>
              <a:rPr lang="ru-RU" sz="2400" b="1" dirty="0">
                <a:latin typeface="Garamond" panose="02020404030301010803" pitchFamily="18" charset="0"/>
              </a:rPr>
              <a:t>Единые данные по социально-значимым </a:t>
            </a:r>
            <a:r>
              <a:rPr lang="ru-RU" sz="2400" b="1" dirty="0" smtClean="0">
                <a:latin typeface="Garamond" panose="02020404030301010803" pitchFamily="18" charset="0"/>
              </a:rPr>
              <a:t>объектам:</a:t>
            </a:r>
            <a:endParaRPr lang="ru-RU" sz="2400" b="1" dirty="0">
              <a:latin typeface="Garamond" panose="02020404030301010803" pitchFamily="18" charset="0"/>
            </a:endParaRPr>
          </a:p>
          <a:p>
            <a:pPr marL="457200" indent="-457200">
              <a:lnSpc>
                <a:spcPct val="10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ru-RU" sz="2400" b="1" dirty="0">
              <a:latin typeface="Garamond" panose="02020404030301010803" pitchFamily="18" charset="0"/>
            </a:endParaRPr>
          </a:p>
          <a:p>
            <a:pPr marL="457200" indent="-457200">
              <a:lnSpc>
                <a:spcPct val="10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Garamond" panose="02020404030301010803" pitchFamily="18" charset="0"/>
              </a:rPr>
              <a:t>Где ближайший социальный </a:t>
            </a:r>
            <a:r>
              <a:rPr lang="ru-RU" sz="2400" dirty="0" smtClean="0">
                <a:latin typeface="Garamond" panose="02020404030301010803" pitchFamily="18" charset="0"/>
              </a:rPr>
              <a:t>объект </a:t>
            </a:r>
            <a:endParaRPr lang="ru-RU" sz="2400" dirty="0">
              <a:latin typeface="Garamond" panose="02020404030301010803" pitchFamily="18" charset="0"/>
            </a:endParaRPr>
          </a:p>
          <a:p>
            <a:pPr marL="457200" indent="-457200">
              <a:lnSpc>
                <a:spcPct val="10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ru-RU" sz="2400" dirty="0">
              <a:latin typeface="Garamond" panose="02020404030301010803" pitchFamily="18" charset="0"/>
            </a:endParaRPr>
          </a:p>
          <a:p>
            <a:pPr marL="457200" indent="-457200">
              <a:lnSpc>
                <a:spcPct val="10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Garamond" panose="02020404030301010803" pitchFamily="18" charset="0"/>
              </a:rPr>
              <a:t>Как до него добраться</a:t>
            </a:r>
          </a:p>
          <a:p>
            <a:pPr marL="457200" indent="-457200">
              <a:lnSpc>
                <a:spcPct val="10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ru-RU" sz="2400" dirty="0">
              <a:latin typeface="Garamond" panose="02020404030301010803" pitchFamily="18" charset="0"/>
            </a:endParaRPr>
          </a:p>
          <a:p>
            <a:pPr marL="457200" indent="-457200">
              <a:lnSpc>
                <a:spcPct val="10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Garamond" panose="02020404030301010803" pitchFamily="18" charset="0"/>
              </a:rPr>
              <a:t>Как позвонить, написать, посмотреть подробную информацию об объекте в интернете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54311" y="6273400"/>
            <a:ext cx="3255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aramond" panose="02020404030301010803" pitchFamily="18" charset="0"/>
              </a:rPr>
              <a:t>Г. Екатеринбург</a:t>
            </a:r>
            <a:endParaRPr lang="ru-RU" sz="2000" b="1" dirty="0">
              <a:latin typeface="Garamond" panose="02020404030301010803" pitchFamily="18" charset="0"/>
            </a:endParaRPr>
          </a:p>
        </p:txBody>
      </p:sp>
      <p:pic>
        <p:nvPicPr>
          <p:cNvPr id="17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0" y="39688"/>
            <a:ext cx="1119948" cy="95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ea\Downloads\e468fb3a-5209-4250-8061-d7aad0610e3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792" y="1753849"/>
            <a:ext cx="2224222" cy="386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9920" y="5958753"/>
            <a:ext cx="8329973" cy="897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buClr>
                <a:schemeClr val="accent2">
                  <a:lumMod val="75000"/>
                </a:schemeClr>
              </a:buClr>
            </a:pPr>
            <a:r>
              <a:rPr lang="ru-RU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Социально-значимые объекты на карте будут регулярно обновляться и пополнять приложение!</a:t>
            </a:r>
            <a:endParaRPr lang="ru-RU" sz="28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5018" y="5046361"/>
            <a:ext cx="8329973" cy="897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buClr>
                <a:schemeClr val="accent2">
                  <a:lumMod val="75000"/>
                </a:schemeClr>
              </a:buClr>
            </a:pPr>
            <a:r>
              <a:rPr lang="ru-RU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На данный момент в приложение внесены 339 объектов.</a:t>
            </a:r>
            <a:endParaRPr lang="ru-RU" sz="28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27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0"/>
    </mc:Choice>
    <mc:Fallback xmlns="">
      <p:transition spd="slow" advTm="255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2221" y="291936"/>
            <a:ext cx="7894997" cy="817957"/>
          </a:xfrm>
          <a:solidFill>
            <a:schemeClr val="bg1"/>
          </a:solidFill>
        </p:spPr>
        <p:txBody>
          <a:bodyPr/>
          <a:lstStyle/>
          <a:p>
            <a:r>
              <a:rPr lang="ru-RU" dirty="0"/>
              <a:t>Социальный голосовой </a:t>
            </a:r>
            <a:r>
              <a:rPr lang="ru-RU" dirty="0" smtClean="0"/>
              <a:t>чат-бот( бета-версия 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C68-44A9-4BBE-96EB-BD51F6A507BC}" type="slidenum">
              <a:rPr lang="ru-RU" smtClean="0"/>
              <a:pPr/>
              <a:t>12</a:t>
            </a:fld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-1311772" y="1348473"/>
            <a:ext cx="6720708" cy="4692676"/>
            <a:chOff x="5769143" y="823834"/>
            <a:chExt cx="8550629" cy="5700419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9143" y="823834"/>
              <a:ext cx="8550629" cy="5700419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2118" y="1355215"/>
              <a:ext cx="2645381" cy="4637658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7EE8C19-7CDD-C345-BFBF-8C7BED651E1B}"/>
              </a:ext>
            </a:extLst>
          </p:cNvPr>
          <p:cNvSpPr txBox="1"/>
          <p:nvPr/>
        </p:nvSpPr>
        <p:spPr>
          <a:xfrm>
            <a:off x="4123074" y="1974481"/>
            <a:ext cx="710306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Garamond" panose="02020404030301010803" pitchFamily="18" charset="0"/>
              </a:rPr>
              <a:t>Можно просто спросить</a:t>
            </a:r>
            <a:endParaRPr lang="ru-RU" sz="2400" dirty="0">
              <a:latin typeface="Garamond" panose="02020404030301010803" pitchFamily="18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Garamond" panose="02020404030301010803" pitchFamily="18" charset="0"/>
              </a:rPr>
              <a:t>Какие пособия мне положены</a:t>
            </a: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Garamond" panose="02020404030301010803" pitchFamily="18" charset="0"/>
              </a:rPr>
              <a:t>Где купить техническое средство реабилитации</a:t>
            </a: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Garamond" panose="02020404030301010803" pitchFamily="18" charset="0"/>
              </a:rPr>
              <a:t>Как получить пособие</a:t>
            </a: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Garamond" panose="02020404030301010803" pitchFamily="18" charset="0"/>
              </a:rPr>
              <a:t>Покажи мои больничные</a:t>
            </a: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Garamond" panose="02020404030301010803" pitchFamily="18" charset="0"/>
              </a:rPr>
              <a:t>Как получить социальную услугу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0" y="39688"/>
            <a:ext cx="1119948" cy="95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13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8"/>
    </mc:Choice>
    <mc:Fallback xmlns="">
      <p:transition spd="slow" advTm="277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C68-44A9-4BBE-96EB-BD51F6A507BC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5" name="Picture 2" descr="C:\Users\aea\Downloads\ru_badge_web_generi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258" y="4111271"/>
            <a:ext cx="2621596" cy="10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ea\Downloads\onlink_to_ex8vrw_sm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010" y="1990736"/>
            <a:ext cx="2158093" cy="215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91736" y="2193043"/>
            <a:ext cx="7894997" cy="817957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ru-RU" sz="2800" dirty="0" smtClean="0"/>
              <a:t>Скачать приложение «</a:t>
            </a:r>
            <a:r>
              <a:rPr lang="ru-RU" sz="2800" dirty="0"/>
              <a:t>Социальный навигатор</a:t>
            </a:r>
            <a:r>
              <a:rPr lang="ru-RU" sz="2800" dirty="0" smtClean="0"/>
              <a:t>» можно по данн</a:t>
            </a:r>
            <a:r>
              <a:rPr lang="ru-RU" dirty="0" smtClean="0"/>
              <a:t>ой</a:t>
            </a:r>
            <a:r>
              <a:rPr lang="ru-RU" sz="2800" dirty="0" smtClean="0"/>
              <a:t> ссылке из </a:t>
            </a:r>
            <a:r>
              <a:rPr lang="en-US" sz="2800" dirty="0" smtClean="0"/>
              <a:t>Google Play Store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0" y="39688"/>
            <a:ext cx="1119948" cy="95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8041238" y="2449297"/>
            <a:ext cx="1247264" cy="509451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91733" y="4209567"/>
            <a:ext cx="8869523" cy="817957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dirty="0" smtClean="0"/>
              <a:t>Полное руководство пользователя для  приложения доступно по ссылке: </a:t>
            </a:r>
            <a:r>
              <a:rPr lang="en-US" dirty="0">
                <a:hlinkClick r:id="rId5"/>
              </a:rPr>
              <a:t>http://sn.fss.ru/manual/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71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C68-44A9-4BBE-96EB-BD51F6A507BC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33434"/>
            <a:ext cx="11958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Мобильное приложение «Социальный навигатор» - это удобный сервис для оперативного доступа к информации о деятельности и услугах Фонда Социального Страхования РФ.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Благодаря мобильному приложению «Социальный навигатор» Вы сможете</a:t>
            </a:r>
            <a:r>
              <a:rPr lang="ru-RU" sz="2000" b="1" dirty="0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ru-RU" sz="2000" b="1" dirty="0"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r="46091"/>
          <a:stretch/>
        </p:blipFill>
        <p:spPr>
          <a:xfrm>
            <a:off x="2272937" y="996090"/>
            <a:ext cx="6681327" cy="569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5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C68-44A9-4BBE-96EB-BD51F6A507BC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51315" y="68120"/>
            <a:ext cx="747195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q"/>
            </a:pPr>
            <a:r>
              <a:rPr lang="ru-RU" sz="2400" b="1" dirty="0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Ознакомиться </a:t>
            </a:r>
            <a:r>
              <a:rPr lang="ru-RU" sz="2400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с информацией об услугах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q"/>
            </a:pPr>
            <a:r>
              <a:rPr lang="ru-RU" sz="2400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Посмотреть перечень необходимых документов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q"/>
            </a:pPr>
            <a:r>
              <a:rPr lang="ru-RU" sz="2400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Самостоятельно рассчитать размер пособия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q"/>
            </a:pPr>
            <a:r>
              <a:rPr lang="ru-RU" sz="2400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Узнать о возможных способах подачи документов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q"/>
            </a:pPr>
            <a:r>
              <a:rPr lang="ru-RU" sz="2400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Найти ближайшее отделение Фонда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q"/>
            </a:pPr>
            <a:r>
              <a:rPr lang="ru-RU" sz="2400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Ознакомиться с режимом работы отделения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q"/>
            </a:pPr>
            <a:r>
              <a:rPr lang="ru-RU" sz="2400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Построить оптимальный маршрут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q"/>
            </a:pPr>
            <a:r>
              <a:rPr lang="ru-RU" sz="2400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Отследить ход предоставления услуг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q"/>
            </a:pPr>
            <a:r>
              <a:rPr lang="ru-RU" sz="2400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Просмотреть новости Фонда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q"/>
            </a:pPr>
            <a:r>
              <a:rPr lang="ru-RU" sz="2400" b="1" dirty="0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Ознакомиться </a:t>
            </a:r>
            <a:r>
              <a:rPr lang="ru-RU" sz="2400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с показателями деятельности Фонда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q"/>
            </a:pPr>
            <a:r>
              <a:rPr lang="ru-RU" sz="2400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Подать обращение в Фонд</a:t>
            </a:r>
          </a:p>
        </p:txBody>
      </p:sp>
      <p:pic>
        <p:nvPicPr>
          <p:cNvPr id="6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0" y="39688"/>
            <a:ext cx="1119948" cy="95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4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C68-44A9-4BBE-96EB-BD51F6A507BC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3954" y="1280159"/>
            <a:ext cx="70278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</a:pPr>
            <a:r>
              <a:rPr lang="ru-RU" sz="2400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В разделе приведена информация о деятельности ФСС </a:t>
            </a:r>
            <a:r>
              <a:rPr lang="ru-RU" sz="2400" b="1" dirty="0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РФ.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</a:pPr>
            <a:r>
              <a:rPr lang="ru-RU" sz="2400" b="1" dirty="0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Информация </a:t>
            </a:r>
            <a:r>
              <a:rPr lang="ru-RU" sz="2400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представлена на трех вкладках: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q"/>
            </a:pPr>
            <a:r>
              <a:rPr lang="ru-RU" sz="2400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Новости Фонда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q"/>
            </a:pPr>
            <a:r>
              <a:rPr lang="ru-RU" sz="2400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Текущая деятельность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q"/>
            </a:pPr>
            <a:r>
              <a:rPr lang="ru-RU" sz="2400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Проекты развития</a:t>
            </a:r>
          </a:p>
        </p:txBody>
      </p:sp>
      <p:pic>
        <p:nvPicPr>
          <p:cNvPr id="6" name="Picture 2" descr="R:\01_АЛЬШИЦ\Скрины соцнавигатор\c5b868d7-0b6e-4123-a0a4-c85a18edd3f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2"/>
          <a:stretch/>
        </p:blipFill>
        <p:spPr bwMode="auto">
          <a:xfrm>
            <a:off x="8149980" y="1280159"/>
            <a:ext cx="3310670" cy="5207013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684" y="1907677"/>
            <a:ext cx="792966" cy="67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70664" y="290061"/>
            <a:ext cx="489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РАЗДЕЛ «О ФОНДЕ»</a:t>
            </a:r>
          </a:p>
        </p:txBody>
      </p:sp>
      <p:pic>
        <p:nvPicPr>
          <p:cNvPr id="7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0" y="39688"/>
            <a:ext cx="1119948" cy="95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65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C68-44A9-4BBE-96EB-BD51F6A507BC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6" name="Picture 2" descr="R:\01_АЛЬШИЦ\Скрины соцнавигатор\c5b868d7-0b6e-4123-a0a4-c85a18edd3f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2"/>
          <a:stretch/>
        </p:blipFill>
        <p:spPr bwMode="auto">
          <a:xfrm>
            <a:off x="8149980" y="1280159"/>
            <a:ext cx="3310670" cy="5207013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684" y="1907677"/>
            <a:ext cx="792966" cy="67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Скрины соцнавигатор\67f2dd91-547c-44bf-85a2-8c4b9d06da3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1"/>
          <a:stretch/>
        </p:blipFill>
        <p:spPr bwMode="auto">
          <a:xfrm>
            <a:off x="8149980" y="1280158"/>
            <a:ext cx="3310670" cy="52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70664" y="290061"/>
            <a:ext cx="5473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РАЗДЕЛ </a:t>
            </a:r>
            <a:r>
              <a:rPr lang="ru-RU" sz="2800" b="1" dirty="0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«МАТЕРИНСТВО»</a:t>
            </a:r>
            <a:endParaRPr lang="ru-RU" sz="2800" b="1" dirty="0"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954" y="1280159"/>
            <a:ext cx="70278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</a:pPr>
            <a:r>
              <a:rPr lang="ru-RU" sz="2400" b="1" dirty="0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Данный раздел содержит информацию о пособиях, полагающихся при беременности и рождении ребенка:</a:t>
            </a:r>
            <a:endParaRPr lang="ru-RU" sz="2400" b="1" dirty="0"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q"/>
            </a:pPr>
            <a:r>
              <a:rPr lang="ru-RU" sz="2400" b="1" dirty="0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До родов</a:t>
            </a:r>
            <a:endParaRPr lang="ru-RU" sz="2400" b="1" dirty="0"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q"/>
            </a:pPr>
            <a:r>
              <a:rPr lang="ru-RU" sz="2400" b="1" dirty="0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После родов</a:t>
            </a:r>
            <a:endParaRPr lang="ru-RU" sz="2400" b="1" dirty="0"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0" y="39688"/>
            <a:ext cx="1119948" cy="95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66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C68-44A9-4BBE-96EB-BD51F6A507BC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6" name="Picture 2" descr="R:\01_АЛЬШИЦ\Скрины соцнавигатор\c5b868d7-0b6e-4123-a0a4-c85a18edd3f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2"/>
          <a:stretch/>
        </p:blipFill>
        <p:spPr bwMode="auto">
          <a:xfrm>
            <a:off x="8149980" y="1280159"/>
            <a:ext cx="3310670" cy="5207013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684" y="1907677"/>
            <a:ext cx="792966" cy="67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E:\Скрины соцнавигатор\b0477297-65ae-4d06-88d4-94f34c9f732b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/>
          <a:stretch/>
        </p:blipFill>
        <p:spPr bwMode="auto">
          <a:xfrm>
            <a:off x="8149980" y="1280159"/>
            <a:ext cx="3310670" cy="524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326571" y="198621"/>
            <a:ext cx="12858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РАЗДЕЛ </a:t>
            </a:r>
            <a:r>
              <a:rPr lang="ru-RU" sz="2800" b="1" dirty="0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«ИНВАЛИДНОСТЬ И ЛЬГОТНЫЕ КАТЕГОРИИ ГРАЖДАН»</a:t>
            </a:r>
            <a:endParaRPr lang="ru-RU" sz="2800" b="1" dirty="0"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3954" y="1280159"/>
            <a:ext cx="70278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</a:pPr>
            <a:r>
              <a:rPr lang="ru-RU" sz="2400" b="1" dirty="0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Данный раздел содержит информацию о предоставляемых государственных услугах инвалидам и льготным категориям граждан: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q"/>
            </a:pPr>
            <a:r>
              <a:rPr lang="ru-RU" sz="2400" b="1" dirty="0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Обеспечение ТСР (техническими средствами реабилитации)</a:t>
            </a:r>
            <a:endParaRPr lang="ru-RU" sz="2400" b="1" dirty="0"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q"/>
            </a:pPr>
            <a:r>
              <a:rPr lang="ru-RU" sz="2400" b="1" dirty="0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Получение компенсации</a:t>
            </a:r>
            <a:endParaRPr lang="ru-RU" sz="2400" b="1" dirty="0"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q"/>
            </a:pPr>
            <a:r>
              <a:rPr lang="ru-RU" sz="2400" b="1" dirty="0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Получение социальной помощи</a:t>
            </a:r>
            <a:endParaRPr lang="ru-RU" sz="2400" b="1" dirty="0"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89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C68-44A9-4BBE-96EB-BD51F6A507BC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6" name="Picture 2" descr="R:\01_АЛЬШИЦ\Скрины соцнавигатор\c5b868d7-0b6e-4123-a0a4-c85a18edd3f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2"/>
          <a:stretch/>
        </p:blipFill>
        <p:spPr bwMode="auto">
          <a:xfrm>
            <a:off x="8149980" y="1280159"/>
            <a:ext cx="3310670" cy="5207013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684" y="1907677"/>
            <a:ext cx="792966" cy="67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E:\Скрины соцнавигатор\eb841587-20f0-4a93-9762-b8541012a27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/>
          <a:stretch/>
        </p:blipFill>
        <p:spPr bwMode="auto">
          <a:xfrm>
            <a:off x="8172011" y="1280158"/>
            <a:ext cx="3288639" cy="520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9451" y="290061"/>
            <a:ext cx="11508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РАЗДЕЛ </a:t>
            </a:r>
            <a:r>
              <a:rPr lang="ru-RU" sz="2800" b="1" dirty="0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«ВРЕМЕННАЯ НЕТРУДОСПОСОБНОСТЬ»</a:t>
            </a:r>
            <a:endParaRPr lang="ru-RU" sz="2800" b="1" dirty="0"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3954" y="1280159"/>
            <a:ext cx="70278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</a:pPr>
            <a:r>
              <a:rPr lang="ru-RU" sz="2400" b="1" dirty="0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Данный раздел содержит информацию о пособиях по временной нетрудоспособности: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q"/>
            </a:pPr>
            <a:r>
              <a:rPr lang="ru-RU" sz="2400" b="1" dirty="0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Общие заболевания</a:t>
            </a:r>
            <a:endParaRPr lang="ru-RU" sz="2400" b="1" dirty="0"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q"/>
            </a:pPr>
            <a:r>
              <a:rPr lang="ru-RU" sz="2400" b="1" dirty="0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Несчастный случай и профзаболевание</a:t>
            </a:r>
            <a:endParaRPr lang="ru-RU" sz="2400" b="1" dirty="0"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q"/>
            </a:pPr>
            <a:r>
              <a:rPr lang="ru-RU" sz="2400" b="1" dirty="0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Уход за больным членом семьи</a:t>
            </a:r>
            <a:endParaRPr lang="ru-RU" sz="2400" b="1" dirty="0"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0" y="39688"/>
            <a:ext cx="1119948" cy="95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14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C68-44A9-4BBE-96EB-BD51F6A507BC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6" name="Picture 2" descr="R:\01_АЛЬШИЦ\Скрины соцнавигатор\c5b868d7-0b6e-4123-a0a4-c85a18edd3f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2"/>
          <a:stretch/>
        </p:blipFill>
        <p:spPr bwMode="auto">
          <a:xfrm>
            <a:off x="8149980" y="1280159"/>
            <a:ext cx="3310670" cy="5207013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684" y="1907677"/>
            <a:ext cx="792966" cy="67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E:\Скрины соцнавигатор\a6b2f233-92eb-4467-bb53-9b7e98f8746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/>
          <a:stretch/>
        </p:blipFill>
        <p:spPr bwMode="auto">
          <a:xfrm>
            <a:off x="8149980" y="1280158"/>
            <a:ext cx="3310669" cy="515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880" y="290061"/>
            <a:ext cx="11821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РАЗДЕЛ </a:t>
            </a:r>
            <a:r>
              <a:rPr lang="ru-RU" sz="2800" b="1" dirty="0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«НЕСЧАСТНЫЙ СЛУЧАЙ НА ПРОИЗВОДСТВЕ И ПРОФЕССИОНАЛЬНЫЕ ЗАБОЛЕВАНИЯ»</a:t>
            </a:r>
            <a:endParaRPr lang="ru-RU" sz="2800" b="1" dirty="0"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3954" y="1280159"/>
            <a:ext cx="70278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</a:pPr>
            <a:r>
              <a:rPr lang="ru-RU" sz="2400" b="1" dirty="0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Данный раздел содержит информацию о медицинской, социальной и профессиональной реабилитации:</a:t>
            </a:r>
            <a:endParaRPr lang="ru-RU" sz="2400" b="1" dirty="0"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q"/>
            </a:pPr>
            <a:r>
              <a:rPr lang="ru-RU" sz="2400" b="1" dirty="0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Реабилитация</a:t>
            </a:r>
            <a:endParaRPr lang="ru-RU" sz="2400" b="1" dirty="0"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q"/>
            </a:pPr>
            <a:r>
              <a:rPr lang="ru-RU" sz="2400" b="1" dirty="0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Травма или заболевание</a:t>
            </a:r>
            <a:endParaRPr lang="ru-RU" sz="2400" b="1" dirty="0"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q"/>
            </a:pPr>
            <a:r>
              <a:rPr lang="ru-RU" sz="2400" b="1" dirty="0" smtClean="0"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Смерть</a:t>
            </a:r>
            <a:endParaRPr lang="ru-RU" sz="2400" b="1" dirty="0"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40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0810" y="180391"/>
            <a:ext cx="7894997" cy="817957"/>
          </a:xfrm>
          <a:noFill/>
        </p:spPr>
        <p:txBody>
          <a:bodyPr/>
          <a:lstStyle/>
          <a:p>
            <a:r>
              <a:rPr lang="ru-RU" dirty="0"/>
              <a:t>Удобная навигация по жизненным </a:t>
            </a:r>
            <a:r>
              <a:rPr lang="ru-RU" dirty="0" smtClean="0"/>
              <a:t>ситуациям (открытый контур)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C68-44A9-4BBE-96EB-BD51F6A507BC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09028" y="5362575"/>
            <a:ext cx="10413407" cy="1485764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Garamond" panose="02020404030301010803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400" dirty="0"/>
              <a:t>«Социальный навигатор» </a:t>
            </a:r>
            <a:r>
              <a:rPr lang="ru-RU" sz="2400" dirty="0" smtClean="0"/>
              <a:t>находится </a:t>
            </a:r>
            <a:r>
              <a:rPr lang="ru-RU" sz="2400" dirty="0"/>
              <a:t>в стадии </a:t>
            </a:r>
            <a:r>
              <a:rPr lang="ru-RU" sz="2400" dirty="0" smtClean="0"/>
              <a:t>тестирования. </a:t>
            </a:r>
          </a:p>
          <a:p>
            <a:r>
              <a:rPr lang="ru-RU" sz="2400" dirty="0" smtClean="0"/>
              <a:t>Можно </a:t>
            </a:r>
            <a:r>
              <a:rPr lang="ru-RU" sz="2400" dirty="0"/>
              <a:t>скачать с сайта </a:t>
            </a:r>
            <a:r>
              <a:rPr lang="ru-RU" sz="2400" dirty="0">
                <a:solidFill>
                  <a:srgbClr val="FF0000"/>
                </a:solidFill>
              </a:rPr>
              <a:t>sn.fss.ru </a:t>
            </a:r>
            <a:r>
              <a:rPr lang="ru-RU" sz="2400" dirty="0"/>
              <a:t>и установить на смартфон с операционной системой </a:t>
            </a:r>
            <a:r>
              <a:rPr lang="ru-RU" sz="2400" dirty="0" err="1">
                <a:solidFill>
                  <a:srgbClr val="FF0000"/>
                </a:solidFill>
              </a:rPr>
              <a:t>Android</a:t>
            </a:r>
            <a:r>
              <a:rPr lang="ru-RU" sz="2400" dirty="0"/>
              <a:t> версии </a:t>
            </a:r>
            <a:r>
              <a:rPr lang="ru-RU" sz="2400" dirty="0" smtClean="0">
                <a:solidFill>
                  <a:srgbClr val="FF0000"/>
                </a:solidFill>
              </a:rPr>
              <a:t>5.1</a:t>
            </a:r>
            <a:r>
              <a:rPr lang="ru-RU" sz="2400" dirty="0" smtClean="0"/>
              <a:t> </a:t>
            </a:r>
            <a:r>
              <a:rPr lang="ru-RU" sz="2400" dirty="0"/>
              <a:t>и выше. </a:t>
            </a:r>
          </a:p>
        </p:txBody>
      </p:sp>
      <p:pic>
        <p:nvPicPr>
          <p:cNvPr id="18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0" y="39688"/>
            <a:ext cx="1119948" cy="95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76C7BA0E-502B-487B-9F1B-BAE1D73B86F9}"/>
              </a:ext>
            </a:extLst>
          </p:cNvPr>
          <p:cNvGrpSpPr/>
          <p:nvPr/>
        </p:nvGrpSpPr>
        <p:grpSpPr>
          <a:xfrm>
            <a:off x="8246077" y="854439"/>
            <a:ext cx="3311340" cy="4766079"/>
            <a:chOff x="4850578" y="892199"/>
            <a:chExt cx="4083473" cy="5792252"/>
          </a:xfrm>
        </p:grpSpPr>
        <p:pic>
          <p:nvPicPr>
            <p:cNvPr id="19" name="Рисунок 18">
              <a:extLst>
                <a:ext uri="{FF2B5EF4-FFF2-40B4-BE49-F238E27FC236}">
                  <a16:creationId xmlns="" xmlns:a16="http://schemas.microsoft.com/office/drawing/2014/main" id="{A58E31D7-E8B6-49C8-B6E8-B0CE3C811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0578" y="892199"/>
              <a:ext cx="4083473" cy="5792252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684" y="1668072"/>
              <a:ext cx="2359694" cy="4340841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9B0B1661-97DC-4E5B-80DC-20ECF4F03E26}"/>
              </a:ext>
            </a:extLst>
          </p:cNvPr>
          <p:cNvGrpSpPr/>
          <p:nvPr/>
        </p:nvGrpSpPr>
        <p:grpSpPr>
          <a:xfrm>
            <a:off x="859347" y="824459"/>
            <a:ext cx="3311340" cy="4766079"/>
            <a:chOff x="454250" y="460346"/>
            <a:chExt cx="4083473" cy="5792252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5F8D98E4-5D64-47F0-BD36-F4856344D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250" y="460346"/>
              <a:ext cx="4083473" cy="5792252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снимок экрана&#10;&#10;Описание создано с очень высокой степенью достоверности">
              <a:extLst>
                <a:ext uri="{FF2B5EF4-FFF2-40B4-BE49-F238E27FC236}">
                  <a16:creationId xmlns="" xmlns:a16="http://schemas.microsoft.com/office/drawing/2014/main" id="{FE360BA1-3512-4F69-88F0-798ACB2E6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4734" y="1245869"/>
              <a:ext cx="2367333" cy="4339629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C6A21D9-ABB5-40BF-A7C9-70B7C3DD683D}"/>
              </a:ext>
            </a:extLst>
          </p:cNvPr>
          <p:cNvSpPr txBox="1"/>
          <p:nvPr/>
        </p:nvSpPr>
        <p:spPr>
          <a:xfrm>
            <a:off x="4232993" y="1327888"/>
            <a:ext cx="37762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Garamond" panose="02020404030301010803" pitchFamily="18" charset="0"/>
              </a:rPr>
              <a:t>Единая социальная цифровая </a:t>
            </a:r>
            <a:r>
              <a:rPr lang="ru-RU" sz="2400" b="1" dirty="0" smtClean="0">
                <a:latin typeface="Garamond" panose="02020404030301010803" pitchFamily="18" charset="0"/>
              </a:rPr>
              <a:t>среда:</a:t>
            </a:r>
            <a:endParaRPr lang="ru-RU" sz="2400" b="1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400" dirty="0">
              <a:latin typeface="Garamond" panose="02020404030301010803" pitchFamily="18" charset="0"/>
            </a:endParaRP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Garamond" panose="02020404030301010803" pitchFamily="18" charset="0"/>
              </a:rPr>
              <a:t>Социальный калькулятор пособий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ru-RU" sz="2400" dirty="0">
              <a:latin typeface="Garamond" panose="02020404030301010803" pitchFamily="18" charset="0"/>
            </a:endParaRP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Garamond" panose="02020404030301010803" pitchFamily="18" charset="0"/>
              </a:rPr>
              <a:t>Справочная информация по социальным льготам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endParaRPr lang="ru-RU" sz="2400" dirty="0">
              <a:latin typeface="Garamond" panose="02020404030301010803" pitchFamily="18" charset="0"/>
            </a:endParaRP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Garamond" panose="02020404030301010803" pitchFamily="18" charset="0"/>
              </a:rPr>
              <a:t>Информация о порядке получения пособия</a:t>
            </a:r>
          </a:p>
        </p:txBody>
      </p:sp>
    </p:spTree>
    <p:extLst>
      <p:ext uri="{BB962C8B-B14F-4D97-AF65-F5344CB8AC3E}">
        <p14:creationId xmlns:p14="http://schemas.microsoft.com/office/powerpoint/2010/main" val="64717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2"/>
    </mc:Choice>
    <mc:Fallback xmlns="">
      <p:transition spd="slow" advTm="264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7039</TotalTime>
  <Words>381</Words>
  <Application>Microsoft Office PowerPoint</Application>
  <PresentationFormat>Произвольный</PresentationFormat>
  <Paragraphs>83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Социальная коммуникационная платформа  «Социальный навигатор»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Удобная навигация по жизненным ситуациям (открытый контур)</vt:lpstr>
      <vt:lpstr>Удобная навигация по жизненным ситуациям (закрытый контур)</vt:lpstr>
      <vt:lpstr>Геоинформационные сервисы шаговой доступности</vt:lpstr>
      <vt:lpstr>Социальный голосовой чат-бот( бета-версия )</vt:lpstr>
      <vt:lpstr>Скачать приложение «Социальный навигатор» можно по данной ссылке из Google Play Store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Зиновьев Сергей Игоревич</dc:creator>
  <cp:lastModifiedBy>Альшиц</cp:lastModifiedBy>
  <cp:revision>87</cp:revision>
  <cp:lastPrinted>2019-12-16T02:46:04Z</cp:lastPrinted>
  <dcterms:created xsi:type="dcterms:W3CDTF">2017-11-17T09:55:29Z</dcterms:created>
  <dcterms:modified xsi:type="dcterms:W3CDTF">2020-03-11T04:42:32Z</dcterms:modified>
</cp:coreProperties>
</file>