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54" r:id="rId2"/>
    <p:sldId id="273" r:id="rId3"/>
    <p:sldId id="276" r:id="rId4"/>
    <p:sldId id="260" r:id="rId5"/>
    <p:sldId id="280" r:id="rId6"/>
    <p:sldId id="355" r:id="rId7"/>
    <p:sldId id="336" r:id="rId8"/>
    <p:sldId id="277" r:id="rId9"/>
    <p:sldId id="278" r:id="rId10"/>
    <p:sldId id="281" r:id="rId11"/>
    <p:sldId id="338" r:id="rId12"/>
    <p:sldId id="275" r:id="rId13"/>
    <p:sldId id="267" r:id="rId14"/>
    <p:sldId id="261" r:id="rId15"/>
    <p:sldId id="288" r:id="rId16"/>
    <p:sldId id="262" r:id="rId17"/>
    <p:sldId id="263" r:id="rId18"/>
    <p:sldId id="265" r:id="rId19"/>
    <p:sldId id="268" r:id="rId20"/>
    <p:sldId id="282" r:id="rId21"/>
    <p:sldId id="283" r:id="rId22"/>
    <p:sldId id="284" r:id="rId23"/>
    <p:sldId id="285" r:id="rId24"/>
    <p:sldId id="289" r:id="rId25"/>
    <p:sldId id="352" r:id="rId26"/>
    <p:sldId id="313" r:id="rId27"/>
    <p:sldId id="269" r:id="rId28"/>
    <p:sldId id="358" r:id="rId29"/>
    <p:sldId id="356" r:id="rId30"/>
    <p:sldId id="353" r:id="rId31"/>
    <p:sldId id="315" r:id="rId32"/>
    <p:sldId id="316" r:id="rId33"/>
    <p:sldId id="317" r:id="rId34"/>
    <p:sldId id="319" r:id="rId35"/>
    <p:sldId id="357" r:id="rId36"/>
    <p:sldId id="271" r:id="rId37"/>
    <p:sldId id="287" r:id="rId38"/>
    <p:sldId id="272" r:id="rId39"/>
    <p:sldId id="293" r:id="rId40"/>
    <p:sldId id="320" r:id="rId41"/>
    <p:sldId id="321" r:id="rId42"/>
    <p:sldId id="322" r:id="rId43"/>
    <p:sldId id="323" r:id="rId44"/>
    <p:sldId id="324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B313E-902F-4722-AD06-F5CB91DD9F1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820EE-C7BE-406F-A0CF-FAA448979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82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6991-9436-4C54-90B7-06D7939CA8FA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5363-BDFD-47EF-B325-4763D21BC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45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6991-9436-4C54-90B7-06D7939CA8FA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5363-BDFD-47EF-B325-4763D21BC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86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6991-9436-4C54-90B7-06D7939CA8FA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5363-BDFD-47EF-B325-4763D21BC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24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6991-9436-4C54-90B7-06D7939CA8FA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5363-BDFD-47EF-B325-4763D21BC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18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6991-9436-4C54-90B7-06D7939CA8FA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5363-BDFD-47EF-B325-4763D21BC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83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6991-9436-4C54-90B7-06D7939CA8FA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5363-BDFD-47EF-B325-4763D21BC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3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6991-9436-4C54-90B7-06D7939CA8FA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5363-BDFD-47EF-B325-4763D21BC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52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6991-9436-4C54-90B7-06D7939CA8FA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5363-BDFD-47EF-B325-4763D21BC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06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6991-9436-4C54-90B7-06D7939CA8FA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5363-BDFD-47EF-B325-4763D21BC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24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6991-9436-4C54-90B7-06D7939CA8FA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5363-BDFD-47EF-B325-4763D21BC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6991-9436-4C54-90B7-06D7939CA8FA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5363-BDFD-47EF-B325-4763D21BC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17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C6991-9436-4C54-90B7-06D7939CA8FA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95363-BDFD-47EF-B325-4763D21BC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24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ip.1kadry.ru/?utm_medium=letter&amp;utm_source=letternews&amp;utm_campaign=letter_KSS_open_2018_03_05_lnk_13&amp;token=7857e907-bcaa-11a0-f472-2d01c4d59905&amp;ttl=7888&amp;ustp=F#/document/96/420320767/" TargetMode="External"/><Relationship Id="rId2" Type="http://schemas.openxmlformats.org/officeDocument/2006/relationships/hyperlink" Target="http://vip.1kadry.ru/?utm_medium=letter&amp;utm_source=letternews&amp;utm_campaign=letter_KSS_open_2018_03_05_lnk_13&amp;token=7857e907-bcaa-11a0-f472-2d01c4d59905&amp;ttl=7888&amp;ustp=F#/document/96/902227932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p.1kadry.ru/?utm_medium=letter&amp;utm_source=letternews&amp;utm_campaign=letter_KSS_open_2018_03_05_lnk_13&amp;token=7857e907-bcaa-11a0-f472-2d01c4d59905&amp;ttl=7888&amp;ustp=F#/document/99/901807664/ZAP2FDS3KQ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.zarplata-online.ru/article.aspx?aid=700589#v5" TargetMode="External"/><Relationship Id="rId2" Type="http://schemas.openxmlformats.org/officeDocument/2006/relationships/hyperlink" Target="https://e.zarplata-online.ru/article.aspx?aid=700589#v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.zarplata-online.ru/article.aspx?aid=700589#v67" TargetMode="External"/><Relationship Id="rId4" Type="http://schemas.openxmlformats.org/officeDocument/2006/relationships/hyperlink" Target="https://e.zarplata-online.ru/article.aspx?aid=700589#v555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792000" y="548680"/>
            <a:ext cx="7560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792000" y="6237312"/>
            <a:ext cx="7560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81800" y="1268760"/>
            <a:ext cx="77048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ЗАРАБОТНАЯ ПЛАТА, ОТПУСКА И ДРУГИЕ АКТУАЛЬНЫЕ  ВОПРОСЫ ТРУДОВОГО ПРАВА </a:t>
            </a:r>
          </a:p>
          <a:p>
            <a:pPr algn="ctr"/>
            <a:endParaRPr lang="ru-RU" sz="40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РАЗЪЯСНЕНИЯ </a:t>
            </a:r>
            <a:r>
              <a:rPr lang="ru-RU" sz="3200" b="1" dirty="0">
                <a:solidFill>
                  <a:srgbClr val="C00000"/>
                </a:solidFill>
              </a:rPr>
              <a:t>МИНТРУДА РОССИИ И </a:t>
            </a:r>
            <a:r>
              <a:rPr lang="ru-RU" sz="3200" b="1" dirty="0" smtClean="0">
                <a:solidFill>
                  <a:srgbClr val="C00000"/>
                </a:solidFill>
              </a:rPr>
              <a:t>РОСТРУДА</a:t>
            </a:r>
            <a:endParaRPr lang="ru-RU" sz="3200" b="1" dirty="0">
              <a:solidFill>
                <a:srgbClr val="C00000"/>
              </a:solidFill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СУДЕБНАЯ </a:t>
            </a:r>
            <a:r>
              <a:rPr lang="ru-RU" sz="3200" b="1" dirty="0" smtClean="0">
                <a:solidFill>
                  <a:srgbClr val="C00000"/>
                </a:solidFill>
              </a:rPr>
              <a:t>ПРАКТИКА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000" y="6254111"/>
            <a:ext cx="788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Автор презентации: доктор юридических наук, профессор Головина Светлана Юрьевна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182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Суд может обязать проиндексировать заработную плату по правилам, указанным в отраслевом соглашении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Несмотря на наличие условия об индексации заработной платы в локальном нормативном акте работодателя, суд применил более выгодный порядок индексации, установленный отраслевым соглашением, согласно </a:t>
            </a:r>
            <a:r>
              <a:rPr lang="ru-RU" smtClean="0"/>
              <a:t>которому работодатели </a:t>
            </a:r>
            <a:r>
              <a:rPr lang="ru-RU"/>
              <a:t>обязаны обеспечить ежеквартальную индексацию размеров заработной платы в соответствии с ростом потребительских цен на товары и услуги (по данным Росстата).</a:t>
            </a:r>
            <a:endParaRPr lang="ru-RU" dirty="0" smtClean="0"/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</a:rPr>
              <a:t>Апелляционное определение Верховного суда Республики Карелия от 26.02.2016 по делу N 33-794/2016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423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Увеличение МРОТ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12568"/>
          </a:xfrm>
        </p:spPr>
        <p:txBody>
          <a:bodyPr>
            <a:noAutofit/>
          </a:bodyPr>
          <a:lstStyle/>
          <a:p>
            <a:r>
              <a:rPr lang="ru-RU" sz="2800" dirty="0" smtClean="0"/>
              <a:t>С 1 января 2019 г. МРОТ установлен в размере 11 280 рублей в месяц. 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Федеральный закон от 25.12.2018 </a:t>
            </a:r>
            <a:r>
              <a:rPr lang="ru-RU" sz="2800" i="1" dirty="0">
                <a:solidFill>
                  <a:srgbClr val="FF0000"/>
                </a:solidFill>
              </a:rPr>
              <a:t>N 481-ФЗ </a:t>
            </a:r>
            <a:r>
              <a:rPr lang="ru-RU" sz="2800" i="1" dirty="0" smtClean="0">
                <a:solidFill>
                  <a:srgbClr val="FF0000"/>
                </a:solidFill>
              </a:rPr>
              <a:t>«О внесении изменения в статью 1 Федерального закона «О минимальном размере оплаты труда»</a:t>
            </a:r>
          </a:p>
          <a:p>
            <a:r>
              <a:rPr lang="ru-RU" sz="2800" dirty="0" smtClean="0"/>
              <a:t>С </a:t>
            </a:r>
            <a:r>
              <a:rPr lang="ru-RU" sz="2800" dirty="0"/>
              <a:t>2019 года </a:t>
            </a:r>
            <a:r>
              <a:rPr lang="ru-RU" sz="2800" dirty="0" smtClean="0"/>
              <a:t>ежегодно </a:t>
            </a:r>
            <a:r>
              <a:rPr lang="ru-RU" sz="2800" dirty="0"/>
              <a:t>с 1 января соответствующего года минимальный размер оплаты труда устанавливается федеральным законом в размере величины прожиточного минимума трудоспособного населения в целом по </a:t>
            </a:r>
            <a:r>
              <a:rPr lang="ru-RU" sz="2800" dirty="0" smtClean="0"/>
              <a:t>РФ за </a:t>
            </a:r>
            <a:r>
              <a:rPr lang="ru-RU" sz="2800" dirty="0"/>
              <a:t>второй квартал </a:t>
            </a:r>
            <a:r>
              <a:rPr lang="ru-RU" sz="2800" dirty="0" smtClean="0"/>
              <a:t>предыдущего года.</a:t>
            </a:r>
          </a:p>
          <a:p>
            <a:r>
              <a:rPr lang="ru-RU" sz="2800" i="1" dirty="0" smtClean="0">
                <a:solidFill>
                  <a:srgbClr val="FF0000"/>
                </a:solidFill>
              </a:rPr>
              <a:t>В 2020 году МРОТ составит 12130 руб.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2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Изменение толкования  понятия МРОТ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МРОТ не включаются районный коэффициент и северные надбавки (за стаж работы).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Постановление Конституционного Суда РФ от </a:t>
            </a:r>
            <a:r>
              <a:rPr lang="ru-RU" i="1" dirty="0">
                <a:solidFill>
                  <a:srgbClr val="FF0000"/>
                </a:solidFill>
              </a:rPr>
              <a:t>07.12.2017 № </a:t>
            </a:r>
            <a:r>
              <a:rPr lang="ru-RU" i="1" dirty="0" smtClean="0">
                <a:solidFill>
                  <a:srgbClr val="FF0000"/>
                </a:solidFill>
              </a:rPr>
              <a:t>38-П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</a:rPr>
              <a:t>Постановление Президиума Верховного Суда РФ от 07.02.2018 N </a:t>
            </a:r>
            <a:r>
              <a:rPr lang="ru-RU" i="1" dirty="0" smtClean="0">
                <a:solidFill>
                  <a:srgbClr val="FF0000"/>
                </a:solidFill>
              </a:rPr>
              <a:t>4ПВ17</a:t>
            </a:r>
          </a:p>
          <a:p>
            <a:r>
              <a:rPr lang="ru-RU" dirty="0"/>
              <a:t>В МРОТ не включается оплата сверхурочной работы, работы в ночное время, выходные и нерабочие праздничные дни.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</a:rPr>
              <a:t>Постановление Конституционного Суда РФ от </a:t>
            </a:r>
            <a:r>
              <a:rPr lang="ru-RU" i="1" dirty="0" smtClean="0">
                <a:solidFill>
                  <a:srgbClr val="FF0000"/>
                </a:solidFill>
              </a:rPr>
              <a:t>11.04.2019 </a:t>
            </a:r>
            <a:r>
              <a:rPr lang="ru-RU" i="1" dirty="0">
                <a:solidFill>
                  <a:srgbClr val="FF0000"/>
                </a:solidFill>
              </a:rPr>
              <a:t>г. N 17-П</a:t>
            </a:r>
          </a:p>
          <a:p>
            <a:pPr marL="0" indent="0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6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В каком порядке учитывается премия за квартал (год) для соблюдения  требования о МРОТ?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Можно ли в течение квартала (года) платить зарплату ниже МРОТ, если потом «компенсировать» недостающую сумму выплатой квартальной (годовой) премии?</a:t>
            </a:r>
          </a:p>
          <a:p>
            <a:pPr marL="0" indent="0">
              <a:buNone/>
            </a:pPr>
            <a:r>
              <a:rPr lang="ru-RU" dirty="0" smtClean="0"/>
              <a:t>Премия за квартал (год) учитывается только в том месяце, в котором она начислена. Заработная плата за другие месяцы должна быть не ниже МРОТ без учета премии, которую работник получит по итогам работы за квартал (год).</a:t>
            </a:r>
            <a:endParaRPr lang="ru-RU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Письмо Минтруда РФ от 5 июня 2018 г. № 14-0/10/В-4085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41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Доплата за разделение рабочего дня на части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Разделение рабочего дня на части (ст. 105 ТК РФ) – это условия труда, которые отклоняются от нормальных. Поэтому если работник трудится в таких условиях, работодатель должен ему доплачивать.</a:t>
            </a:r>
          </a:p>
          <a:p>
            <a:r>
              <a:rPr lang="ru-RU" sz="2400" dirty="0" smtClean="0"/>
              <a:t>Конкретный размер доплаты устанавливается в коллективном договоре или локальных нормативных актах. </a:t>
            </a:r>
          </a:p>
          <a:p>
            <a:r>
              <a:rPr lang="ru-RU" sz="2400" dirty="0"/>
              <a:t>Если </a:t>
            </a:r>
            <a:r>
              <a:rPr lang="ru-RU" sz="2400" dirty="0" smtClean="0"/>
              <a:t>работодатель  </a:t>
            </a:r>
            <a:r>
              <a:rPr lang="ru-RU" sz="2400" dirty="0"/>
              <a:t>не будет доплачивать за разделение рабочего дня на части, </a:t>
            </a:r>
            <a:r>
              <a:rPr lang="ru-RU" sz="2400" dirty="0" smtClean="0"/>
              <a:t>работник </a:t>
            </a:r>
            <a:r>
              <a:rPr lang="ru-RU" sz="2400" dirty="0"/>
              <a:t>вправе </a:t>
            </a:r>
            <a:r>
              <a:rPr lang="ru-RU" sz="2400" dirty="0" smtClean="0"/>
              <a:t>обратиться </a:t>
            </a:r>
            <a:r>
              <a:rPr lang="ru-RU" sz="2400" dirty="0"/>
              <a:t>в </a:t>
            </a:r>
            <a:r>
              <a:rPr lang="ru-RU" sz="2400" dirty="0" smtClean="0"/>
              <a:t>ГИТ, которая вправе применить меры административной ответственности. </a:t>
            </a:r>
            <a:r>
              <a:rPr lang="ru-RU" sz="2400" dirty="0"/>
              <a:t>За первое нарушение </a:t>
            </a:r>
            <a:r>
              <a:rPr lang="ru-RU" sz="2400" dirty="0" smtClean="0"/>
              <a:t>штраф </a:t>
            </a:r>
            <a:r>
              <a:rPr lang="ru-RU" sz="2400" dirty="0"/>
              <a:t>до 50 000 руб., за второе — до 100 000 руб. (ч. 6 и 7 ст. 5.27 КоАП).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Письмо Минтруда России от </a:t>
            </a:r>
            <a:r>
              <a:rPr lang="ru-RU" sz="2400" i="1" dirty="0">
                <a:solidFill>
                  <a:srgbClr val="FF0000"/>
                </a:solidFill>
              </a:rPr>
              <a:t>17.05.2018 № 14-2/ООГ-4118).</a:t>
            </a:r>
          </a:p>
        </p:txBody>
      </p:sp>
    </p:spTree>
    <p:extLst>
      <p:ext uri="{BB962C8B-B14F-4D97-AF65-F5344CB8AC3E}">
        <p14:creationId xmlns:p14="http://schemas.microsoft.com/office/powerpoint/2010/main" val="3265551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Повышенная оплата труда в выходные и праздничные дни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500" b="1" dirty="0" smtClean="0"/>
              <a:t>Изменилось толкование ст. 153 ТК РФ! </a:t>
            </a:r>
          </a:p>
          <a:p>
            <a:r>
              <a:rPr lang="ru-RU" dirty="0"/>
              <a:t>Конституционный Суд РФ пришел к выводу, что предусмотренные в рамках конкретной системы оплаты труда компенсационные и стимулирующие выплаты должны учитываться работодателем при определении зарплаты в выходные и нерабочие праздничные дни; иное толкование означало бы произвольное применение действующей в соответствующей организации системы оплаты труда, а цель установления компенсационных и стимулирующих выплат не достигалась бы.</a:t>
            </a:r>
          </a:p>
          <a:p>
            <a:pPr marL="0" indent="0">
              <a:buNone/>
            </a:pPr>
            <a:r>
              <a:rPr lang="ru-RU" smtClean="0"/>
              <a:t>Соответственно</a:t>
            </a:r>
            <a:r>
              <a:rPr lang="ru-RU" dirty="0"/>
              <a:t>, при привлечении таких работников к работе в выходной или нерабочий праздничный день в оплату их труда за указанную работу наряду с тарифной частью заработной платы, исчисленной в размере не менее двойной дневной или часовой ставки (части оклада (должностного оклада) за день или час работы), должны входить все компенсационные и стимулирующие выплаты, предусмотренные установленной для них системой оплаты </a:t>
            </a:r>
            <a:r>
              <a:rPr lang="ru-RU" dirty="0" smtClean="0"/>
              <a:t>труда.</a:t>
            </a:r>
            <a:endParaRPr lang="ru-RU" dirty="0"/>
          </a:p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Постановление Конституционного Суда РФ  </a:t>
            </a:r>
            <a:r>
              <a:rPr lang="ru-RU" i="1" dirty="0">
                <a:solidFill>
                  <a:srgbClr val="FF0000"/>
                </a:solidFill>
              </a:rPr>
              <a:t>от 28.06.2018 N 26-П </a:t>
            </a:r>
          </a:p>
        </p:txBody>
      </p:sp>
    </p:spTree>
    <p:extLst>
      <p:ext uri="{BB962C8B-B14F-4D97-AF65-F5344CB8AC3E}">
        <p14:creationId xmlns:p14="http://schemas.microsoft.com/office/powerpoint/2010/main" val="3124088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Как рассчитывать заработную плату за 1 и 2 половины месяца?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8964488" cy="5073427"/>
          </a:xfrm>
        </p:spPr>
        <p:txBody>
          <a:bodyPr>
            <a:noAutofit/>
          </a:bodyPr>
          <a:lstStyle/>
          <a:p>
            <a:r>
              <a:rPr lang="ru-RU" sz="2000" dirty="0" smtClean="0"/>
              <a:t>Зарплата </a:t>
            </a:r>
            <a:r>
              <a:rPr lang="ru-RU" sz="2000" dirty="0"/>
              <a:t>за первую половину месяца </a:t>
            </a:r>
            <a:r>
              <a:rPr lang="ru-RU" sz="2000" i="1" dirty="0" smtClean="0"/>
              <a:t>рассчитывается пропорционально отработанному времени.</a:t>
            </a:r>
          </a:p>
          <a:p>
            <a:r>
              <a:rPr lang="ru-RU" sz="2000" dirty="0" smtClean="0"/>
              <a:t>При </a:t>
            </a:r>
            <a:r>
              <a:rPr lang="ru-RU" sz="2000" dirty="0"/>
              <a:t>определении размера </a:t>
            </a:r>
            <a:r>
              <a:rPr lang="ru-RU" sz="2000" dirty="0" smtClean="0"/>
              <a:t>заработной </a:t>
            </a:r>
            <a:r>
              <a:rPr lang="ru-RU" sz="2000" dirty="0"/>
              <a:t>платы за </a:t>
            </a:r>
            <a:r>
              <a:rPr lang="ru-RU" sz="2000" dirty="0" smtClean="0"/>
              <a:t>первую </a:t>
            </a:r>
            <a:r>
              <a:rPr lang="ru-RU" sz="2000" dirty="0"/>
              <a:t>половину месяца необходимо учитывать оклад (тарифную ставку) </a:t>
            </a:r>
            <a:r>
              <a:rPr lang="ru-RU" sz="2000" dirty="0" smtClean="0"/>
              <a:t>работника за </a:t>
            </a:r>
            <a:r>
              <a:rPr lang="ru-RU" sz="2000" dirty="0"/>
              <a:t>отработанное время, а также надбавки за отработанное время, расчет которых не зависит от оценки итогов работы за месяц в целом, а также от выполнения месячной нормы рабочего времени и норм труда </a:t>
            </a:r>
            <a:r>
              <a:rPr lang="ru-RU" sz="2000" dirty="0" smtClean="0"/>
              <a:t>(например, компенсационная </a:t>
            </a:r>
            <a:r>
              <a:rPr lang="ru-RU" sz="2000" dirty="0"/>
              <a:t>выплата за работу в ночное </a:t>
            </a:r>
            <a:r>
              <a:rPr lang="ru-RU" sz="2000" dirty="0" smtClean="0"/>
              <a:t>время, </a:t>
            </a:r>
            <a:r>
              <a:rPr lang="ru-RU" sz="2000" dirty="0"/>
              <a:t>надбавки за совмещение должностей, за профессиональное мастерство, за стаж </a:t>
            </a:r>
            <a:r>
              <a:rPr lang="ru-RU" sz="2000" dirty="0" smtClean="0"/>
              <a:t>и др.).</a:t>
            </a:r>
          </a:p>
          <a:p>
            <a:r>
              <a:rPr lang="ru-RU" sz="2000" dirty="0" smtClean="0"/>
              <a:t>Выплаты </a:t>
            </a:r>
            <a:r>
              <a:rPr lang="ru-RU" sz="2000" dirty="0"/>
              <a:t>стимулирующего характера, </a:t>
            </a:r>
            <a:r>
              <a:rPr lang="ru-RU" sz="2000" dirty="0" smtClean="0"/>
              <a:t>начисляемые </a:t>
            </a:r>
            <a:r>
              <a:rPr lang="ru-RU" sz="2000" dirty="0"/>
              <a:t>по результатам выполнения показателей эффективности (оценка которых осуществляется по итогам работы за месяц), </a:t>
            </a:r>
            <a:r>
              <a:rPr lang="ru-RU" sz="2000" dirty="0" smtClean="0"/>
              <a:t>и выплаты компенсационного </a:t>
            </a:r>
            <a:r>
              <a:rPr lang="ru-RU" sz="2000" dirty="0"/>
              <a:t>характера, расчет которых зависит от выполнения месячной нормы рабочего времени и возможен только по окончании месяца (например, за сверхурочную работу, за работу в выходные и нерабочие праздничные </a:t>
            </a:r>
            <a:r>
              <a:rPr lang="ru-RU" sz="2000" dirty="0" smtClean="0"/>
              <a:t>дни) производятся </a:t>
            </a:r>
            <a:r>
              <a:rPr lang="ru-RU" sz="2000" dirty="0"/>
              <a:t>при окончательном расчете и выплате заработной платы за месяц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Письма Минтруда от </a:t>
            </a:r>
            <a:r>
              <a:rPr lang="ru-RU" sz="2000" b="1" i="1" dirty="0">
                <a:solidFill>
                  <a:srgbClr val="FF0000"/>
                </a:solidFill>
              </a:rPr>
              <a:t>10.08.2017 № 14–1/В-725, от 5 февраля 2019 года № 14-1/ООГ-549</a:t>
            </a:r>
          </a:p>
        </p:txBody>
      </p:sp>
    </p:spTree>
    <p:extLst>
      <p:ext uri="{BB962C8B-B14F-4D97-AF65-F5344CB8AC3E}">
        <p14:creationId xmlns:p14="http://schemas.microsoft.com/office/powerpoint/2010/main" val="4049463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Когда начислять и выплачивать компенсационные выплаты при выполнении работы в условиях, отклоняющихся от нормальных?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ru-RU" dirty="0"/>
              <a:t>выполнении работ в условиях, отклоняющихся от нормальных (при выполнении работ различной квалификации, совмещении профессий (должностей), сверхурочной работе, работе в ночное время, выходные и нерабочие праздничные </a:t>
            </a:r>
            <a:r>
              <a:rPr lang="ru-RU" dirty="0" smtClean="0"/>
              <a:t>дни, во вредных и опасных условиях) компенсационные доплаты должны </a:t>
            </a:r>
            <a:r>
              <a:rPr lang="ru-RU" dirty="0"/>
              <a:t>производиться </a:t>
            </a:r>
            <a:r>
              <a:rPr lang="ru-RU" u="sng" dirty="0"/>
              <a:t>не реже чем каждые полмесяца </a:t>
            </a:r>
            <a:r>
              <a:rPr lang="ru-RU" dirty="0"/>
              <a:t>в день, установленный правилами внутреннего трудового распорядка, коллективным договором, трудовым договором.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Письмо </a:t>
            </a:r>
            <a:r>
              <a:rPr lang="ru-RU" i="1" dirty="0">
                <a:solidFill>
                  <a:srgbClr val="FF0000"/>
                </a:solidFill>
              </a:rPr>
              <a:t>Минтруда России от 18.04.2017 № 11-4/ООГ-718</a:t>
            </a:r>
          </a:p>
        </p:txBody>
      </p:sp>
    </p:spTree>
    <p:extLst>
      <p:ext uri="{BB962C8B-B14F-4D97-AF65-F5344CB8AC3E}">
        <p14:creationId xmlns:p14="http://schemas.microsoft.com/office/powerpoint/2010/main" val="938568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Когда выплачивать отпускные?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Согласно </a:t>
            </a:r>
            <a:r>
              <a:rPr lang="ru-RU" dirty="0" smtClean="0"/>
              <a:t>ч. </a:t>
            </a:r>
            <a:r>
              <a:rPr lang="ru-RU" dirty="0"/>
              <a:t>9 </a:t>
            </a:r>
            <a:r>
              <a:rPr lang="ru-RU" dirty="0" smtClean="0"/>
              <a:t>ст. </a:t>
            </a:r>
            <a:r>
              <a:rPr lang="ru-RU" dirty="0"/>
              <a:t>136 ТК РФ оплата отпуска производится не позднее чем за три дня до его начала.</a:t>
            </a:r>
          </a:p>
          <a:p>
            <a:r>
              <a:rPr lang="ru-RU" dirty="0" smtClean="0"/>
              <a:t>По мнению Минтруда, между датой выплаты и началом отпуска должно пройти не менее 3-х дней. </a:t>
            </a:r>
          </a:p>
          <a:p>
            <a:pPr marL="0" indent="0">
              <a:buNone/>
            </a:pPr>
            <a:r>
              <a:rPr lang="ru-RU" smtClean="0"/>
              <a:t>«При </a:t>
            </a:r>
            <a:r>
              <a:rPr lang="ru-RU" dirty="0"/>
              <a:t>уходе работника в отпуск в понедельник отпускные должны быть выплачены не позднее четверга </a:t>
            </a:r>
            <a:r>
              <a:rPr lang="ru-RU"/>
              <a:t>предыдущей </a:t>
            </a:r>
            <a:r>
              <a:rPr lang="ru-RU" smtClean="0"/>
              <a:t>недели».</a:t>
            </a:r>
            <a:endParaRPr lang="ru-RU" dirty="0"/>
          </a:p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Письмо </a:t>
            </a:r>
            <a:r>
              <a:rPr lang="ru-RU" i="1" dirty="0">
                <a:solidFill>
                  <a:srgbClr val="FF0000"/>
                </a:solidFill>
              </a:rPr>
              <a:t>Минтруда России от 05.09.2018 № </a:t>
            </a:r>
            <a:r>
              <a:rPr lang="ru-RU" i="1" dirty="0" smtClean="0">
                <a:solidFill>
                  <a:srgbClr val="FF0000"/>
                </a:solidFill>
              </a:rPr>
              <a:t>14-1/ООГ-7157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50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Депремирование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В положении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о премировании работников в качестве основания лишения или уменьшения премии может быть определено наличие дисциплинарного взыскания.</a:t>
            </a:r>
            <a:endParaRPr lang="ru-RU" i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В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приказе о премировании не требуется указывать, на каком основании конкретному работнику не начислена премия или снижен ее размер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Arial"/>
              </a:rPr>
              <a:t>Если премия начислена согласно приказу о премировании, принятому до увольнения работника, то она должна быть выплачена.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Если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приказ о премировании работников предприятия был издан после увольнения конкретного работника, то оснований для включения его в приказ не имеется, так как на момент издания приказа он не состоит с организацией в трудовых отношениях.</a:t>
            </a:r>
            <a:endParaRPr lang="ru-RU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Письмо </a:t>
            </a:r>
            <a:r>
              <a:rPr lang="ru-RU" i="1" dirty="0">
                <a:solidFill>
                  <a:srgbClr val="FF0000"/>
                </a:solidFill>
              </a:rPr>
              <a:t>Минтруда России от 14.03.2018 N 14-1/ООГ-1874 </a:t>
            </a:r>
          </a:p>
        </p:txBody>
      </p:sp>
    </p:spTree>
    <p:extLst>
      <p:ext uri="{BB962C8B-B14F-4D97-AF65-F5344CB8AC3E}">
        <p14:creationId xmlns:p14="http://schemas.microsoft.com/office/powerpoint/2010/main" val="65042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09187"/>
            <a:ext cx="8229600" cy="90872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ЗАРАБОТНАЯ ПЛАТА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68921"/>
            <a:ext cx="9144001" cy="588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970781"/>
            <a:ext cx="9144001" cy="588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972641"/>
            <a:ext cx="9144001" cy="588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82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Лишение премии в случае дисциплинарного проступка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328592"/>
          </a:xfrm>
        </p:spPr>
        <p:txBody>
          <a:bodyPr>
            <a:noAutofit/>
          </a:bodyPr>
          <a:lstStyle/>
          <a:p>
            <a:r>
              <a:rPr lang="ru-RU" sz="1800" dirty="0"/>
              <a:t>Установление зависимости права на премию от надлежащего выполнения трудовых обязанностей и невыплата премии в случае невыполнения подобного условия премирования не являются нарушением прав работника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i="1" dirty="0" smtClean="0">
                <a:solidFill>
                  <a:srgbClr val="FF0000"/>
                </a:solidFill>
              </a:rPr>
              <a:t>Определение </a:t>
            </a:r>
            <a:r>
              <a:rPr lang="ru-RU" sz="1800" i="1" dirty="0">
                <a:solidFill>
                  <a:srgbClr val="FF0000"/>
                </a:solidFill>
              </a:rPr>
              <a:t>Верховного Суда РФ от 07.04.2005 N </a:t>
            </a:r>
            <a:r>
              <a:rPr lang="ru-RU" sz="1800" i="1" dirty="0" smtClean="0">
                <a:solidFill>
                  <a:srgbClr val="FF0000"/>
                </a:solidFill>
              </a:rPr>
              <a:t>КАС05-126</a:t>
            </a:r>
            <a:endParaRPr lang="ru-RU" sz="1800" dirty="0" smtClean="0"/>
          </a:p>
          <a:p>
            <a:r>
              <a:rPr lang="ru-RU" sz="1800" dirty="0" smtClean="0"/>
              <a:t> </a:t>
            </a:r>
            <a:r>
              <a:rPr lang="ru-RU" sz="1800" dirty="0"/>
              <a:t>В такой ситуации невыплата премии не является дисциплинарным взысканием и может иметь место одновременно с привлечением работника к дисциплинарной </a:t>
            </a:r>
            <a:r>
              <a:rPr lang="ru-RU" sz="1800" dirty="0" smtClean="0"/>
              <a:t>ответственности</a:t>
            </a:r>
          </a:p>
          <a:p>
            <a:pPr marL="0" indent="0">
              <a:buNone/>
            </a:pPr>
            <a:r>
              <a:rPr lang="ru-RU" sz="1800" i="1" dirty="0" smtClean="0">
                <a:solidFill>
                  <a:srgbClr val="FF0000"/>
                </a:solidFill>
              </a:rPr>
              <a:t>Апелляционное </a:t>
            </a:r>
            <a:r>
              <a:rPr lang="ru-RU" sz="1800" i="1" dirty="0">
                <a:solidFill>
                  <a:srgbClr val="FF0000"/>
                </a:solidFill>
              </a:rPr>
              <a:t>определение Московского городского суда от 02.11.2016 N </a:t>
            </a:r>
            <a:r>
              <a:rPr lang="ru-RU" sz="1800" i="1" dirty="0" smtClean="0">
                <a:solidFill>
                  <a:srgbClr val="FF0000"/>
                </a:solidFill>
              </a:rPr>
              <a:t>33-43622/16; Апелляционное </a:t>
            </a:r>
            <a:r>
              <a:rPr lang="ru-RU" sz="1800" i="1" dirty="0">
                <a:solidFill>
                  <a:srgbClr val="FF0000"/>
                </a:solidFill>
              </a:rPr>
              <a:t>определение </a:t>
            </a:r>
            <a:r>
              <a:rPr lang="ru-RU" sz="1800" i="1" dirty="0" smtClean="0">
                <a:solidFill>
                  <a:srgbClr val="FF0000"/>
                </a:solidFill>
              </a:rPr>
              <a:t>Красноярского </a:t>
            </a:r>
            <a:r>
              <a:rPr lang="ru-RU" sz="1800" i="1" dirty="0">
                <a:solidFill>
                  <a:srgbClr val="FF0000"/>
                </a:solidFill>
              </a:rPr>
              <a:t>краевого суда от 07.12.2016 по делу N </a:t>
            </a:r>
            <a:r>
              <a:rPr lang="ru-RU" sz="1800" i="1" dirty="0" smtClean="0">
                <a:solidFill>
                  <a:srgbClr val="FF0000"/>
                </a:solidFill>
              </a:rPr>
              <a:t>33-16204/2016; Апелляционное </a:t>
            </a:r>
            <a:r>
              <a:rPr lang="ru-RU" sz="1800" i="1" dirty="0">
                <a:solidFill>
                  <a:srgbClr val="FF0000"/>
                </a:solidFill>
              </a:rPr>
              <a:t>определение СК по гражданским делам Краснодарского краевого суда от 03.11.2016 по делу N 33-28888/2016, </a:t>
            </a:r>
            <a:r>
              <a:rPr lang="ru-RU" sz="1800" i="1" dirty="0" smtClean="0">
                <a:solidFill>
                  <a:srgbClr val="FF0000"/>
                </a:solidFill>
              </a:rPr>
              <a:t>Апелляционное </a:t>
            </a:r>
            <a:r>
              <a:rPr lang="ru-RU" sz="1800" i="1" dirty="0">
                <a:solidFill>
                  <a:srgbClr val="FF0000"/>
                </a:solidFill>
              </a:rPr>
              <a:t>определение Московского городского суда от 08.09.2015 N 33-32426/15, </a:t>
            </a:r>
            <a:r>
              <a:rPr lang="ru-RU" sz="1800" i="1" dirty="0" smtClean="0">
                <a:solidFill>
                  <a:srgbClr val="FF0000"/>
                </a:solidFill>
              </a:rPr>
              <a:t>Апелляционное </a:t>
            </a:r>
            <a:r>
              <a:rPr lang="ru-RU" sz="1800" i="1" dirty="0">
                <a:solidFill>
                  <a:srgbClr val="FF0000"/>
                </a:solidFill>
              </a:rPr>
              <a:t>определение </a:t>
            </a:r>
            <a:r>
              <a:rPr lang="ru-RU" sz="1800" i="1" dirty="0" smtClean="0">
                <a:solidFill>
                  <a:srgbClr val="FF0000"/>
                </a:solidFill>
              </a:rPr>
              <a:t>Владимирского </a:t>
            </a:r>
            <a:r>
              <a:rPr lang="ru-RU" sz="1800" i="1" dirty="0">
                <a:solidFill>
                  <a:srgbClr val="FF0000"/>
                </a:solidFill>
              </a:rPr>
              <a:t>областного суда от 06.10.2015 по делу N </a:t>
            </a:r>
            <a:r>
              <a:rPr lang="ru-RU" sz="1800" i="1" dirty="0" smtClean="0">
                <a:solidFill>
                  <a:srgbClr val="FF0000"/>
                </a:solidFill>
              </a:rPr>
              <a:t>33-3605/2015); Апелляционное </a:t>
            </a:r>
            <a:r>
              <a:rPr lang="ru-RU" sz="1800" i="1" dirty="0">
                <a:solidFill>
                  <a:srgbClr val="FF0000"/>
                </a:solidFill>
              </a:rPr>
              <a:t>определение </a:t>
            </a:r>
            <a:r>
              <a:rPr lang="ru-RU" sz="1800" i="1" dirty="0" smtClean="0">
                <a:solidFill>
                  <a:srgbClr val="FF0000"/>
                </a:solidFill>
              </a:rPr>
              <a:t>Верховного </a:t>
            </a:r>
            <a:r>
              <a:rPr lang="ru-RU" sz="1800" i="1" dirty="0">
                <a:solidFill>
                  <a:srgbClr val="FF0000"/>
                </a:solidFill>
              </a:rPr>
              <a:t>Суда Республики Коми от 18.01.2016 </a:t>
            </a:r>
            <a:r>
              <a:rPr lang="ru-RU" sz="1800" i="1" dirty="0" smtClean="0">
                <a:solidFill>
                  <a:srgbClr val="FF0000"/>
                </a:solidFill>
              </a:rPr>
              <a:t>N </a:t>
            </a:r>
            <a:r>
              <a:rPr lang="ru-RU" sz="1800" i="1" dirty="0">
                <a:solidFill>
                  <a:srgbClr val="FF0000"/>
                </a:solidFill>
              </a:rPr>
              <a:t>33-238/2016</a:t>
            </a:r>
            <a:r>
              <a:rPr lang="ru-RU" sz="1800" i="1" dirty="0" smtClean="0">
                <a:solidFill>
                  <a:srgbClr val="FF0000"/>
                </a:solidFill>
              </a:rPr>
              <a:t>,; Апелляционное </a:t>
            </a:r>
            <a:r>
              <a:rPr lang="ru-RU" sz="1800" i="1" dirty="0">
                <a:solidFill>
                  <a:srgbClr val="FF0000"/>
                </a:solidFill>
              </a:rPr>
              <a:t>определение СК по гражданским делам Суда Чукотского автономного округа от 05.09.2016 </a:t>
            </a:r>
            <a:r>
              <a:rPr lang="ru-RU" sz="1800" i="1" dirty="0" smtClean="0">
                <a:solidFill>
                  <a:srgbClr val="FF0000"/>
                </a:solidFill>
              </a:rPr>
              <a:t> </a:t>
            </a:r>
            <a:r>
              <a:rPr lang="ru-RU" sz="1800" i="1" dirty="0">
                <a:solidFill>
                  <a:srgbClr val="FF0000"/>
                </a:solidFill>
              </a:rPr>
              <a:t>N 33-121/2016</a:t>
            </a:r>
            <a:r>
              <a:rPr lang="ru-RU" sz="1800" i="1" dirty="0" smtClean="0">
                <a:solidFill>
                  <a:srgbClr val="FF0000"/>
                </a:solidFill>
              </a:rPr>
              <a:t>)</a:t>
            </a:r>
            <a:endParaRPr lang="ru-RU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Лишение премии без вынесения дисциплинарного взыскания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Основанием для невыплаты премии может являться не только наличие у работника дисциплинарного взыскания, но и сам факт нарушения им трудовой дисциплины, если это предусмотрено системой премирования. В этом случае работодатель вправе лишить работника премии, не прибегая к привлечению его к дисциплинарной ответственности </a:t>
            </a:r>
          </a:p>
          <a:p>
            <a:pPr marL="0" lvl="0" indent="0">
              <a:buNone/>
            </a:pPr>
            <a:r>
              <a:rPr lang="ru-RU" sz="2000" i="1" dirty="0">
                <a:solidFill>
                  <a:srgbClr val="FF0000"/>
                </a:solidFill>
              </a:rPr>
              <a:t>Определение Санкт-Петербургского городского суда от 15.03.2012 N 33-3885/2012); Определение Нижегородского областного суда от 16.04.2013 N 33-3151/2013,; Определение Челябинского областного суда от 21.11.2013 N </a:t>
            </a:r>
            <a:r>
              <a:rPr lang="ru-RU" sz="2000" i="1" dirty="0" smtClean="0">
                <a:solidFill>
                  <a:srgbClr val="FF0000"/>
                </a:solidFill>
              </a:rPr>
              <a:t>11-12243/2013; </a:t>
            </a:r>
            <a:r>
              <a:rPr lang="ru-RU" sz="2000" i="1" dirty="0">
                <a:solidFill>
                  <a:srgbClr val="FF0000"/>
                </a:solidFill>
              </a:rPr>
              <a:t>Апелляционное определение СК по гражданским делам Московского областного суда от 28.09.2016 по делу N 33-26588/2016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667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Оформление </a:t>
            </a:r>
            <a:r>
              <a:rPr lang="ru-RU" sz="3600" b="1" dirty="0" err="1" smtClean="0">
                <a:solidFill>
                  <a:srgbClr val="0070C0"/>
                </a:solidFill>
              </a:rPr>
              <a:t>депремирования</a:t>
            </a:r>
            <a:r>
              <a:rPr lang="ru-RU" sz="3600" b="1" dirty="0" smtClean="0">
                <a:solidFill>
                  <a:srgbClr val="0070C0"/>
                </a:solidFill>
              </a:rPr>
              <a:t>: обязательно ли издавать приказ и знакомить с ним работника?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Приказ </a:t>
            </a:r>
            <a:r>
              <a:rPr lang="ru-RU" dirty="0"/>
              <a:t>о </a:t>
            </a:r>
            <a:r>
              <a:rPr lang="ru-RU" dirty="0" err="1"/>
              <a:t>депремировании</a:t>
            </a:r>
            <a:r>
              <a:rPr lang="ru-RU" dirty="0"/>
              <a:t> не </a:t>
            </a:r>
            <a:r>
              <a:rPr lang="ru-RU" dirty="0" smtClean="0"/>
              <a:t>обязателен, если иное не предусмотрено локальными нормативными актами!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Определение </a:t>
            </a:r>
            <a:r>
              <a:rPr lang="ru-RU" i="1" dirty="0">
                <a:solidFill>
                  <a:srgbClr val="FF0000"/>
                </a:solidFill>
              </a:rPr>
              <a:t>Суда Ямало-Ненецкого автономного округа от 13.05.2013 N </a:t>
            </a:r>
            <a:r>
              <a:rPr lang="ru-RU" i="1" dirty="0" smtClean="0">
                <a:solidFill>
                  <a:srgbClr val="FF0000"/>
                </a:solidFill>
              </a:rPr>
              <a:t>33-902/2013; Определение </a:t>
            </a:r>
            <a:r>
              <a:rPr lang="ru-RU" i="1" dirty="0">
                <a:solidFill>
                  <a:srgbClr val="FF0000"/>
                </a:solidFill>
              </a:rPr>
              <a:t>Сахалинского областного суда от 16.08.2011 N </a:t>
            </a:r>
            <a:r>
              <a:rPr lang="ru-RU" i="1" dirty="0" smtClean="0">
                <a:solidFill>
                  <a:srgbClr val="FF0000"/>
                </a:solidFill>
              </a:rPr>
              <a:t>33-2213/2011; Определение </a:t>
            </a:r>
            <a:r>
              <a:rPr lang="ru-RU" i="1" dirty="0">
                <a:solidFill>
                  <a:srgbClr val="FF0000"/>
                </a:solidFill>
              </a:rPr>
              <a:t>Кемеровского областного суда от 07.12.2011 N </a:t>
            </a:r>
            <a:r>
              <a:rPr lang="ru-RU" i="1" dirty="0" smtClean="0">
                <a:solidFill>
                  <a:srgbClr val="FF0000"/>
                </a:solidFill>
              </a:rPr>
              <a:t>33-13827</a:t>
            </a:r>
          </a:p>
          <a:p>
            <a:pPr marL="0" indent="0">
              <a:buNone/>
            </a:pPr>
            <a:endParaRPr lang="ru-RU" i="1" dirty="0">
              <a:solidFill>
                <a:srgbClr val="FF0000"/>
              </a:solidFill>
            </a:endParaRPr>
          </a:p>
          <a:p>
            <a:r>
              <a:rPr lang="ru-RU" dirty="0"/>
              <a:t>Если работодатель издал приказ о лишении премии или снижении ее размера, знакомить работника под роспись с его содержанием не требуется, если соответствующая обязанность не установлена локальным нормативным актом или коллективным </a:t>
            </a:r>
            <a:r>
              <a:rPr lang="ru-RU" dirty="0" smtClean="0"/>
              <a:t>договором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Определение </a:t>
            </a:r>
            <a:r>
              <a:rPr lang="ru-RU" i="1" dirty="0">
                <a:solidFill>
                  <a:srgbClr val="FF0000"/>
                </a:solidFill>
              </a:rPr>
              <a:t>Верховного Суда Удмуртской Республики от 07.02.2013 N </a:t>
            </a:r>
            <a:r>
              <a:rPr lang="ru-RU" i="1" dirty="0" smtClean="0">
                <a:solidFill>
                  <a:srgbClr val="FF0000"/>
                </a:solidFill>
              </a:rPr>
              <a:t>33-393/2012; Определение </a:t>
            </a:r>
            <a:r>
              <a:rPr lang="ru-RU" i="1" dirty="0">
                <a:solidFill>
                  <a:srgbClr val="FF0000"/>
                </a:solidFill>
              </a:rPr>
              <a:t>Суда Чукотского автономного округа от 23.09.2010 N </a:t>
            </a:r>
            <a:r>
              <a:rPr lang="ru-RU" i="1" dirty="0" smtClean="0">
                <a:solidFill>
                  <a:srgbClr val="FF0000"/>
                </a:solidFill>
              </a:rPr>
              <a:t>33-197/10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93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Обязан ли работодатель выплачивать работнику премию после увольнения?</a:t>
            </a:r>
            <a:endParaRPr lang="ru-RU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665839"/>
              </p:ext>
            </p:extLst>
          </p:nvPr>
        </p:nvGraphicFramePr>
        <p:xfrm>
          <a:off x="107504" y="1484784"/>
          <a:ext cx="9001000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3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7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5483">
                <a:tc>
                  <a:txBody>
                    <a:bodyPr/>
                    <a:lstStyle/>
                    <a:p>
                      <a:r>
                        <a:rPr lang="ru-RU" dirty="0" smtClean="0"/>
                        <a:t>Если в локальном нормативном акте  (Положении о премировании) указано, что премия не выплачивается тем, кто уволен на момент принятия решения о ее начислении, работодатель  освобождается от обязанности выплачивать премию.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Прекращение трудового договора не лишает работников права на получение соответствующего вознаграждения за труд - заработной платы, в том числе и на получение соответствующих стимулирующих выплат за проработанное время. При увольнении  подлежат выплате все причитающиеся от работодателя выплаты, включая премии пропорционально отработанному времени.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1944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Апелляционное определение Приморского краевого суда от 20.06.2017 по делу N 33-6115/2017; Апелляционное определение Пермского краевого суда от 18.11.2013 по делу N 33-10685/2013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Апелляционное определение Санкт-Петербургского городского суда от 19.01.2016 N 33-1182/2016 по делу N 2-2358/2015; Апелляционное определение Ставропольского краевого суда от 30.06.2015 по делу N 33-3855/15; Апелляционное определение Хабаровского краевого суда от 17.09.2014 по делу N 33-5167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58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Обязан ли работодатель выплатить повышенную компенсацию за работу в выходные дни при увольнении работника?</a:t>
            </a:r>
            <a:endParaRPr lang="ru-RU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832283"/>
              </p:ext>
            </p:extLst>
          </p:nvPr>
        </p:nvGraphicFramePr>
        <p:xfrm>
          <a:off x="107505" y="1556793"/>
          <a:ext cx="9001000" cy="519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0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0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9368">
                <a:tc>
                  <a:txBody>
                    <a:bodyPr/>
                    <a:lstStyle/>
                    <a:p>
                      <a:r>
                        <a:rPr lang="ru-RU" dirty="0" smtClean="0"/>
                        <a:t> Если работник не реализовал свое право на другой день отдыха за работу в выходной день, работодатель обязан доплатить работнику за работу в соответствующий выходной день, выплатив компенсацию при увольнении.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Законодательство не предусматривает выплаты компенсации за неиспользованные отгулы; такая компенсация установлена только в отношении неиспользованных дней отпуска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460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Решение Тамбовского областного суда от 18 июня 2018 г. по делу N 7-230/2018; Апелляционное определение Воронежского областного суда от 7 декабря 2017 г. по делу № 33-9238/2017; Апелляционное определение Рязанского областного суда от 2 марта 2016 г. по делу № 33-530/2016;</a:t>
                      </a:r>
                      <a:r>
                        <a:rPr lang="ru-RU" i="1" baseline="0" dirty="0" smtClean="0">
                          <a:solidFill>
                            <a:srgbClr val="FF0000"/>
                          </a:solidFill>
                        </a:rPr>
                        <a:t> А</a:t>
                      </a:r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пелляционное определение Челябинского областного суда от 6 июня 2013 г. № 11-5359/2013)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Апелляционное определение Магаданского областного суда от 4 апреля 2017 г. по делу № 33-191/2017;</a:t>
                      </a:r>
                      <a:r>
                        <a:rPr lang="ru-RU" i="1" baseline="0" dirty="0" smtClean="0">
                          <a:solidFill>
                            <a:srgbClr val="FF0000"/>
                          </a:solidFill>
                        </a:rPr>
                        <a:t> А</a:t>
                      </a:r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пелляционное определение Нижегородского областного суда от 6 октября 2015 г. по делу № 33-10304/2015; Апелляционное определение Челябинского областного суда от 16 апреля 2015 г.  по делу № 11-4377/2015; Апелляционное определение Хабаровского краевого суда от 11 марта 2015 г. по делу № 33-1374/2015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66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Обязан ли работодатель </a:t>
            </a:r>
            <a:r>
              <a:rPr lang="ru-RU" sz="3200" b="1" dirty="0" smtClean="0">
                <a:solidFill>
                  <a:srgbClr val="0070C0"/>
                </a:solidFill>
              </a:rPr>
              <a:t>оплатить в повышенном размере дни нахождения командированного работника в пути, если это выходные дни?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9600" dirty="0" smtClean="0"/>
              <a:t>По смыслу статей 106, 107, 166 ТК РФ выезд, приезд или нахождение командированного работника в пути в выходной или нерабочий праздничный день по распоряжению работодателя относятся к случаям привлечения работника к работе в выходные или нерабочие праздничные дни. Данный вывод подтверждается решением Верховного Суда Российской Федерации от 20 июня 2002 года N ГКПИ2002-663.</a:t>
            </a:r>
            <a:br>
              <a:rPr lang="ru-RU" sz="9600" dirty="0" smtClean="0"/>
            </a:br>
            <a:r>
              <a:rPr lang="ru-RU" sz="9600" dirty="0" smtClean="0"/>
              <a:t>Таким образом, дни выезда, приезда, а также дни нахождения в пути в период командировки подлежат оплате согласно статье 153 ТК РФ не менее чем в двойном размере.  </a:t>
            </a:r>
          </a:p>
          <a:p>
            <a:pPr marL="0" indent="0">
              <a:buNone/>
            </a:pPr>
            <a:r>
              <a:rPr lang="ru-RU" sz="9600" i="1" dirty="0">
                <a:solidFill>
                  <a:srgbClr val="FF0000"/>
                </a:solidFill>
              </a:rPr>
              <a:t>ПИСЬМО Минтруда </a:t>
            </a:r>
            <a:r>
              <a:rPr lang="ru-RU" sz="9600" i="1" dirty="0" smtClean="0">
                <a:solidFill>
                  <a:srgbClr val="FF0000"/>
                </a:solidFill>
              </a:rPr>
              <a:t>России </a:t>
            </a:r>
            <a:r>
              <a:rPr lang="ru-RU" sz="9600" i="1" dirty="0">
                <a:solidFill>
                  <a:srgbClr val="FF0000"/>
                </a:solidFill>
              </a:rPr>
              <a:t>от 13.10.2017 № </a:t>
            </a:r>
            <a:r>
              <a:rPr lang="ru-RU" sz="9600" i="1" dirty="0" smtClean="0">
                <a:solidFill>
                  <a:srgbClr val="FF0000"/>
                </a:solidFill>
              </a:rPr>
              <a:t>14-2/В-921</a:t>
            </a:r>
          </a:p>
          <a:p>
            <a:pPr marL="0" indent="0">
              <a:buNone/>
            </a:pPr>
            <a:r>
              <a:rPr lang="ru-RU" sz="9600" i="1" dirty="0">
                <a:solidFill>
                  <a:srgbClr val="FF0000"/>
                </a:solidFill>
              </a:rPr>
              <a:t>ПИСЬМО </a:t>
            </a:r>
            <a:r>
              <a:rPr lang="ru-RU" sz="9600" i="1" dirty="0" smtClean="0">
                <a:solidFill>
                  <a:srgbClr val="FF0000"/>
                </a:solidFill>
              </a:rPr>
              <a:t>Минтруда России </a:t>
            </a:r>
            <a:r>
              <a:rPr lang="ru-RU" sz="9600" i="1" dirty="0">
                <a:solidFill>
                  <a:srgbClr val="FF0000"/>
                </a:solidFill>
              </a:rPr>
              <a:t>от 05.09.2013 N 14-2/3044898-4415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744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Сохранение за работником пособия по уходу за ребенком при продолжении работы на условиях неполного рабочего времени (ст.256 ТК РФ)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813995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 smtClean="0"/>
              <a:t>Суды приходят к выводу </a:t>
            </a:r>
            <a:r>
              <a:rPr lang="ru-RU" sz="11200" dirty="0"/>
              <a:t>о необоснованной выплате </a:t>
            </a:r>
            <a:r>
              <a:rPr lang="ru-RU" sz="11200" dirty="0" smtClean="0"/>
              <a:t>работодателем </a:t>
            </a:r>
            <a:r>
              <a:rPr lang="ru-RU" sz="11200" dirty="0"/>
              <a:t>пособий по уходу за </a:t>
            </a:r>
            <a:r>
              <a:rPr lang="ru-RU" sz="11200" dirty="0" smtClean="0"/>
              <a:t>ребенком до </a:t>
            </a:r>
            <a:r>
              <a:rPr lang="ru-RU" sz="11200" dirty="0"/>
              <a:t>достижения им возраста полутора лет сотрудникам, которые в </a:t>
            </a:r>
            <a:r>
              <a:rPr lang="ru-RU" sz="11200" dirty="0" smtClean="0"/>
              <a:t>период отпуска </a:t>
            </a:r>
            <a:r>
              <a:rPr lang="ru-RU" sz="11200" dirty="0"/>
              <a:t>по уходу за ребенком работали на условиях неполного рабочего дня </a:t>
            </a:r>
            <a:r>
              <a:rPr lang="ru-RU" sz="11200" dirty="0" smtClean="0"/>
              <a:t>с незначительным </a:t>
            </a:r>
            <a:r>
              <a:rPr lang="ru-RU" sz="11200" dirty="0"/>
              <a:t>сокращением продолжительности рабочего </a:t>
            </a:r>
            <a:r>
              <a:rPr lang="ru-RU" sz="11200" dirty="0" smtClean="0"/>
              <a:t>времени, поскольку  применение неполного  рабочего времени в таких случаях не может расцениваться как мера, необходимая для продолжения осуществления ухода за ребенком, повлекшая утрату заработка.</a:t>
            </a:r>
          </a:p>
          <a:p>
            <a:r>
              <a:rPr lang="ru-RU" sz="11200" dirty="0" smtClean="0"/>
              <a:t> ФСС </a:t>
            </a:r>
            <a:r>
              <a:rPr lang="ru-RU" sz="11200" dirty="0"/>
              <a:t>вправе отказать в возмещении расходов на выплату </a:t>
            </a:r>
            <a:r>
              <a:rPr lang="ru-RU" sz="11200" dirty="0" smtClean="0"/>
              <a:t>пособия.</a:t>
            </a:r>
            <a:endParaRPr lang="ru-RU" sz="11200" dirty="0"/>
          </a:p>
          <a:p>
            <a:pPr marL="0" indent="0">
              <a:buNone/>
            </a:pPr>
            <a:r>
              <a:rPr lang="ru-RU" sz="9600" i="1" dirty="0" smtClean="0">
                <a:solidFill>
                  <a:srgbClr val="FF0000"/>
                </a:solidFill>
              </a:rPr>
              <a:t>Определение </a:t>
            </a:r>
            <a:r>
              <a:rPr lang="ru-RU" sz="9600" i="1" dirty="0">
                <a:solidFill>
                  <a:srgbClr val="FF0000"/>
                </a:solidFill>
              </a:rPr>
              <a:t>Верховного Суда РФ от </a:t>
            </a:r>
            <a:r>
              <a:rPr lang="ru-RU" sz="9600" i="1" dirty="0" smtClean="0">
                <a:solidFill>
                  <a:srgbClr val="FF0000"/>
                </a:solidFill>
              </a:rPr>
              <a:t>11.12.2018 г. № </a:t>
            </a:r>
            <a:r>
              <a:rPr lang="ru-RU" sz="9600" i="1" dirty="0">
                <a:solidFill>
                  <a:srgbClr val="FF0000"/>
                </a:solidFill>
              </a:rPr>
              <a:t>309-КГ18-20319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6288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Можно ли заработную плату перечислять на счет в банке без согласия работника?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Исходя </a:t>
            </a:r>
            <a:r>
              <a:rPr lang="ru-RU" sz="2400" dirty="0"/>
              <a:t>из смысла </a:t>
            </a:r>
            <a:r>
              <a:rPr lang="ru-RU" sz="2400" dirty="0" smtClean="0"/>
              <a:t>ст. </a:t>
            </a:r>
            <a:r>
              <a:rPr lang="ru-RU" sz="2400" dirty="0"/>
              <a:t>136 ТК РФ, для того чтобы выплата заработной платы в порядке безналичного расчета являлась правомерной, необходимо соблюдение следующих условий: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условия перечисления заработной платы на банковский счет предусмотрены в коллективном или трудовом договоре;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наличие договора банковского счета;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указание работником счета, на который работодатель будет перечислять заработную плату работника.</a:t>
            </a:r>
          </a:p>
          <a:p>
            <a:r>
              <a:rPr lang="ru-RU" sz="2400" dirty="0"/>
              <a:t>Обязать работника получать заработную плату в </a:t>
            </a:r>
            <a:r>
              <a:rPr lang="ru-RU" sz="2400" dirty="0" smtClean="0"/>
              <a:t>безналичной </a:t>
            </a:r>
            <a:r>
              <a:rPr lang="ru-RU" sz="2400" dirty="0"/>
              <a:t>форме работодатель </a:t>
            </a:r>
            <a:r>
              <a:rPr lang="ru-RU" sz="2400" u="sng" dirty="0"/>
              <a:t>не вправе</a:t>
            </a:r>
            <a:r>
              <a:rPr lang="ru-RU" sz="2400" u="sng" dirty="0" smtClean="0"/>
              <a:t>.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FF0000"/>
                </a:solidFill>
              </a:rPr>
              <a:t>ПИСЬМО </a:t>
            </a:r>
            <a:r>
              <a:rPr lang="ru-RU" sz="2400" i="1" dirty="0" smtClean="0">
                <a:solidFill>
                  <a:srgbClr val="FF0000"/>
                </a:solidFill>
              </a:rPr>
              <a:t>Минтруда России от </a:t>
            </a:r>
            <a:r>
              <a:rPr lang="ru-RU" sz="2400" i="1" dirty="0">
                <a:solidFill>
                  <a:srgbClr val="FF0000"/>
                </a:solidFill>
              </a:rPr>
              <a:t>20.03.2015  </a:t>
            </a:r>
            <a:r>
              <a:rPr lang="ru-RU" sz="2400" i="1" dirty="0" smtClean="0">
                <a:solidFill>
                  <a:srgbClr val="FF0000"/>
                </a:solidFill>
              </a:rPr>
              <a:t>  </a:t>
            </a:r>
            <a:r>
              <a:rPr lang="ru-RU" sz="2400" i="1" dirty="0">
                <a:solidFill>
                  <a:srgbClr val="FF0000"/>
                </a:solidFill>
              </a:rPr>
              <a:t>№ 14-1/ООГ-1830</a:t>
            </a:r>
          </a:p>
        </p:txBody>
      </p:sp>
    </p:spTree>
    <p:extLst>
      <p:ext uri="{BB962C8B-B14F-4D97-AF65-F5344CB8AC3E}">
        <p14:creationId xmlns:p14="http://schemas.microsoft.com/office/powerpoint/2010/main" val="3276802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Можно ли удержать из зарплаты деньги за комиссию при перечислении заработной платы в указанный работником банк?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Удержания с работника </a:t>
            </a:r>
            <a:r>
              <a:rPr lang="ru-RU" dirty="0" smtClean="0"/>
              <a:t>производятся </a:t>
            </a:r>
            <a:r>
              <a:rPr lang="ru-RU" dirty="0"/>
              <a:t>только в случаях, которые прямо предусмотрены ст. 137 ТК РФ. Взимание комиссии банка в данном списке отсутствует.</a:t>
            </a:r>
          </a:p>
          <a:p>
            <a:r>
              <a:rPr lang="ru-RU" dirty="0" smtClean="0"/>
              <a:t>Работодатель </a:t>
            </a:r>
            <a:r>
              <a:rPr lang="ru-RU" dirty="0"/>
              <a:t>не вправе возложить на работника данные расходы. Работодатель должен выплачивать работнику заработную </a:t>
            </a:r>
            <a:r>
              <a:rPr lang="ru-RU" dirty="0" smtClean="0"/>
              <a:t>плату </a:t>
            </a:r>
            <a:r>
              <a:rPr lang="ru-RU" dirty="0"/>
              <a:t>в полном объеме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</a:rPr>
              <a:t>Информационный портал </a:t>
            </a:r>
            <a:r>
              <a:rPr lang="ru-RU" i="1" dirty="0" err="1">
                <a:solidFill>
                  <a:srgbClr val="FF0000"/>
                </a:solidFill>
              </a:rPr>
              <a:t>Роструда</a:t>
            </a:r>
            <a:r>
              <a:rPr lang="ru-RU" i="1" dirty="0">
                <a:solidFill>
                  <a:srgbClr val="FF0000"/>
                </a:solidFill>
              </a:rPr>
              <a:t> "</a:t>
            </a:r>
            <a:r>
              <a:rPr lang="ru-RU" i="1" dirty="0" err="1">
                <a:solidFill>
                  <a:srgbClr val="FF0000"/>
                </a:solidFill>
              </a:rPr>
              <a:t>Онлайнинспекция.РФ</a:t>
            </a:r>
            <a:r>
              <a:rPr lang="ru-RU" i="1" dirty="0">
                <a:solidFill>
                  <a:srgbClr val="FF0000"/>
                </a:solidFill>
              </a:rPr>
              <a:t>", сентябрь 2019 г.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http</a:t>
            </a:r>
            <a:r>
              <a:rPr lang="ru-RU" i="1" dirty="0">
                <a:solidFill>
                  <a:srgbClr val="FF0000"/>
                </a:solidFill>
              </a:rPr>
              <a:t>://ivo.garant.ru/#/document/77483697/paragraph/1:1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516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Можно ли с работника взыскать командировочные расходы, связанные с обучением?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Возмещение расходов, связанных со служебной </a:t>
            </a:r>
            <a:r>
              <a:rPr lang="ru-RU" dirty="0" smtClean="0"/>
              <a:t>командировкой, - это </a:t>
            </a:r>
            <a:r>
              <a:rPr lang="ru-RU" dirty="0"/>
              <a:t>особая гарантия для </a:t>
            </a:r>
            <a:r>
              <a:rPr lang="ru-RU" dirty="0" smtClean="0"/>
              <a:t>работников, предусмотренная ст. 168 ТК РФ. </a:t>
            </a:r>
            <a:r>
              <a:rPr lang="ru-RU" dirty="0"/>
              <a:t>Она не зависит от ученического договора. Работник при увольнении </a:t>
            </a:r>
            <a:r>
              <a:rPr lang="ru-RU" dirty="0" smtClean="0"/>
              <a:t>до истечения срока отработки не должен возмещать работодателю суммы командировочных расходов.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</a:rPr>
              <a:t>Апелляционное определение Московского городского суда от 28.05.2018 по делу N 33-23030/2018</a:t>
            </a:r>
          </a:p>
        </p:txBody>
      </p:sp>
    </p:spTree>
    <p:extLst>
      <p:ext uri="{BB962C8B-B14F-4D97-AF65-F5344CB8AC3E}">
        <p14:creationId xmlns:p14="http://schemas.microsoft.com/office/powerpoint/2010/main" val="148065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ИНДЕКСАЦИЯ ЗАРАБОТНОЙ ПЛАТЫ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89654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5100" dirty="0">
                <a:solidFill>
                  <a:srgbClr val="000000"/>
                </a:solidFill>
                <a:latin typeface="Arial"/>
              </a:rPr>
              <a:t>В Определениях Конституционного Суда Российской Федерации </a:t>
            </a:r>
            <a:r>
              <a:rPr lang="ru-RU" sz="5100" dirty="0">
                <a:solidFill>
                  <a:srgbClr val="147900"/>
                </a:solidFill>
                <a:latin typeface="Arial"/>
                <a:hlinkClick r:id="rId2"/>
              </a:rPr>
              <a:t>от 17 июня 2010 г. № </a:t>
            </a:r>
            <a:r>
              <a:rPr lang="ru-RU" sz="5100" dirty="0" smtClean="0">
                <a:solidFill>
                  <a:srgbClr val="147900"/>
                </a:solidFill>
                <a:latin typeface="Arial"/>
                <a:hlinkClick r:id="rId2"/>
              </a:rPr>
              <a:t>913-О-О</a:t>
            </a:r>
            <a:r>
              <a:rPr lang="ru-RU" sz="5100" dirty="0" smtClean="0">
                <a:solidFill>
                  <a:srgbClr val="147900"/>
                </a:solidFill>
                <a:latin typeface="Arial"/>
              </a:rPr>
              <a:t>, </a:t>
            </a:r>
            <a:r>
              <a:rPr lang="ru-RU" sz="5100" u="sng" dirty="0" smtClean="0">
                <a:solidFill>
                  <a:srgbClr val="0070C0"/>
                </a:solidFill>
                <a:latin typeface="Arial"/>
              </a:rPr>
              <a:t>от 17.07.2014 № 1707-О,</a:t>
            </a:r>
            <a:r>
              <a:rPr lang="ru-RU" sz="5100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sz="5100" dirty="0">
                <a:solidFill>
                  <a:srgbClr val="147900"/>
                </a:solidFill>
                <a:latin typeface="Arial"/>
                <a:hlinkClick r:id="rId3"/>
              </a:rPr>
              <a:t>от 19 ноября 2015 г. № </a:t>
            </a:r>
            <a:r>
              <a:rPr lang="ru-RU" sz="5100" dirty="0" smtClean="0">
                <a:solidFill>
                  <a:srgbClr val="147900"/>
                </a:solidFill>
                <a:latin typeface="Arial"/>
                <a:hlinkClick r:id="rId3"/>
              </a:rPr>
              <a:t>2618-О</a:t>
            </a:r>
            <a:r>
              <a:rPr lang="ru-RU" sz="5100" dirty="0">
                <a:solidFill>
                  <a:srgbClr val="000000"/>
                </a:solidFill>
                <a:latin typeface="Arial"/>
              </a:rPr>
              <a:t> указано, что индексация заработной платы направлена на обеспечение повышения уровня реального содержания заработной платы, ее покупательной способности и по своей правовой природе представляет собой государственную гарантию по оплате труда работников (</a:t>
            </a:r>
            <a:r>
              <a:rPr lang="ru-RU" sz="5100" dirty="0" smtClean="0">
                <a:solidFill>
                  <a:srgbClr val="147900"/>
                </a:solidFill>
                <a:latin typeface="Arial"/>
                <a:hlinkClick r:id="rId4" tooltip="меры, обеспечивающие повышение уровня реального содержания заработной платы"/>
              </a:rPr>
              <a:t>ст. 130</a:t>
            </a:r>
            <a:r>
              <a:rPr lang="ru-RU" sz="5100" dirty="0">
                <a:solidFill>
                  <a:srgbClr val="147900"/>
                </a:solidFill>
                <a:latin typeface="Arial"/>
                <a:hlinkClick r:id="rId4" tooltip="меры, обеспечивающие повышение уровня реального содержания заработной платы"/>
              </a:rPr>
              <a:t> Трудового кодекса Российской Федерации</a:t>
            </a:r>
            <a:r>
              <a:rPr lang="ru-RU" sz="5100" dirty="0" smtClean="0">
                <a:solidFill>
                  <a:srgbClr val="000000"/>
                </a:solidFill>
                <a:latin typeface="Arial"/>
              </a:rPr>
              <a:t>).</a:t>
            </a:r>
          </a:p>
          <a:p>
            <a:pPr marL="0" indent="0">
              <a:buNone/>
            </a:pPr>
            <a:endParaRPr lang="ru-RU" sz="5100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5100" dirty="0" smtClean="0">
                <a:solidFill>
                  <a:srgbClr val="000000"/>
                </a:solidFill>
                <a:latin typeface="Arial"/>
              </a:rPr>
              <a:t>Работодатели обязаны индексировать заработную плату в порядке, определенном в коллективных договорах, соглашениях, локальных нормативных актах.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</a:rPr>
            </a:br>
            <a:r>
              <a:rPr lang="ru-RU" dirty="0">
                <a:solidFill>
                  <a:srgbClr val="000000"/>
                </a:solidFill>
                <a:latin typeface="Arial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</a:rPr>
            </a:br>
            <a:endParaRPr lang="ru-RU" b="0" i="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1374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Можно ли взыскать с работника стоимость спецодежды при увольнении?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Специальная одежда, выданная работникам, является собственностью организации и подлежит возврату при увольнении (п. 64 Методических указаний по бухгалтерскому учету специального инструмента, специальных приспособлений, специального оборудования и специальной одежды, утвержденных Приказом Минфина России от 26.12.2002 № 135н).</a:t>
            </a:r>
            <a:endParaRPr lang="ru-RU" dirty="0" smtClean="0"/>
          </a:p>
          <a:p>
            <a:r>
              <a:rPr lang="ru-RU" dirty="0" smtClean="0"/>
              <a:t>Однако по мнению </a:t>
            </a:r>
            <a:r>
              <a:rPr lang="ru-RU" dirty="0" err="1" smtClean="0"/>
              <a:t>Роструда</a:t>
            </a:r>
            <a:r>
              <a:rPr lang="ru-RU" dirty="0" smtClean="0"/>
              <a:t>, возможность </a:t>
            </a:r>
            <a:r>
              <a:rPr lang="ru-RU" dirty="0"/>
              <a:t>удержания денежных средств за спецодежду из заработной платы работника при его увольнении </a:t>
            </a:r>
            <a:r>
              <a:rPr lang="ru-RU" dirty="0" smtClean="0"/>
              <a:t>Трудовым </a:t>
            </a:r>
            <a:r>
              <a:rPr lang="ru-RU" dirty="0"/>
              <a:t>кодексом РФ не предусмотрена</a:t>
            </a:r>
            <a:r>
              <a:rPr lang="ru-RU" dirty="0" smtClean="0"/>
              <a:t>. 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</a:rPr>
              <a:t>Обзор актуальных вопросов от работников и работодателей за июнь 2018 </a:t>
            </a:r>
            <a:r>
              <a:rPr lang="ru-RU" i="1" dirty="0" smtClean="0">
                <a:solidFill>
                  <a:srgbClr val="FF0000"/>
                </a:solidFill>
              </a:rPr>
              <a:t>года – подготовлен </a:t>
            </a:r>
            <a:r>
              <a:rPr lang="ru-RU" i="1" dirty="0" err="1" smtClean="0">
                <a:solidFill>
                  <a:srgbClr val="FF0000"/>
                </a:solidFill>
              </a:rPr>
              <a:t>Рострудом</a:t>
            </a:r>
            <a:r>
              <a:rPr lang="ru-RU" i="1" dirty="0" smtClean="0">
                <a:solidFill>
                  <a:srgbClr val="FF0000"/>
                </a:solidFill>
              </a:rPr>
              <a:t> и опубликован на сайте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https</a:t>
            </a:r>
            <a:r>
              <a:rPr lang="en-US" i="1" dirty="0" smtClean="0">
                <a:solidFill>
                  <a:srgbClr val="FF0000"/>
                </a:solidFill>
              </a:rPr>
              <a:t>://</a:t>
            </a:r>
            <a:r>
              <a:rPr lang="ru-RU" i="1" dirty="0" err="1" smtClean="0">
                <a:solidFill>
                  <a:srgbClr val="FF0000"/>
                </a:solidFill>
              </a:rPr>
              <a:t>онлайнинспекция.рф</a:t>
            </a:r>
            <a:r>
              <a:rPr lang="en-US" i="1" dirty="0" smtClean="0">
                <a:solidFill>
                  <a:srgbClr val="FF0000"/>
                </a:solidFill>
              </a:rPr>
              <a:t>/analytics/show/28</a:t>
            </a:r>
            <a:endParaRPr lang="ru-RU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21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ОТПУСКА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33670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559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Период предоставления отпуска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472608"/>
          </a:xfrm>
        </p:spPr>
        <p:txBody>
          <a:bodyPr>
            <a:noAutofit/>
          </a:bodyPr>
          <a:lstStyle/>
          <a:p>
            <a:r>
              <a:rPr lang="ru-RU" sz="2800" dirty="0"/>
              <a:t>На основании статьи 122 </a:t>
            </a:r>
            <a:r>
              <a:rPr lang="ru-RU" sz="2800" dirty="0" smtClean="0"/>
              <a:t>ТК РФ оплачиваемый </a:t>
            </a:r>
            <a:r>
              <a:rPr lang="ru-RU" sz="2800" dirty="0"/>
              <a:t>отпуск должен предоставляться работнику ежегодно, т.е. в каждом рабочем </a:t>
            </a:r>
            <a:r>
              <a:rPr lang="ru-RU" sz="2800" dirty="0" smtClean="0"/>
              <a:t>году. Отпуск </a:t>
            </a:r>
            <a:r>
              <a:rPr lang="ru-RU" sz="2800" dirty="0"/>
              <a:t>за второй и последующие годы работы может предоставляться в любое время рабочего года, в соответствии с очередностью предоставления ежегодных </a:t>
            </a:r>
            <a:r>
              <a:rPr lang="ru-RU" sz="2800" dirty="0" smtClean="0"/>
              <a:t>отпусков</a:t>
            </a:r>
            <a:r>
              <a:rPr lang="ru-RU" sz="2800" dirty="0"/>
              <a:t>, установленной в данной организации (</a:t>
            </a:r>
            <a:r>
              <a:rPr lang="ru-RU" sz="2800" dirty="0" smtClean="0"/>
              <a:t>ч. </a:t>
            </a:r>
            <a:r>
              <a:rPr lang="ru-RU" sz="2800" dirty="0"/>
              <a:t>4 </a:t>
            </a:r>
            <a:r>
              <a:rPr lang="ru-RU" sz="2800" dirty="0" smtClean="0"/>
              <a:t>ст. 122 ТК РФ).</a:t>
            </a:r>
            <a:endParaRPr lang="ru-RU" sz="2800" dirty="0"/>
          </a:p>
          <a:p>
            <a:r>
              <a:rPr lang="ru-RU" sz="2800" dirty="0"/>
              <a:t>О</a:t>
            </a:r>
            <a:r>
              <a:rPr lang="ru-RU" sz="2800" dirty="0" smtClean="0"/>
              <a:t>тпуск </a:t>
            </a:r>
            <a:r>
              <a:rPr lang="ru-RU" sz="2800" dirty="0"/>
              <a:t>не должен начинаться раньше, чем рабочий год, за который он предоставляется, окончание отпуска может приходиться на следующий рабочий год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Письмо </a:t>
            </a:r>
            <a:r>
              <a:rPr lang="ru-RU" sz="2800" i="1" dirty="0">
                <a:solidFill>
                  <a:srgbClr val="FF0000"/>
                </a:solidFill>
              </a:rPr>
              <a:t>Минтруда России от 25 октября 2018 года № 14-2/ООГ-8519</a:t>
            </a:r>
          </a:p>
        </p:txBody>
      </p:sp>
    </p:spTree>
    <p:extLst>
      <p:ext uri="{BB962C8B-B14F-4D97-AF65-F5344CB8AC3E}">
        <p14:creationId xmlns:p14="http://schemas.microsoft.com/office/powerpoint/2010/main" val="3474513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Можно ли предоставлять часть ежегодного отпуска только в выходные дни?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Autofit/>
          </a:bodyPr>
          <a:lstStyle/>
          <a:p>
            <a:r>
              <a:rPr lang="ru-RU" sz="2800" dirty="0" smtClean="0"/>
              <a:t>Трудовым кодексом не </a:t>
            </a:r>
            <a:r>
              <a:rPr lang="ru-RU" sz="2800" dirty="0"/>
              <a:t>установлен запрет на предоставление отпуска работнику в случае, если начало отпуска приходится на выходной и (или) нерабочий праздничный день.</a:t>
            </a:r>
          </a:p>
          <a:p>
            <a:r>
              <a:rPr lang="ru-RU" sz="2800" dirty="0" smtClean="0"/>
              <a:t>Вместе </a:t>
            </a:r>
            <a:r>
              <a:rPr lang="ru-RU" sz="2800" dirty="0"/>
              <a:t>с тем, предоставление ежегодного оплачиваемого отпуска исключительно в выходные дни не будет соответствовать требованиям </a:t>
            </a:r>
            <a:r>
              <a:rPr lang="ru-RU" sz="2800" dirty="0" smtClean="0"/>
              <a:t>трудового </a:t>
            </a:r>
            <a:r>
              <a:rPr lang="ru-RU" sz="2800"/>
              <a:t>законодательства </a:t>
            </a:r>
            <a:r>
              <a:rPr lang="ru-RU" sz="2800" smtClean="0"/>
              <a:t>РФ.</a:t>
            </a:r>
            <a:endParaRPr lang="ru-RU" sz="2800" dirty="0"/>
          </a:p>
          <a:p>
            <a:pPr marL="0" indent="0"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Письмо </a:t>
            </a:r>
            <a:r>
              <a:rPr lang="ru-RU" sz="2800" i="1" dirty="0">
                <a:solidFill>
                  <a:srgbClr val="FF0000"/>
                </a:solidFill>
              </a:rPr>
              <a:t>Минтруда России от 07.12.2018 № </a:t>
            </a:r>
            <a:r>
              <a:rPr lang="ru-RU" sz="2800" i="1" dirty="0" smtClean="0">
                <a:solidFill>
                  <a:srgbClr val="FF0000"/>
                </a:solidFill>
              </a:rPr>
              <a:t>14-2/ООГ-9754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60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Можно ли предоставить ежегодный отпуск в период отпуска по уходу за ребенком?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Нахождение </a:t>
            </a:r>
            <a:r>
              <a:rPr lang="ru-RU" dirty="0"/>
              <a:t>работника одновременно в двух отпусках, предоставляемых по разным основаниям, законодательством не предусмотрено. В этой связи для того, чтобы работник смог воспользоваться своим правом на ежегодный или дополнительный отпуск, ему следует прервать отпуск по уходу за ребенком. Прерванный отпуск впоследствии может быть возобновлен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</a:rPr>
              <a:t>Письмо Минтруда России от 25.10.2018  ·  № 14-2/ООГ-8519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701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Продление или перенесение отпуска в случае болезни</a:t>
            </a:r>
            <a:endParaRPr lang="ru-RU" sz="31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/>
          </a:p>
          <a:p>
            <a:r>
              <a:rPr lang="ru-RU" sz="5900" dirty="0" smtClean="0"/>
              <a:t>Ежегодный </a:t>
            </a:r>
            <a:r>
              <a:rPr lang="ru-RU" sz="5900" dirty="0"/>
              <a:t>оплачиваемый отпуск должен быть продлен или перенесен на другой срок, определяемый работодателем с учетом пожеланий работника, в </a:t>
            </a:r>
            <a:r>
              <a:rPr lang="ru-RU" sz="5900" dirty="0" smtClean="0"/>
              <a:t>случае временной нетрудоспособности работника (ч.1 ст. 124 ТК РФ).</a:t>
            </a:r>
          </a:p>
          <a:p>
            <a:endParaRPr lang="ru-RU" sz="5900" dirty="0"/>
          </a:p>
          <a:p>
            <a:r>
              <a:rPr lang="ru-RU" sz="5900" dirty="0"/>
              <a:t> </a:t>
            </a:r>
            <a:r>
              <a:rPr lang="ru-RU" sz="5900" dirty="0" smtClean="0"/>
              <a:t>При </a:t>
            </a:r>
            <a:r>
              <a:rPr lang="ru-RU" sz="5900" dirty="0"/>
              <a:t>получении листка нетрудоспособности по уходу за больным ребенком в период нахождения работника в ежегодном оплачиваемом отпуске отпуск не продлевается </a:t>
            </a:r>
            <a:r>
              <a:rPr lang="ru-RU" sz="5900" dirty="0" smtClean="0">
                <a:solidFill>
                  <a:srgbClr val="FF0000"/>
                </a:solidFill>
              </a:rPr>
              <a:t>(ПИСЬМО </a:t>
            </a:r>
            <a:r>
              <a:rPr lang="ru-RU" sz="5900" dirty="0">
                <a:solidFill>
                  <a:srgbClr val="FF0000"/>
                </a:solidFill>
              </a:rPr>
              <a:t>Минтруда РФ от 26.10.2018 № </a:t>
            </a:r>
            <a:r>
              <a:rPr lang="ru-RU" sz="5900" dirty="0" smtClean="0">
                <a:solidFill>
                  <a:srgbClr val="FF0000"/>
                </a:solidFill>
              </a:rPr>
              <a:t>14-2/ООГ-8536)</a:t>
            </a:r>
            <a:endParaRPr lang="ru-RU" sz="5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63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Порядок компенсации отпуска при увольнении работника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Правила </a:t>
            </a:r>
            <a:r>
              <a:rPr lang="ru-RU" sz="2000" dirty="0">
                <a:solidFill>
                  <a:srgbClr val="C00000"/>
                </a:solidFill>
              </a:rPr>
              <a:t>об очередных и дополнительных отпусках, </a:t>
            </a:r>
            <a:r>
              <a:rPr lang="ru-RU" sz="2000" dirty="0" smtClean="0">
                <a:solidFill>
                  <a:srgbClr val="C00000"/>
                </a:solidFill>
              </a:rPr>
              <a:t>утвержденные </a:t>
            </a:r>
            <a:r>
              <a:rPr lang="ru-RU" sz="2000" dirty="0">
                <a:solidFill>
                  <a:srgbClr val="C00000"/>
                </a:solidFill>
              </a:rPr>
              <a:t>НКТ СССР от 30 апреля 1930 г., </a:t>
            </a:r>
            <a:r>
              <a:rPr lang="ru-RU" sz="2000" dirty="0" smtClean="0">
                <a:solidFill>
                  <a:srgbClr val="C00000"/>
                </a:solidFill>
              </a:rPr>
              <a:t>действуют в </a:t>
            </a:r>
            <a:r>
              <a:rPr lang="ru-RU" sz="2000" dirty="0">
                <a:solidFill>
                  <a:srgbClr val="C00000"/>
                </a:solidFill>
              </a:rPr>
              <a:t>части, не противоречащей </a:t>
            </a:r>
            <a:r>
              <a:rPr lang="ru-RU" sz="2000" dirty="0" smtClean="0">
                <a:solidFill>
                  <a:srgbClr val="C00000"/>
                </a:solidFill>
              </a:rPr>
              <a:t>ТК РФ.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Принцип пропорциональности выплаты компенсации за неиспользованные дни отпуска при увольнении в случае, когда рабочий год полностью не отработан, закреплен в </a:t>
            </a:r>
            <a:r>
              <a:rPr lang="ru-RU" sz="1600" dirty="0" err="1" smtClean="0"/>
              <a:t>п.п</a:t>
            </a:r>
            <a:r>
              <a:rPr lang="ru-RU" sz="1600" dirty="0" smtClean="0"/>
              <a:t>. 28 и 29 Правил.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В соответствии с </a:t>
            </a:r>
            <a:r>
              <a:rPr lang="ru-RU" sz="1600" dirty="0" smtClean="0"/>
              <a:t>п. 35 </a:t>
            </a:r>
            <a:r>
              <a:rPr lang="ru-RU" sz="1600" dirty="0"/>
              <a:t>Правил в случае, когда рабочий год полностью не отработан, дни отпуска, за которые должна быть выплачена компенсация, рассчитываются пропорционально отработанным месяцам. При этом излишки, составляющие менее половины месяца, исключаются из подсчета, а излишки, составляющие не менее половины месяца, округляются до полного месяца</a:t>
            </a:r>
            <a:r>
              <a:rPr lang="ru-RU" sz="16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В силу </a:t>
            </a:r>
            <a:r>
              <a:rPr lang="ru-RU" sz="1600" dirty="0" smtClean="0"/>
              <a:t>п. </a:t>
            </a:r>
            <a:r>
              <a:rPr lang="ru-RU" sz="1600" dirty="0"/>
              <a:t>28 Правил право на получение полной компенсации в размере среднего заработка за срок полного отпуска должно быть предоставлено работникам, проработавшим у данного работодателя не менее 11 месяцев, </a:t>
            </a:r>
            <a:r>
              <a:rPr lang="ru-RU" sz="1600" u="sng" dirty="0" smtClean="0"/>
              <a:t>и </a:t>
            </a:r>
            <a:r>
              <a:rPr lang="ru-RU" sz="1600" u="sng" dirty="0"/>
              <a:t>работникам, проработавшим </a:t>
            </a:r>
            <a:r>
              <a:rPr lang="ru-RU" sz="1600" u="sng" dirty="0" smtClean="0"/>
              <a:t>свыше </a:t>
            </a:r>
            <a:r>
              <a:rPr lang="ru-RU" sz="1600" u="sng" dirty="0"/>
              <a:t>пяти с половиной месяцев в году, уволенным в связи с ликвидацией организации или сокращением штатов </a:t>
            </a:r>
            <a:r>
              <a:rPr lang="ru-RU" sz="1600" dirty="0"/>
              <a:t>(применяется в том случае, если работник проработал в данной организации меньше </a:t>
            </a:r>
            <a:r>
              <a:rPr lang="ru-RU" sz="1600" dirty="0" smtClean="0"/>
              <a:t>года).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При </a:t>
            </a:r>
            <a:r>
              <a:rPr lang="ru-RU" sz="1600" dirty="0"/>
              <a:t>определении количества календарных дней неиспользованного отпуска, подлежащих оплате при расчете компенсации за неиспользованный отпуск, округление их законодательством не </a:t>
            </a:r>
            <a:r>
              <a:rPr lang="ru-RU" sz="1600" dirty="0" smtClean="0"/>
              <a:t>предусмотрено. Вместе </a:t>
            </a:r>
            <a:r>
              <a:rPr lang="ru-RU" sz="1600" dirty="0"/>
              <a:t>с тем организация может округлить дробное количество календарных дней неиспользованного отпуска, подлежащих оплате при расчете компенсации за неиспользованный отпуск, но только в пользу работника.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i="1" dirty="0" smtClean="0">
                <a:solidFill>
                  <a:srgbClr val="FF0000"/>
                </a:solidFill>
              </a:rPr>
              <a:t>Письмо Минтруда России от 2.11.2018 г. № 14-2/ООГ-8717</a:t>
            </a:r>
            <a:endParaRPr lang="ru-RU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924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Ограничивается ли сроками право на компенсацию за неиспользованный отпуск?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2514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Конституционный Суд разъяснил, что ТК РФ ничем не ограничивает право работника получить при увольнении денежную компенсацию за все неиспользованные отпуска. В частности, не установлено каких-либо ограничений по сроку, по истечении которого это право прекращается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</a:rPr>
              <a:t>Постановление Конституционного Суда РФ от 25 октября 2018 г. № </a:t>
            </a:r>
            <a:r>
              <a:rPr lang="ru-RU" i="1" dirty="0" smtClean="0">
                <a:solidFill>
                  <a:srgbClr val="FF0000"/>
                </a:solidFill>
              </a:rPr>
              <a:t>38-П</a:t>
            </a:r>
          </a:p>
          <a:p>
            <a:r>
              <a:rPr lang="ru-RU" dirty="0" smtClean="0"/>
              <a:t>Если </a:t>
            </a:r>
            <a:r>
              <a:rPr lang="ru-RU" dirty="0"/>
              <a:t>работодатель не выплатил компенсацию непосредственно при увольнении, работник вправе взыскать ее через суд независимо от того, сколько времени прошло с момента окончания рабочего года, за который должен был быть предоставлен неиспользованный отпуск. </a:t>
            </a:r>
            <a:r>
              <a:rPr lang="ru-RU" dirty="0" smtClean="0"/>
              <a:t>Однако </a:t>
            </a:r>
            <a:r>
              <a:rPr lang="ru-RU" dirty="0"/>
              <a:t>в суд </a:t>
            </a:r>
            <a:r>
              <a:rPr lang="ru-RU" dirty="0" smtClean="0"/>
              <a:t>работнику надо </a:t>
            </a:r>
            <a:r>
              <a:rPr lang="ru-RU" dirty="0"/>
              <a:t>обратиться в </a:t>
            </a:r>
            <a:r>
              <a:rPr lang="ru-RU" dirty="0" smtClean="0"/>
              <a:t>течение года со дня </a:t>
            </a:r>
            <a:r>
              <a:rPr lang="ru-RU" dirty="0"/>
              <a:t>прекращения трудового </a:t>
            </a:r>
            <a:r>
              <a:rPr lang="ru-RU" dirty="0" smtClean="0"/>
              <a:t>договора (ст. 392 ТК РФ).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112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78621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Какую сумму можно удержать из заработной </a:t>
            </a:r>
            <a:r>
              <a:rPr lang="ru-RU" sz="3200" b="1" dirty="0">
                <a:solidFill>
                  <a:srgbClr val="0070C0"/>
                </a:solidFill>
              </a:rPr>
              <a:t>платы работника при </a:t>
            </a:r>
            <a:r>
              <a:rPr lang="ru-RU" sz="3200" b="1" dirty="0" smtClean="0">
                <a:solidFill>
                  <a:srgbClr val="0070C0"/>
                </a:solidFill>
              </a:rPr>
              <a:t>увольнении до окончания </a:t>
            </a:r>
            <a:r>
              <a:rPr lang="ru-RU" sz="3200" b="1" dirty="0">
                <a:solidFill>
                  <a:srgbClr val="0070C0"/>
                </a:solidFill>
              </a:rPr>
              <a:t>рабочего года, в счет которого он 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получил ежегодный оплачиваемый отпуск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04456"/>
          </a:xfrm>
        </p:spPr>
        <p:txBody>
          <a:bodyPr>
            <a:noAutofit/>
          </a:bodyPr>
          <a:lstStyle/>
          <a:p>
            <a:r>
              <a:rPr lang="ru-RU" sz="2800" dirty="0"/>
              <a:t>В соответствии со статьей 138 ТК РФ общий размер всех удержаний при каждой выплате заработной платы не может превышать 20% заработной платы, причитающейся работнику.</a:t>
            </a:r>
          </a:p>
          <a:p>
            <a:r>
              <a:rPr lang="ru-RU" sz="2800" dirty="0" smtClean="0"/>
              <a:t>Таким </a:t>
            </a:r>
            <a:r>
              <a:rPr lang="ru-RU" sz="2800" dirty="0"/>
              <a:t>образом, работодатель не вправе удержать более 20% от выплат, причитающихся работнику при увольнении.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Письмо </a:t>
            </a:r>
            <a:r>
              <a:rPr lang="ru-RU" sz="2800" i="1" dirty="0">
                <a:solidFill>
                  <a:srgbClr val="FF0000"/>
                </a:solidFill>
              </a:rPr>
              <a:t>Минтруда России от 22.10.2018 № </a:t>
            </a:r>
            <a:r>
              <a:rPr lang="ru-RU" sz="2800" i="1" dirty="0" smtClean="0">
                <a:solidFill>
                  <a:srgbClr val="FF0000"/>
                </a:solidFill>
              </a:rPr>
              <a:t>14-1/ООГ-8142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06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rgbClr val="0070C0"/>
                </a:solidFill>
              </a:rPr>
              <a:t>Удержание денежных сумм для погашения задолженности в случае использования отпуска авансом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sz="9600" dirty="0"/>
              <a:t>Возможно только путем удержания из заработной платы при увольнении (ст. 137 ТК РФ).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sz="9600" dirty="0"/>
              <a:t>При недостаточности денежных сумм взыскание через суд не производится </a:t>
            </a:r>
            <a:endParaRPr lang="ru-RU" altLang="ru-RU" sz="9600" dirty="0" smtClean="0"/>
          </a:p>
          <a:p>
            <a:pPr marL="0" indent="0">
              <a:lnSpc>
                <a:spcPct val="80000"/>
              </a:lnSpc>
              <a:buNone/>
              <a:defRPr/>
            </a:pPr>
            <a:endParaRPr lang="ru-RU" altLang="ru-RU" sz="7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7400" i="1" dirty="0" smtClean="0">
                <a:solidFill>
                  <a:srgbClr val="FF0000"/>
                </a:solidFill>
              </a:rPr>
              <a:t>Определение </a:t>
            </a:r>
            <a:r>
              <a:rPr lang="ru-RU" altLang="ru-RU" sz="7400" i="1" dirty="0">
                <a:solidFill>
                  <a:srgbClr val="FF0000"/>
                </a:solidFill>
              </a:rPr>
              <a:t>Верховного Суда РФ от 25.10.2013 по делу № </a:t>
            </a:r>
            <a:r>
              <a:rPr lang="ru-RU" altLang="ru-RU" sz="7400" i="1" dirty="0" smtClean="0">
                <a:solidFill>
                  <a:srgbClr val="FF0000"/>
                </a:solidFill>
              </a:rPr>
              <a:t>69–КГ13–6</a:t>
            </a:r>
            <a:endParaRPr lang="ru-RU" altLang="ru-RU" sz="7400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7400" i="1" dirty="0">
                <a:solidFill>
                  <a:srgbClr val="FF0000"/>
                </a:solidFill>
              </a:rPr>
              <a:t>Определение суда Ямало-Ненецкого автономного округа от 09.09.2013 № </a:t>
            </a:r>
            <a:r>
              <a:rPr lang="ru-RU" altLang="ru-RU" sz="7400" i="1" dirty="0" smtClean="0">
                <a:solidFill>
                  <a:srgbClr val="FF0000"/>
                </a:solidFill>
              </a:rPr>
              <a:t>33–1932</a:t>
            </a:r>
            <a:endParaRPr lang="ru-RU" altLang="ru-RU" sz="7400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7400" i="1" dirty="0">
                <a:solidFill>
                  <a:srgbClr val="FF0000"/>
                </a:solidFill>
              </a:rPr>
              <a:t>Определение Верховного Суда  Республики Бурятия от 16.04.2014 № </a:t>
            </a:r>
            <a:r>
              <a:rPr lang="ru-RU" altLang="ru-RU" sz="7400" i="1" dirty="0" smtClean="0">
                <a:solidFill>
                  <a:srgbClr val="FF0000"/>
                </a:solidFill>
              </a:rPr>
              <a:t>33–1354</a:t>
            </a:r>
            <a:endParaRPr lang="ru-RU" altLang="ru-RU" sz="7400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7400" i="1" dirty="0">
                <a:solidFill>
                  <a:srgbClr val="FF0000"/>
                </a:solidFill>
              </a:rPr>
              <a:t>Определение Московского городского суда от 02.06.2015 № 33–18724/2015,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7400" i="1" dirty="0">
                <a:solidFill>
                  <a:srgbClr val="FF0000"/>
                </a:solidFill>
              </a:rPr>
              <a:t>Определение Верховного Суда Республики Башкортостан от 16.07.2015 № </a:t>
            </a:r>
            <a:r>
              <a:rPr lang="ru-RU" altLang="ru-RU" sz="7400" i="1" dirty="0" smtClean="0">
                <a:solidFill>
                  <a:srgbClr val="FF0000"/>
                </a:solidFill>
              </a:rPr>
              <a:t>33–11621/2015 </a:t>
            </a:r>
            <a:endParaRPr lang="ru-RU" altLang="ru-RU" sz="7400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7400" i="1" dirty="0">
                <a:solidFill>
                  <a:srgbClr val="FF0000"/>
                </a:solidFill>
              </a:rPr>
              <a:t>Определение Сахалинского областного суда от 23.07.2015 № </a:t>
            </a:r>
            <a:r>
              <a:rPr lang="ru-RU" altLang="ru-RU" sz="7400" i="1" dirty="0" smtClean="0">
                <a:solidFill>
                  <a:srgbClr val="FF0000"/>
                </a:solidFill>
              </a:rPr>
              <a:t>33–1624/2015</a:t>
            </a:r>
            <a:endParaRPr lang="ru-RU" altLang="ru-RU" sz="7400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7400" i="1" dirty="0">
                <a:solidFill>
                  <a:srgbClr val="FF0000"/>
                </a:solidFill>
              </a:rPr>
              <a:t>Определение Верховного Суда Республики Саха (Якутия) от 03.02.2016 № </a:t>
            </a:r>
            <a:r>
              <a:rPr lang="ru-RU" altLang="ru-RU" sz="7400" i="1" dirty="0" smtClean="0">
                <a:solidFill>
                  <a:srgbClr val="FF0000"/>
                </a:solidFill>
              </a:rPr>
              <a:t>33–563/2016</a:t>
            </a:r>
            <a:endParaRPr lang="ru-RU" altLang="ru-RU" sz="7400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7400" i="1" dirty="0">
                <a:solidFill>
                  <a:srgbClr val="FF0000"/>
                </a:solidFill>
              </a:rPr>
              <a:t>Определение Новосибирского областного суда от 09.02.2016 № 33–1022/2016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15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Обязательна ли индексация заработной платы?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4968552"/>
          </a:xfrm>
        </p:spPr>
        <p:txBody>
          <a:bodyPr>
            <a:noAutofit/>
          </a:bodyPr>
          <a:lstStyle/>
          <a:p>
            <a:r>
              <a:rPr lang="ru-RU" sz="2400" dirty="0"/>
              <a:t>Согласно </a:t>
            </a:r>
            <a:r>
              <a:rPr lang="ru-RU" sz="2400" dirty="0" smtClean="0"/>
              <a:t>ст. </a:t>
            </a:r>
            <a:r>
              <a:rPr lang="ru-RU" sz="2400" dirty="0"/>
              <a:t>134 </a:t>
            </a:r>
            <a:r>
              <a:rPr lang="ru-RU" sz="2400" dirty="0" smtClean="0"/>
              <a:t>ТК РФ </a:t>
            </a:r>
            <a:r>
              <a:rPr lang="ru-RU" sz="2400" dirty="0"/>
              <a:t>обеспечение повышения уровня реального содержания заработной платы включает индексацию заработной платы в связи с ростом потребительских цен на товары и услуги. В соответствии со </a:t>
            </a:r>
            <a:r>
              <a:rPr lang="ru-RU" sz="2400" dirty="0" smtClean="0"/>
              <a:t>ст. 22</a:t>
            </a:r>
            <a:r>
              <a:rPr lang="ru-RU" sz="2400" dirty="0"/>
              <a:t>, 130, 134 </a:t>
            </a:r>
            <a:r>
              <a:rPr lang="ru-RU" sz="2400" dirty="0" smtClean="0"/>
              <a:t>ТК РФ </a:t>
            </a:r>
            <a:r>
              <a:rPr lang="ru-RU" sz="2400" b="1" dirty="0"/>
              <a:t>работодатель обязан </a:t>
            </a:r>
            <a:r>
              <a:rPr lang="ru-RU" sz="2400" dirty="0"/>
              <a:t>производить индексацию заработной платы в порядке, установленном коллективным договором, соглашениями, локальными нормативными актами.</a:t>
            </a:r>
          </a:p>
          <a:p>
            <a:r>
              <a:rPr lang="ru-RU" sz="2400" dirty="0"/>
              <a:t>В силу ст.134 </a:t>
            </a:r>
            <a:r>
              <a:rPr lang="ru-RU" sz="2400" dirty="0" smtClean="0"/>
              <a:t>ТК РФ </a:t>
            </a:r>
            <a:r>
              <a:rPr lang="ru-RU" sz="2400" dirty="0"/>
              <a:t>работодатели, не финансируемые из бюджета, вправе выбирать </a:t>
            </a:r>
            <a:r>
              <a:rPr lang="ru-RU" sz="2400" dirty="0" smtClean="0"/>
              <a:t>самостоятельно </a:t>
            </a:r>
            <a:r>
              <a:rPr lang="ru-RU" sz="2400" dirty="0"/>
              <a:t>порядок, размер, сроки индексации заработной платы.</a:t>
            </a:r>
          </a:p>
          <a:p>
            <a:r>
              <a:rPr lang="ru-RU" sz="2400" dirty="0"/>
              <a:t>За </a:t>
            </a:r>
            <a:r>
              <a:rPr lang="ru-RU" sz="2400" dirty="0" err="1"/>
              <a:t>непроведение</a:t>
            </a:r>
            <a:r>
              <a:rPr lang="ru-RU" sz="2400" dirty="0"/>
              <a:t> индексации оплаты труда работников организации, </a:t>
            </a:r>
            <a:r>
              <a:rPr lang="ru-RU" sz="2400" dirty="0" smtClean="0"/>
              <a:t> </a:t>
            </a:r>
            <a:r>
              <a:rPr lang="ru-RU" sz="2400" dirty="0"/>
              <a:t>работодатель несет административную ответственность </a:t>
            </a:r>
            <a:r>
              <a:rPr lang="ru-RU" sz="2400" dirty="0" smtClean="0"/>
              <a:t>по ч. 1 ст. 5.27  </a:t>
            </a:r>
            <a:r>
              <a:rPr lang="ru-RU" sz="2400" dirty="0"/>
              <a:t>КоАП.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Письмо </a:t>
            </a:r>
            <a:r>
              <a:rPr lang="ru-RU" sz="2400" i="1" dirty="0">
                <a:solidFill>
                  <a:srgbClr val="FF0000"/>
                </a:solidFill>
              </a:rPr>
              <a:t>Минтруда России от 26.12.2017  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>
                <a:solidFill>
                  <a:srgbClr val="FF0000"/>
                </a:solidFill>
              </a:rPr>
              <a:t>№ 14-3/В-1135</a:t>
            </a:r>
          </a:p>
        </p:txBody>
      </p:sp>
    </p:spTree>
    <p:extLst>
      <p:ext uri="{BB962C8B-B14F-4D97-AF65-F5344CB8AC3E}">
        <p14:creationId xmlns:p14="http://schemas.microsoft.com/office/powerpoint/2010/main" val="40636321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ГАРАНТИИ ДОНОРАМ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1714500"/>
            <a:ext cx="48101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3790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Обязан ли работник заранее предупреждать работодателя о сдаче крови?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 smtClean="0"/>
              <a:t>Трудовой кодекс РФ не устанавливает обязанность работника предупреждать работодателя о том, что он будет сдавать кровь. Но выход на работу в день сдачи крови должен согласовываться с работодателем (ч. 2 ст. 186 ТК РФ).</a:t>
            </a:r>
          </a:p>
          <a:p>
            <a:r>
              <a:rPr lang="ru-RU" sz="11200" dirty="0" smtClean="0"/>
              <a:t>По мнению </a:t>
            </a:r>
            <a:r>
              <a:rPr lang="ru-RU" sz="11200" dirty="0" err="1" smtClean="0"/>
              <a:t>Роструда</a:t>
            </a:r>
            <a:r>
              <a:rPr lang="ru-RU" sz="11200" dirty="0"/>
              <a:t>, </a:t>
            </a:r>
            <a:r>
              <a:rPr lang="ru-RU" sz="11200" dirty="0" smtClean="0"/>
              <a:t>работодатель не обязан предоставлять работнику день отдыха за день сдачи крови, если работник не согласовал с ним  </a:t>
            </a:r>
            <a:r>
              <a:rPr lang="ru-RU" sz="11200" dirty="0"/>
              <a:t>выход на работу в день сдачи крови и ее </a:t>
            </a:r>
            <a:r>
              <a:rPr lang="ru-RU" sz="11200" dirty="0" smtClean="0"/>
              <a:t>компонентов. </a:t>
            </a:r>
            <a:r>
              <a:rPr lang="ru-RU" sz="11200" dirty="0"/>
              <a:t>Вместе с тем это не отменяет права на дополнительный день отдыха после дня сдачи крови и ее компонентов.</a:t>
            </a:r>
          </a:p>
          <a:p>
            <a:pPr marL="0" indent="0">
              <a:buNone/>
            </a:pPr>
            <a:r>
              <a:rPr lang="ru-RU" sz="11200" i="1" dirty="0" smtClean="0">
                <a:solidFill>
                  <a:srgbClr val="FF0000"/>
                </a:solidFill>
              </a:rPr>
              <a:t>Письмо </a:t>
            </a:r>
            <a:r>
              <a:rPr lang="ru-RU" sz="11200" i="1" dirty="0" err="1">
                <a:solidFill>
                  <a:srgbClr val="FF0000"/>
                </a:solidFill>
              </a:rPr>
              <a:t>Роструда</a:t>
            </a:r>
            <a:r>
              <a:rPr lang="ru-RU" sz="11200" i="1" dirty="0">
                <a:solidFill>
                  <a:srgbClr val="FF0000"/>
                </a:solidFill>
              </a:rPr>
              <a:t> от 19.05.2017 N ПГ/09871-03-3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38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Обязан ли работодатель по просьбе работника-донора заменить день отдыха денежной компенсацией?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Согласно ст. 186 Трудового </a:t>
            </a:r>
            <a:r>
              <a:rPr lang="ru-RU" dirty="0"/>
              <a:t>к</a:t>
            </a:r>
            <a:r>
              <a:rPr lang="ru-RU" dirty="0" smtClean="0"/>
              <a:t>одекса РФ в </a:t>
            </a:r>
            <a:r>
              <a:rPr lang="ru-RU" dirty="0"/>
              <a:t>случае сдачи крови и ее компонентов в период ежегодного оплачиваемого отпуска, в выходной или нерабочий праздничный день работнику по его желанию предоставляется другой день отдыха. 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Замена </a:t>
            </a:r>
            <a:r>
              <a:rPr lang="ru-RU" dirty="0"/>
              <a:t>дополнительных дней отдыха за дни сдачи крови денежной компенсацией (в том числе при увольнении) положениями ст. 186 Кодекса не </a:t>
            </a:r>
            <a:r>
              <a:rPr lang="ru-RU" dirty="0" smtClean="0"/>
              <a:t>предусмотрена.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Письмо </a:t>
            </a:r>
            <a:r>
              <a:rPr lang="ru-RU" i="1" dirty="0" err="1">
                <a:solidFill>
                  <a:srgbClr val="FF0000"/>
                </a:solidFill>
              </a:rPr>
              <a:t>Роструда</a:t>
            </a:r>
            <a:r>
              <a:rPr lang="ru-RU" i="1" dirty="0">
                <a:solidFill>
                  <a:srgbClr val="FF0000"/>
                </a:solidFill>
              </a:rPr>
              <a:t> от 19.03.2012 N 395-6-1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5399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8002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Имеет ли право работник-донор на дополнительный день отдыха за сдачу крови в период работы у другого работодателя?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Предоставление донору дополнительного </a:t>
            </a:r>
            <a:r>
              <a:rPr lang="ru-RU" dirty="0"/>
              <a:t>дня отдыха, предусмотренного ч. 4 ст. 186 </a:t>
            </a:r>
            <a:r>
              <a:rPr lang="ru-RU" dirty="0" smtClean="0"/>
              <a:t>Трудового кодекса РФ, </a:t>
            </a:r>
            <a:r>
              <a:rPr lang="ru-RU" dirty="0"/>
              <a:t>по новому месту работы (у другого работодателя) законодательством не </a:t>
            </a:r>
            <a:r>
              <a:rPr lang="ru-RU" dirty="0" smtClean="0"/>
              <a:t>предусмотрено.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Письмо </a:t>
            </a:r>
            <a:r>
              <a:rPr lang="ru-RU" i="1" dirty="0" err="1">
                <a:solidFill>
                  <a:srgbClr val="FF0000"/>
                </a:solidFill>
              </a:rPr>
              <a:t>Роструда</a:t>
            </a:r>
            <a:r>
              <a:rPr lang="ru-RU" i="1" dirty="0">
                <a:solidFill>
                  <a:srgbClr val="FF0000"/>
                </a:solidFill>
              </a:rPr>
              <a:t> от 19.03.2012 N 395-6-1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5698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Какой продолжительности предоставляется донору день отдыха?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Трудовое </a:t>
            </a:r>
            <a:r>
              <a:rPr lang="ru-RU" dirty="0"/>
              <a:t>законодательство исходит из нормальной </a:t>
            </a:r>
            <a:r>
              <a:rPr lang="ru-RU" dirty="0" smtClean="0"/>
              <a:t>продолжительности рабочего дня (8 часов</a:t>
            </a:r>
            <a:r>
              <a:rPr lang="ru-RU" dirty="0"/>
              <a:t>), когда устанавливает льготы донорам в части освобождения от работы в день сдачи крови и день связанного с этим медицинского обследования, предоставления за сдачу крови дополнительных дней отдыха. Таким образом, средний заработок сохраняется за 8-часовой рабочий день.</a:t>
            </a:r>
          </a:p>
          <a:p>
            <a:r>
              <a:rPr lang="ru-RU" dirty="0"/>
              <a:t>Если день отдыха совпадает с рабочим днем по графику сменности, продолжительность которого более 8 часов, оставшиеся часы должны быть отработаны в последующий период с учетом соблюдения годовой нормы рабочего времени 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Письмо </a:t>
            </a:r>
            <a:r>
              <a:rPr lang="ru-RU" i="1" dirty="0">
                <a:solidFill>
                  <a:srgbClr val="FF0000"/>
                </a:solidFill>
              </a:rPr>
              <a:t>Минтруда России от 01.03.2017 N </a:t>
            </a:r>
            <a:r>
              <a:rPr lang="ru-RU" i="1" dirty="0" smtClean="0">
                <a:solidFill>
                  <a:srgbClr val="FF0000"/>
                </a:solidFill>
              </a:rPr>
              <a:t>14-2/ООГ-1727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113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Установление порядка индексации заработной платы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Трудовой кодекс Российской Федерации не предусматривает никаких требований к механизму индексации, поэтому работодатели, которые не получают бюджетного финансирования, вправе избрать любые порядок и условия ее осуществления (в том числе </a:t>
            </a:r>
            <a:r>
              <a:rPr lang="ru-RU" u="sng" dirty="0"/>
              <a:t>ее периодичность, порядок определения величины индексации, перечень выплат, подлежащих индексации</a:t>
            </a:r>
            <a:r>
              <a:rPr lang="ru-RU" dirty="0"/>
              <a:t>) в зависимости от конкретных обстоятельств, специфики своей деятельности и уровня платежеспособности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</a:rPr>
              <a:t>Определение Верховного Суда РФ от 24.04.2017 по делу  N 18-КГ17-10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716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Способы индексации заработной платы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/>
              <a:t>индексация в зависимости от </a:t>
            </a:r>
            <a:r>
              <a:rPr lang="ru-RU" sz="2800" u="sng" dirty="0">
                <a:hlinkClick r:id="rId2"/>
              </a:rPr>
              <a:t>индекса потребительских </a:t>
            </a:r>
            <a:r>
              <a:rPr lang="ru-RU" sz="2800" u="sng" dirty="0" smtClean="0">
                <a:hlinkClick r:id="rId2"/>
              </a:rPr>
              <a:t>цен</a:t>
            </a:r>
            <a:r>
              <a:rPr lang="ru-RU" sz="2800" u="sng" dirty="0" smtClean="0"/>
              <a:t> (ст. 134 ТК РФ). </a:t>
            </a:r>
            <a:r>
              <a:rPr lang="ru-RU" sz="2800" dirty="0" smtClean="0"/>
              <a:t>Индекс </a:t>
            </a:r>
            <a:r>
              <a:rPr lang="ru-RU" sz="2800" dirty="0"/>
              <a:t>роста потребительских цен публикует Росстат на своем сайте </a:t>
            </a:r>
            <a:r>
              <a:rPr lang="ru-RU" sz="2800" i="1" dirty="0">
                <a:solidFill>
                  <a:srgbClr val="FF0000"/>
                </a:solidFill>
              </a:rPr>
              <a:t>www.gks.ru</a:t>
            </a:r>
            <a:r>
              <a:rPr lang="ru-RU" sz="2800" dirty="0">
                <a:solidFill>
                  <a:srgbClr val="FF0000"/>
                </a:solidFill>
              </a:rPr>
              <a:t> </a:t>
            </a:r>
            <a:r>
              <a:rPr lang="ru-RU" sz="2800" dirty="0"/>
              <a:t>в разделе «Официальная статистика</a:t>
            </a:r>
            <a:endParaRPr lang="ru-RU" sz="2800" u="sng" dirty="0" smtClean="0"/>
          </a:p>
          <a:p>
            <a:r>
              <a:rPr lang="ru-RU" sz="2800" dirty="0" smtClean="0"/>
              <a:t>индексация</a:t>
            </a:r>
            <a:r>
              <a:rPr lang="ru-RU" sz="2800" dirty="0"/>
              <a:t> в зависимости от </a:t>
            </a:r>
            <a:r>
              <a:rPr lang="ru-RU" sz="2800" u="sng" dirty="0">
                <a:hlinkClick r:id="rId3"/>
              </a:rPr>
              <a:t>уровня </a:t>
            </a:r>
            <a:r>
              <a:rPr lang="ru-RU" sz="2800" u="sng" dirty="0" smtClean="0">
                <a:hlinkClick r:id="rId3"/>
              </a:rPr>
              <a:t>инфляции</a:t>
            </a:r>
            <a:r>
              <a:rPr lang="ru-RU" sz="2800" dirty="0" smtClean="0"/>
              <a:t> (письмо Минтруда </a:t>
            </a:r>
            <a:r>
              <a:rPr lang="ru-RU" sz="2800" dirty="0"/>
              <a:t>от 24.12.2018 № </a:t>
            </a:r>
            <a:r>
              <a:rPr lang="ru-RU" sz="2800" dirty="0" smtClean="0"/>
              <a:t>14-1/ООГ-10305)</a:t>
            </a:r>
          </a:p>
          <a:p>
            <a:r>
              <a:rPr lang="ru-RU" sz="2800" dirty="0"/>
              <a:t> индексация в зависимости от </a:t>
            </a:r>
            <a:r>
              <a:rPr lang="ru-RU" sz="2800" u="sng" dirty="0">
                <a:hlinkClick r:id="rId4"/>
              </a:rPr>
              <a:t>прожиточного минимума трудоспособного </a:t>
            </a:r>
            <a:r>
              <a:rPr lang="ru-RU" sz="2800" u="sng" dirty="0" smtClean="0">
                <a:hlinkClick r:id="rId4"/>
              </a:rPr>
              <a:t>населения</a:t>
            </a:r>
            <a:r>
              <a:rPr lang="ru-RU" sz="2800" u="sng" dirty="0" smtClean="0"/>
              <a:t> </a:t>
            </a:r>
            <a:r>
              <a:rPr lang="ru-RU" sz="2800" dirty="0" smtClean="0"/>
              <a:t>(устанавливается ежеквартально)</a:t>
            </a:r>
          </a:p>
          <a:p>
            <a:r>
              <a:rPr lang="ru-RU" sz="2800" dirty="0" smtClean="0"/>
              <a:t>индексация</a:t>
            </a:r>
            <a:r>
              <a:rPr lang="ru-RU" sz="2800" dirty="0"/>
              <a:t> в зависимости от </a:t>
            </a:r>
            <a:r>
              <a:rPr lang="ru-RU" sz="2800" u="sng" dirty="0">
                <a:hlinkClick r:id="rId5"/>
              </a:rPr>
              <a:t>финансовых </a:t>
            </a:r>
            <a:r>
              <a:rPr lang="ru-RU" sz="2800" u="sng" dirty="0" smtClean="0">
                <a:hlinkClick r:id="rId5"/>
              </a:rPr>
              <a:t>показателей</a:t>
            </a:r>
            <a:r>
              <a:rPr lang="ru-RU" sz="2800" u="sng" dirty="0" smtClean="0"/>
              <a:t> </a:t>
            </a:r>
            <a:r>
              <a:rPr lang="ru-RU" sz="2800" dirty="0"/>
              <a:t>деятельности </a:t>
            </a:r>
            <a:r>
              <a:rPr lang="ru-RU" sz="2800" dirty="0" smtClean="0"/>
              <a:t>организации за определенный период (Определение Верховного Суда РФ от 24.04.2017 № 18-КГ17-10)</a:t>
            </a: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1973413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Какие части заработной платы индексируются?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Повышение заработной платы может осуществляться как путем пропорционального увеличения всех выплат, предусмотренных системой оплаты труда в организации, так и путем увеличения отдельных выплат, входящих в заработную плату, например, увеличение оклада (доли тарифа в структуре заработной платы).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</a:rPr>
              <a:t>Письмо Минтруда России от 24.12.2018 № 14-1/ООГ-10305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19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Ответственность за неисполнение обязанности индексировать заработную плату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Суды считают, что индексация заработной платы  - это обязанность работодателя, и за ее неисполнение ГИТ вправе применять штрафные </a:t>
            </a:r>
            <a:r>
              <a:rPr lang="ru-RU" dirty="0" smtClean="0"/>
              <a:t>санкции (по ч. 1 ст. 5. 27 КоАП)</a:t>
            </a:r>
            <a:endParaRPr lang="ru-RU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Определение </a:t>
            </a:r>
            <a:r>
              <a:rPr lang="ru-RU" i="1" dirty="0">
                <a:solidFill>
                  <a:srgbClr val="FF0000"/>
                </a:solidFill>
              </a:rPr>
              <a:t>Краснодарского краевого суда от 11.08.2014 N </a:t>
            </a:r>
            <a:r>
              <a:rPr lang="ru-RU" i="1" dirty="0" smtClean="0">
                <a:solidFill>
                  <a:srgbClr val="FF0000"/>
                </a:solidFill>
              </a:rPr>
              <a:t>4г-8161/2014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</a:rPr>
              <a:t>Постановление Тамбовского областного суда от 04.08.2017 № 4А-195/2017</a:t>
            </a:r>
          </a:p>
        </p:txBody>
      </p:sp>
    </p:spTree>
    <p:extLst>
      <p:ext uri="{BB962C8B-B14F-4D97-AF65-F5344CB8AC3E}">
        <p14:creationId xmlns:p14="http://schemas.microsoft.com/office/powerpoint/2010/main" val="1305664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Суды отказывают работникам </a:t>
            </a:r>
            <a:r>
              <a:rPr lang="ru-RU" sz="3600" b="1" dirty="0">
                <a:solidFill>
                  <a:schemeClr val="accent1"/>
                </a:solidFill>
              </a:rPr>
              <a:t>в удовлетворении требований о взыскании индексации заработной </a:t>
            </a:r>
            <a:r>
              <a:rPr lang="ru-RU" sz="3600" b="1" dirty="0" smtClean="0">
                <a:solidFill>
                  <a:schemeClr val="accent1"/>
                </a:solidFill>
              </a:rPr>
              <a:t>платы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Апелляционное определение Хабаровского краевого суда от 17 декабря 2014 г. по делу N </a:t>
            </a:r>
            <a:r>
              <a:rPr lang="ru-RU" dirty="0" smtClean="0">
                <a:solidFill>
                  <a:srgbClr val="FF0000"/>
                </a:solidFill>
              </a:rPr>
              <a:t>33-7901/2014;</a:t>
            </a:r>
          </a:p>
          <a:p>
            <a:r>
              <a:rPr lang="ru-RU" dirty="0">
                <a:solidFill>
                  <a:srgbClr val="FF0000"/>
                </a:solidFill>
              </a:rPr>
              <a:t>Апелляционное определение Костромского областного суда от </a:t>
            </a:r>
            <a:r>
              <a:rPr lang="ru-RU" dirty="0" smtClean="0">
                <a:solidFill>
                  <a:srgbClr val="FF0000"/>
                </a:solidFill>
              </a:rPr>
              <a:t>256.05.2014;</a:t>
            </a:r>
          </a:p>
          <a:p>
            <a:r>
              <a:rPr lang="ru-RU" dirty="0">
                <a:solidFill>
                  <a:srgbClr val="FF0000"/>
                </a:solidFill>
              </a:rPr>
              <a:t>Апелляционное определение Белгородского областного суда от 11.02.2014 N </a:t>
            </a:r>
            <a:r>
              <a:rPr lang="ru-RU" dirty="0" smtClean="0">
                <a:solidFill>
                  <a:srgbClr val="FF0000"/>
                </a:solidFill>
              </a:rPr>
              <a:t>33-642/2014;</a:t>
            </a:r>
          </a:p>
          <a:p>
            <a:r>
              <a:rPr lang="ru-RU" dirty="0">
                <a:solidFill>
                  <a:srgbClr val="FF0000"/>
                </a:solidFill>
              </a:rPr>
              <a:t>Апелляционное определение Санкт-Петербургского городского суда от 6 марта 2014 г. N </a:t>
            </a:r>
            <a:r>
              <a:rPr lang="ru-RU" dirty="0" smtClean="0">
                <a:solidFill>
                  <a:srgbClr val="FF0000"/>
                </a:solidFill>
              </a:rPr>
              <a:t>33-3301/2014;</a:t>
            </a:r>
          </a:p>
          <a:p>
            <a:r>
              <a:rPr lang="ru-RU" dirty="0">
                <a:solidFill>
                  <a:srgbClr val="FF0000"/>
                </a:solidFill>
              </a:rPr>
              <a:t>Апелляционное определение </a:t>
            </a:r>
            <a:r>
              <a:rPr lang="ru-RU" dirty="0" smtClean="0">
                <a:solidFill>
                  <a:srgbClr val="FF0000"/>
                </a:solidFill>
              </a:rPr>
              <a:t>Сахалинского </a:t>
            </a:r>
            <a:r>
              <a:rPr lang="ru-RU" dirty="0">
                <a:solidFill>
                  <a:srgbClr val="FF0000"/>
                </a:solidFill>
              </a:rPr>
              <a:t>областного суда от </a:t>
            </a:r>
            <a:r>
              <a:rPr lang="ru-RU" dirty="0" smtClean="0">
                <a:solidFill>
                  <a:srgbClr val="FF0000"/>
                </a:solidFill>
              </a:rPr>
              <a:t>4 </a:t>
            </a:r>
            <a:r>
              <a:rPr lang="ru-RU" dirty="0">
                <a:solidFill>
                  <a:srgbClr val="FF0000"/>
                </a:solidFill>
              </a:rPr>
              <a:t>марта 2014 г. по делу N </a:t>
            </a:r>
            <a:r>
              <a:rPr lang="ru-RU" dirty="0" smtClean="0">
                <a:solidFill>
                  <a:srgbClr val="FF0000"/>
                </a:solidFill>
              </a:rPr>
              <a:t>33-426/2014;</a:t>
            </a:r>
          </a:p>
          <a:p>
            <a:r>
              <a:rPr lang="ru-RU" dirty="0">
                <a:solidFill>
                  <a:srgbClr val="FF0000"/>
                </a:solidFill>
              </a:rPr>
              <a:t> Определение Санкт-Петербургского городского суда от 30.01.2014 N </a:t>
            </a:r>
            <a:r>
              <a:rPr lang="ru-RU" dirty="0" smtClean="0">
                <a:solidFill>
                  <a:srgbClr val="FF0000"/>
                </a:solidFill>
              </a:rPr>
              <a:t>2-838/14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771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2383</TotalTime>
  <Words>3778</Words>
  <Application>Microsoft Office PowerPoint</Application>
  <PresentationFormat>Экран (4:3)</PresentationFormat>
  <Paragraphs>201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8" baseType="lpstr">
      <vt:lpstr>Arial</vt:lpstr>
      <vt:lpstr>Calibri</vt:lpstr>
      <vt:lpstr>Wingdings</vt:lpstr>
      <vt:lpstr>Тема Office</vt:lpstr>
      <vt:lpstr>Презентация PowerPoint</vt:lpstr>
      <vt:lpstr>ЗАРАБОТНАЯ ПЛАТА</vt:lpstr>
      <vt:lpstr>ИНДЕКСАЦИЯ ЗАРАБОТНОЙ ПЛАТЫ</vt:lpstr>
      <vt:lpstr>Обязательна ли индексация заработной платы?</vt:lpstr>
      <vt:lpstr>Установление порядка индексации заработной платы</vt:lpstr>
      <vt:lpstr>Способы индексации заработной платы</vt:lpstr>
      <vt:lpstr>Какие части заработной платы индексируются?</vt:lpstr>
      <vt:lpstr>Ответственность за неисполнение обязанности индексировать заработную плату</vt:lpstr>
      <vt:lpstr>Суды отказывают работникам в удовлетворении требований о взыскании индексации заработной платы</vt:lpstr>
      <vt:lpstr>Суд может обязать проиндексировать заработную плату по правилам, указанным в отраслевом соглашении </vt:lpstr>
      <vt:lpstr>Увеличение МРОТ</vt:lpstr>
      <vt:lpstr>Изменение толкования  понятия МРОТ</vt:lpstr>
      <vt:lpstr>В каком порядке учитывается премия за квартал (год) для соблюдения  требования о МРОТ?</vt:lpstr>
      <vt:lpstr>Доплата за разделение рабочего дня на части </vt:lpstr>
      <vt:lpstr>Повышенная оплата труда в выходные и праздничные дни</vt:lpstr>
      <vt:lpstr>Как рассчитывать заработную плату за 1 и 2 половины месяца? </vt:lpstr>
      <vt:lpstr>Когда начислять и выплачивать компенсационные выплаты при выполнении работы в условиях, отклоняющихся от нормальных?</vt:lpstr>
      <vt:lpstr>Когда выплачивать отпускные?</vt:lpstr>
      <vt:lpstr>Депремирование</vt:lpstr>
      <vt:lpstr>Лишение премии в случае дисциплинарного проступка</vt:lpstr>
      <vt:lpstr>Лишение премии без вынесения дисциплинарного взыскания</vt:lpstr>
      <vt:lpstr>Оформление депремирования: обязательно ли издавать приказ и знакомить с ним работника?</vt:lpstr>
      <vt:lpstr>Обязан ли работодатель выплачивать работнику премию после увольнения?</vt:lpstr>
      <vt:lpstr>Обязан ли работодатель выплатить повышенную компенсацию за работу в выходные дни при увольнении работника?</vt:lpstr>
      <vt:lpstr>Обязан ли работодатель оплатить в повышенном размере дни нахождения командированного работника в пути, если это выходные дни?</vt:lpstr>
      <vt:lpstr>Сохранение за работником пособия по уходу за ребенком при продолжении работы на условиях неполного рабочего времени (ст.256 ТК РФ)</vt:lpstr>
      <vt:lpstr>Можно ли заработную плату перечислять на счет в банке без согласия работника?</vt:lpstr>
      <vt:lpstr>Можно ли удержать из зарплаты деньги за комиссию при перечислении заработной платы в указанный работником банк?</vt:lpstr>
      <vt:lpstr>Можно ли с работника взыскать командировочные расходы, связанные с обучением?</vt:lpstr>
      <vt:lpstr>Можно ли взыскать с работника стоимость спецодежды при увольнении?</vt:lpstr>
      <vt:lpstr>ОТПУСКА</vt:lpstr>
      <vt:lpstr>Период предоставления отпуска</vt:lpstr>
      <vt:lpstr>Можно ли предоставлять часть ежегодного отпуска только в выходные дни? </vt:lpstr>
      <vt:lpstr>Можно ли предоставить ежегодный отпуск в период отпуска по уходу за ребенком?</vt:lpstr>
      <vt:lpstr> Продление или перенесение отпуска в случае болезни</vt:lpstr>
      <vt:lpstr>Порядок компенсации отпуска при увольнении работника</vt:lpstr>
      <vt:lpstr>Ограничивается ли сроками право на компенсацию за неиспользованный отпуск?</vt:lpstr>
      <vt:lpstr>Какую сумму можно удержать из заработной платы работника при увольнении до окончания рабочего года, в счет которого он  получил ежегодный оплачиваемый отпуск</vt:lpstr>
      <vt:lpstr>Удержание денежных сумм для погашения задолженности в случае использования отпуска авансом</vt:lpstr>
      <vt:lpstr>ГАРАНТИИ ДОНОРАМ</vt:lpstr>
      <vt:lpstr>Обязан ли работник заранее предупреждать работодателя о сдаче крови?</vt:lpstr>
      <vt:lpstr>Обязан ли работодатель по просьбе работника-донора заменить день отдыха денежной компенсацией? </vt:lpstr>
      <vt:lpstr>Имеет ли право работник-донор на дополнительный день отдыха за сдачу крови в период работы у другого работодателя?</vt:lpstr>
      <vt:lpstr>Какой продолжительности предоставляется донору день отдыха?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ЗАРАБОТНАЯ ПЛАТА</dc:title>
  <dc:creator>Svetlana</dc:creator>
  <cp:lastModifiedBy>Светлана Головина</cp:lastModifiedBy>
  <cp:revision>51</cp:revision>
  <dcterms:created xsi:type="dcterms:W3CDTF">2019-03-10T14:56:10Z</dcterms:created>
  <dcterms:modified xsi:type="dcterms:W3CDTF">2019-09-22T19:06:55Z</dcterms:modified>
</cp:coreProperties>
</file>