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8"/>
  </p:notesMasterIdLst>
  <p:sldIdLst>
    <p:sldId id="327" r:id="rId2"/>
    <p:sldId id="425" r:id="rId3"/>
    <p:sldId id="424" r:id="rId4"/>
    <p:sldId id="426" r:id="rId5"/>
    <p:sldId id="429" r:id="rId6"/>
    <p:sldId id="428" r:id="rId7"/>
    <p:sldId id="447" r:id="rId8"/>
    <p:sldId id="499" r:id="rId9"/>
    <p:sldId id="500" r:id="rId10"/>
    <p:sldId id="501" r:id="rId11"/>
    <p:sldId id="427" r:id="rId12"/>
    <p:sldId id="430" r:id="rId13"/>
    <p:sldId id="472" r:id="rId14"/>
    <p:sldId id="467" r:id="rId15"/>
    <p:sldId id="459" r:id="rId16"/>
    <p:sldId id="475" r:id="rId17"/>
    <p:sldId id="482" r:id="rId18"/>
    <p:sldId id="464" r:id="rId19"/>
    <p:sldId id="433" r:id="rId20"/>
    <p:sldId id="406" r:id="rId21"/>
    <p:sldId id="418" r:id="rId22"/>
    <p:sldId id="417" r:id="rId23"/>
    <p:sldId id="434" r:id="rId24"/>
    <p:sldId id="421" r:id="rId25"/>
    <p:sldId id="476" r:id="rId26"/>
    <p:sldId id="377" r:id="rId27"/>
    <p:sldId id="361" r:id="rId28"/>
    <p:sldId id="461" r:id="rId29"/>
    <p:sldId id="401" r:id="rId30"/>
    <p:sldId id="435" r:id="rId31"/>
    <p:sldId id="413" r:id="rId32"/>
    <p:sldId id="489" r:id="rId33"/>
    <p:sldId id="490" r:id="rId34"/>
    <p:sldId id="493" r:id="rId35"/>
    <p:sldId id="498" r:id="rId36"/>
    <p:sldId id="480" r:id="rId37"/>
  </p:sldIdLst>
  <p:sldSz cx="9906000" cy="6858000" type="A4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5CE2"/>
    <a:srgbClr val="FF3300"/>
    <a:srgbClr val="6E5CD8"/>
    <a:srgbClr val="990000"/>
    <a:srgbClr val="00CC00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175" autoAdjust="0"/>
  </p:normalViewPr>
  <p:slideViewPr>
    <p:cSldViewPr snapToGrid="0">
      <p:cViewPr>
        <p:scale>
          <a:sx n="110" d="100"/>
          <a:sy n="110" d="100"/>
        </p:scale>
        <p:origin x="-1320" y="-22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gosuslugi.ru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gosuslugi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D1DF0-6389-4622-9182-7C8891116F00}" type="doc">
      <dgm:prSet loTypeId="urn:microsoft.com/office/officeart/2005/8/layout/vList2" loCatId="list" qsTypeId="urn:microsoft.com/office/officeart/2005/8/quickstyle/simple3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78CAE77E-408E-4F56-A099-C70CF4C45A08}">
      <dgm:prSet phldrT="[Текст]"/>
      <dgm:spPr/>
      <dgm:t>
        <a:bodyPr/>
        <a:lstStyle/>
        <a:p>
          <a:r>
            <a:rPr lang="ru-RU" b="1" dirty="0" smtClean="0"/>
            <a:t>Портал государственных и муниципальных услуг </a:t>
          </a:r>
          <a:r>
            <a:rPr lang="ru-RU" dirty="0" smtClean="0"/>
            <a:t>- </a:t>
          </a:r>
          <a:r>
            <a:rPr lang="ru-RU" u="sng" dirty="0" smtClean="0">
              <a:hlinkClick xmlns:r="http://schemas.openxmlformats.org/officeDocument/2006/relationships" r:id="rId1"/>
            </a:rPr>
            <a:t>www.gosuslugi.ru</a:t>
          </a:r>
          <a:endParaRPr lang="ru-RU" dirty="0"/>
        </a:p>
      </dgm:t>
    </dgm:pt>
    <dgm:pt modelId="{CC1416BB-2B9A-47E0-88BF-26948E5AD3D8}" type="parTrans" cxnId="{91401F66-9FF5-4AB1-9A8D-CBB000AE1E01}">
      <dgm:prSet/>
      <dgm:spPr/>
      <dgm:t>
        <a:bodyPr/>
        <a:lstStyle/>
        <a:p>
          <a:endParaRPr lang="ru-RU"/>
        </a:p>
      </dgm:t>
    </dgm:pt>
    <dgm:pt modelId="{A8978BD5-85C7-4F41-A440-01A4A8135A47}" type="sibTrans" cxnId="{91401F66-9FF5-4AB1-9A8D-CBB000AE1E01}">
      <dgm:prSet/>
      <dgm:spPr/>
      <dgm:t>
        <a:bodyPr/>
        <a:lstStyle/>
        <a:p>
          <a:endParaRPr lang="ru-RU"/>
        </a:p>
      </dgm:t>
    </dgm:pt>
    <dgm:pt modelId="{F6B02C59-D460-4605-9E6C-47FB8BDD7005}">
      <dgm:prSet phldrT="[Текст]"/>
      <dgm:spPr/>
      <dgm:t>
        <a:bodyPr/>
        <a:lstStyle/>
        <a:p>
          <a:r>
            <a:rPr lang="ru-RU" dirty="0" smtClean="0"/>
            <a:t>Оператор электронной отчетности (Контур-Экстерн (СКБ Контур), </a:t>
          </a:r>
          <a:r>
            <a:rPr lang="ru-RU" dirty="0" err="1" smtClean="0"/>
            <a:t>Сбис</a:t>
          </a:r>
          <a:r>
            <a:rPr lang="ru-RU" dirty="0" smtClean="0"/>
            <a:t> (Тензор), </a:t>
          </a:r>
          <a:br>
            <a:rPr lang="ru-RU" dirty="0" smtClean="0"/>
          </a:br>
          <a:r>
            <a:rPr lang="ru-RU" dirty="0" smtClean="0"/>
            <a:t>1С и другие).</a:t>
          </a:r>
          <a:endParaRPr lang="ru-RU" dirty="0"/>
        </a:p>
      </dgm:t>
    </dgm:pt>
    <dgm:pt modelId="{9F5BC098-9207-4552-B1B8-EADC01C69D05}" type="parTrans" cxnId="{A5FCB7D2-F35D-4A12-8972-8394B4BED905}">
      <dgm:prSet/>
      <dgm:spPr/>
      <dgm:t>
        <a:bodyPr/>
        <a:lstStyle/>
        <a:p>
          <a:endParaRPr lang="ru-RU"/>
        </a:p>
      </dgm:t>
    </dgm:pt>
    <dgm:pt modelId="{85F0C09D-97D6-48B9-B904-9372D2AB261D}" type="sibTrans" cxnId="{A5FCB7D2-F35D-4A12-8972-8394B4BED905}">
      <dgm:prSet/>
      <dgm:spPr/>
      <dgm:t>
        <a:bodyPr/>
        <a:lstStyle/>
        <a:p>
          <a:endParaRPr lang="ru-RU"/>
        </a:p>
      </dgm:t>
    </dgm:pt>
    <dgm:pt modelId="{D53173C0-49B5-4B76-9D34-9EFE316EAC81}" type="pres">
      <dgm:prSet presAssocID="{CA9D1DF0-6389-4622-9182-7C8891116F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4EA8C-1E23-443D-B6FB-DE8134A93704}" type="pres">
      <dgm:prSet presAssocID="{78CAE77E-408E-4F56-A099-C70CF4C45A08}" presName="parentText" presStyleLbl="node1" presStyleIdx="0" presStyleCnt="2" custLinFactY="106784" custLinFactNeighborX="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16A35-2080-4109-AAE7-2AB70B482C2E}" type="pres">
      <dgm:prSet presAssocID="{A8978BD5-85C7-4F41-A440-01A4A8135A47}" presName="spacer" presStyleCnt="0"/>
      <dgm:spPr/>
    </dgm:pt>
    <dgm:pt modelId="{00F3044F-ADE8-4F16-BB8D-15877A8C8673}" type="pres">
      <dgm:prSet presAssocID="{F6B02C59-D460-4605-9E6C-47FB8BDD7005}" presName="parentText" presStyleLbl="node1" presStyleIdx="1" presStyleCnt="2" custLinFactY="-121703" custLinFactNeighborX="241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5028B-F7CF-4781-837D-A020093EC9AE}" type="presOf" srcId="{F6B02C59-D460-4605-9E6C-47FB8BDD7005}" destId="{00F3044F-ADE8-4F16-BB8D-15877A8C8673}" srcOrd="0" destOrd="0" presId="urn:microsoft.com/office/officeart/2005/8/layout/vList2"/>
    <dgm:cxn modelId="{A5FCB7D2-F35D-4A12-8972-8394B4BED905}" srcId="{CA9D1DF0-6389-4622-9182-7C8891116F00}" destId="{F6B02C59-D460-4605-9E6C-47FB8BDD7005}" srcOrd="1" destOrd="0" parTransId="{9F5BC098-9207-4552-B1B8-EADC01C69D05}" sibTransId="{85F0C09D-97D6-48B9-B904-9372D2AB261D}"/>
    <dgm:cxn modelId="{91401F66-9FF5-4AB1-9A8D-CBB000AE1E01}" srcId="{CA9D1DF0-6389-4622-9182-7C8891116F00}" destId="{78CAE77E-408E-4F56-A099-C70CF4C45A08}" srcOrd="0" destOrd="0" parTransId="{CC1416BB-2B9A-47E0-88BF-26948E5AD3D8}" sibTransId="{A8978BD5-85C7-4F41-A440-01A4A8135A47}"/>
    <dgm:cxn modelId="{5E4BD348-E65A-491C-A8EF-81AC5917337A}" type="presOf" srcId="{CA9D1DF0-6389-4622-9182-7C8891116F00}" destId="{D53173C0-49B5-4B76-9D34-9EFE316EAC81}" srcOrd="0" destOrd="0" presId="urn:microsoft.com/office/officeart/2005/8/layout/vList2"/>
    <dgm:cxn modelId="{310AC6A7-9D17-423F-BF41-9C639079B89B}" type="presOf" srcId="{78CAE77E-408E-4F56-A099-C70CF4C45A08}" destId="{0F74EA8C-1E23-443D-B6FB-DE8134A93704}" srcOrd="0" destOrd="0" presId="urn:microsoft.com/office/officeart/2005/8/layout/vList2"/>
    <dgm:cxn modelId="{06D31A3E-CB61-4128-89B5-8FBD0B6F8A7B}" type="presParOf" srcId="{D53173C0-49B5-4B76-9D34-9EFE316EAC81}" destId="{0F74EA8C-1E23-443D-B6FB-DE8134A93704}" srcOrd="0" destOrd="0" presId="urn:microsoft.com/office/officeart/2005/8/layout/vList2"/>
    <dgm:cxn modelId="{A9D28CA3-F34F-43E1-90E0-FBD5565B2AD1}" type="presParOf" srcId="{D53173C0-49B5-4B76-9D34-9EFE316EAC81}" destId="{D0D16A35-2080-4109-AAE7-2AB70B482C2E}" srcOrd="1" destOrd="0" presId="urn:microsoft.com/office/officeart/2005/8/layout/vList2"/>
    <dgm:cxn modelId="{DE7F86A7-7AB2-46EF-B0B4-4760BE7BC883}" type="presParOf" srcId="{D53173C0-49B5-4B76-9D34-9EFE316EAC81}" destId="{00F3044F-ADE8-4F16-BB8D-15877A8C867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4EA8C-1E23-443D-B6FB-DE8134A93704}">
      <dsp:nvSpPr>
        <dsp:cNvPr id="0" name=""/>
        <dsp:cNvSpPr/>
      </dsp:nvSpPr>
      <dsp:spPr>
        <a:xfrm>
          <a:off x="0" y="2530850"/>
          <a:ext cx="8930625" cy="19579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Портал государственных и муниципальных услуг </a:t>
          </a:r>
          <a:r>
            <a:rPr lang="ru-RU" sz="3500" kern="1200" dirty="0" smtClean="0"/>
            <a:t>- </a:t>
          </a:r>
          <a:r>
            <a:rPr lang="ru-RU" sz="3500" u="sng" kern="1200" dirty="0" smtClean="0">
              <a:hlinkClick xmlns:r="http://schemas.openxmlformats.org/officeDocument/2006/relationships" r:id="rId1"/>
            </a:rPr>
            <a:t>www.gosuslugi.ru</a:t>
          </a:r>
          <a:endParaRPr lang="ru-RU" sz="3500" kern="1200" dirty="0"/>
        </a:p>
      </dsp:txBody>
      <dsp:txXfrm>
        <a:off x="95578" y="2626428"/>
        <a:ext cx="8739469" cy="1766765"/>
      </dsp:txXfrm>
    </dsp:sp>
    <dsp:sp modelId="{00F3044F-ADE8-4F16-BB8D-15877A8C8673}">
      <dsp:nvSpPr>
        <dsp:cNvPr id="0" name=""/>
        <dsp:cNvSpPr/>
      </dsp:nvSpPr>
      <dsp:spPr>
        <a:xfrm>
          <a:off x="0" y="0"/>
          <a:ext cx="8930625" cy="19579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Оператор электронной отчетности (Контур-Экстерн (СКБ Контур), </a:t>
          </a:r>
          <a:r>
            <a:rPr lang="ru-RU" sz="3500" kern="1200" dirty="0" err="1" smtClean="0"/>
            <a:t>Сбис</a:t>
          </a:r>
          <a:r>
            <a:rPr lang="ru-RU" sz="3500" kern="1200" dirty="0" smtClean="0"/>
            <a:t> (Тензор), </a:t>
          </a:r>
          <a:br>
            <a:rPr lang="ru-RU" sz="3500" kern="1200" dirty="0" smtClean="0"/>
          </a:br>
          <a:r>
            <a:rPr lang="ru-RU" sz="3500" kern="1200" dirty="0" smtClean="0"/>
            <a:t>1С и другие).</a:t>
          </a:r>
          <a:endParaRPr lang="ru-RU" sz="3500" kern="1200" dirty="0"/>
        </a:p>
      </dsp:txBody>
      <dsp:txXfrm>
        <a:off x="95578" y="95578"/>
        <a:ext cx="8739469" cy="1766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C8FFD9-849B-45CE-A48A-F37DB819767F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2546FD-EDB0-4A9C-BC86-4A3B923D9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43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6EE5A-DB26-4217-91ED-075D28DE1B4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DE60BD-266A-4006-B5A8-4E49E8352E3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08783-BC8C-40D4-847F-6FE0BE824AF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3300" y="1243013"/>
            <a:ext cx="4851400" cy="3357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7107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3369F4-E6E0-4442-85A2-EBA9AC65905E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CF8A7-694B-4752-AD34-F63D828F38E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AD498-C66C-4C34-A50F-16CDC175A4B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EBD61-858A-4D1C-A03F-451FA449817A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26EF0-2D78-45A2-B7E5-0D72E2963D99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70DED-00A5-4A96-94B7-2CB42A097C3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CE95C-D4DC-44D1-9D0E-9CB1FC0D0A1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81B8A9-BE08-40A8-BFA5-E01163DF26E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E261E4-3A55-450F-9E8D-7A4BD61480D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ED562-69F4-42BB-8544-CEB408C6C1B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17CA9-B5A9-43D3-A0FE-DCFDF9426BD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22912-51D1-43DA-88A3-61A16516C11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FBD5A-4B0C-4A9E-81B5-BEEF95699F2A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7FE310-98AB-4740-AC12-24316C53A72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4AE0A-8EBB-4089-A8FE-CADEEB8647E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0B078-9187-44E6-A712-980687E2E7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87B42-2159-463F-BE13-718E59F9F4AC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F7F0D-C160-4D95-A0BB-958BD04668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0609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F7F0D-C160-4D95-A0BB-958BD04668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0609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E7859A-6A63-4CE1-836F-66F35213607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CF4AE-4F10-4944-882A-C4835C65241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9B52-9255-436D-8147-521DA122A297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1224-4F62-48C4-A1AB-B13A0C915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2FB74-00D9-4429-98DF-6E3D5E69F4D3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9117-6A70-48D3-B1AA-42FEEAC81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F5E3-F109-4C4E-B613-8FEB676AB096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237B-C3C5-486E-AADD-6885118AA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128588"/>
            <a:ext cx="8906801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1" y="1600200"/>
            <a:ext cx="4369991" cy="4518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0394" y="1600200"/>
            <a:ext cx="4371712" cy="4518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11.11.2013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A071-46BE-49E2-8290-C6C1DA1146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0"/>
          <p:cNvSpPr/>
          <p:nvPr userDrawn="1"/>
        </p:nvSpPr>
        <p:spPr>
          <a:xfrm>
            <a:off x="9029700" y="5895975"/>
            <a:ext cx="466725" cy="574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12"/>
          <p:cNvCxnSpPr/>
          <p:nvPr userDrawn="1"/>
        </p:nvCxnSpPr>
        <p:spPr>
          <a:xfrm>
            <a:off x="9242425" y="0"/>
            <a:ext cx="0" cy="59007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13"/>
          <p:cNvCxnSpPr/>
          <p:nvPr userDrawn="1"/>
        </p:nvCxnSpPr>
        <p:spPr>
          <a:xfrm flipV="1">
            <a:off x="204788" y="6183313"/>
            <a:ext cx="8824912" cy="674687"/>
          </a:xfrm>
          <a:prstGeom prst="bentConnector3">
            <a:avLst>
              <a:gd name="adj1" fmla="val -15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8451" y="356660"/>
            <a:ext cx="8151000" cy="480053"/>
          </a:xfrm>
        </p:spPr>
        <p:txBody>
          <a:bodyPr anchor="t">
            <a:normAutofit/>
          </a:bodyPr>
          <a:lstStyle>
            <a:lvl1pPr>
              <a:defRPr sz="2667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8451" y="1028702"/>
            <a:ext cx="8151000" cy="5023993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100" y="6208713"/>
            <a:ext cx="2239963" cy="365125"/>
          </a:xfrm>
        </p:spPr>
        <p:txBody>
          <a:bodyPr/>
          <a:lstStyle>
            <a:lvl1pPr>
              <a:defRPr>
                <a:solidFill>
                  <a:srgbClr val="303030">
                    <a:lumMod val="90000"/>
                    <a:lumOff val="10000"/>
                  </a:srgbClr>
                </a:solidFill>
              </a:defRPr>
            </a:lvl1pPr>
          </a:lstStyle>
          <a:p>
            <a:pPr>
              <a:defRPr/>
            </a:pPr>
            <a:fld id="{45A16E2D-95BB-4418-A4BE-25D9187723F3}" type="datetime1">
              <a:rPr lang="ru-RU"/>
              <a:pPr>
                <a:defRPr/>
              </a:pPr>
              <a:t>11.03.2020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8838" y="6208713"/>
            <a:ext cx="5246687" cy="365125"/>
          </a:xfrm>
        </p:spPr>
        <p:txBody>
          <a:bodyPr/>
          <a:lstStyle>
            <a:lvl1pPr>
              <a:defRPr>
                <a:solidFill>
                  <a:srgbClr val="303030">
                    <a:lumMod val="90000"/>
                    <a:lumOff val="1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2700" y="6000750"/>
            <a:ext cx="720725" cy="365125"/>
          </a:xfrm>
        </p:spPr>
        <p:txBody>
          <a:bodyPr/>
          <a:lstStyle>
            <a:lvl1pPr algn="ctr">
              <a:defRPr>
                <a:solidFill>
                  <a:prstClr val="black">
                    <a:lumMod val="85000"/>
                    <a:lumOff val="15000"/>
                  </a:prstClr>
                </a:solidFill>
              </a:defRPr>
            </a:lvl1pPr>
          </a:lstStyle>
          <a:p>
            <a:pPr>
              <a:defRPr/>
            </a:pPr>
            <a:fld id="{9C270648-7E7A-4730-91F3-5B451D800B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73B5-C4AF-4460-80FC-0F37D6C05799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3AF3-D9B0-4584-8B29-F2D0B5B48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C539-EBB5-42B8-84E3-54296D5E0DC5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D6D2-E974-4C63-8842-DDFDA5A2E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1E3C-8E9C-4B5C-9EEB-EFE6B29F7704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7B41-F09E-4718-B299-D25F1FA1C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FBC5-A564-4295-B690-B1015BFE828F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7141-ADD1-4AB9-AE30-2B863266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E4B5-D689-4667-9DD8-204697DACE87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DD1B-170D-4147-8CA8-504EE22B3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F91D-2E6B-4737-AC09-380F099A8CBC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02F1-F8A0-4523-8215-E10A8C227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134C-495B-44CC-95DF-E4A8CF53BC11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49F3-7282-48E0-99CA-327CD700E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48BB-2217-4C14-9CB8-2A23DA0F0DEE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AA29-0D35-4A16-8458-3B4AC074B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7AD823-84D5-41D2-90C8-9A56D6800FCC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532BF5-A139-4F69-B32D-6612961FF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p.ru/go/https:/lk.fss.ru/recipient/" TargetMode="External"/><Relationship Id="rId5" Type="http://schemas.openxmlformats.org/officeDocument/2006/relationships/hyperlink" Target="https://kp.ru/go/https:/cabinets.fss.ru/insurer/" TargetMode="Externa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r66.fss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357188" y="1524000"/>
            <a:ext cx="9167812" cy="42957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Переход Свердловской области на </a:t>
            </a:r>
            <a:br>
              <a:rPr 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«Прямые выплаты»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0" y="515938"/>
            <a:ext cx="9907588" cy="504825"/>
            <a:chOff x="-2" y="77"/>
            <a:chExt cx="5762" cy="241"/>
          </a:xfrm>
        </p:grpSpPr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816" y="7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ru-RU" altLang="ru-RU" sz="1400" b="1">
                  <a:solidFill>
                    <a:srgbClr val="000099"/>
                  </a:solidFill>
                  <a:latin typeface="Times New Roman" pitchFamily="18" charset="0"/>
                </a:rPr>
                <a:t>Государственное учреждение – Свердловское региональное отделение</a:t>
              </a:r>
            </a:p>
            <a:p>
              <a:pPr algn="ctr" eaLnBrk="0" hangingPunct="0"/>
              <a:r>
                <a:rPr lang="ru-RU" altLang="ru-RU" sz="1400" b="1">
                  <a:solidFill>
                    <a:srgbClr val="000099"/>
                  </a:solidFill>
                  <a:latin typeface="Times New Roman" pitchFamily="18" charset="0"/>
                </a:rPr>
                <a:t> Ф о н д а  с о ц и а л ь н о г о  с т р а х о в а н и я  Р о с с и й с к о й   Ф е д е р а ц и и</a:t>
              </a:r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 flipV="1">
              <a:off x="718" y="317"/>
              <a:ext cx="504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V="1">
              <a:off x="-2" y="278"/>
              <a:ext cx="202" cy="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-2" y="316"/>
              <a:ext cx="241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38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063" y="342900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619500" y="5791200"/>
            <a:ext cx="322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Екатеринбург 2020 г.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Documents and Settings\bmy\Рабочий стол\К\350096-2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48" y="1878691"/>
            <a:ext cx="2667265" cy="2617120"/>
          </a:xfrm>
          <a:prstGeom prst="rect">
            <a:avLst/>
          </a:prstGeom>
          <a:solidFill>
            <a:schemeClr val="bg1">
              <a:alpha val="72000"/>
            </a:schemeClr>
          </a:solidFill>
          <a:extLst/>
        </p:spPr>
      </p:pic>
      <p:pic>
        <p:nvPicPr>
          <p:cNvPr id="12" name="Picture 6" descr="C:\Documents and Settings\bmy\Рабочий стол\К\350096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12" y="2571698"/>
            <a:ext cx="1586473" cy="17531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outerShdw blurRad="50800" dist="50800" dir="5400000" algn="ctr" rotWithShape="0">
              <a:schemeClr val="tx1"/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781632" y="3103553"/>
            <a:ext cx="1087903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800" b="1" dirty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endParaRPr lang="ru-RU" sz="28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9687" y="2200610"/>
            <a:ext cx="1236718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3</a:t>
            </a:r>
            <a:r>
              <a:rPr lang="ru-RU" dirty="0"/>
              <a:t>0%</a:t>
            </a:r>
          </a:p>
        </p:txBody>
      </p:sp>
      <p:sp>
        <p:nvSpPr>
          <p:cNvPr id="20" name="Стрелка вправо 19"/>
          <p:cNvSpPr/>
          <p:nvPr/>
        </p:nvSpPr>
        <p:spPr>
          <a:xfrm rot="9420498">
            <a:off x="3075603" y="2717623"/>
            <a:ext cx="644537" cy="226615"/>
          </a:xfrm>
          <a:prstGeom prst="rightArrow">
            <a:avLst>
              <a:gd name="adj1" fmla="val 50000"/>
              <a:gd name="adj2" fmla="val 94569"/>
            </a:avLst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488608">
            <a:off x="3048251" y="3435618"/>
            <a:ext cx="664040" cy="247029"/>
          </a:xfrm>
          <a:prstGeom prst="rightArrow">
            <a:avLst>
              <a:gd name="adj1" fmla="val 50000"/>
              <a:gd name="adj2" fmla="val 94569"/>
            </a:avLst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07276" y="2066698"/>
            <a:ext cx="3822425" cy="56999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>
              <a:lnSpc>
                <a:spcPts val="1173"/>
              </a:lnSpc>
            </a:pP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 из 30% при условии включения в план мероприятия «н»</a:t>
            </a:r>
            <a:endParaRPr lang="ru-RU" sz="1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5583" y="2903952"/>
            <a:ext cx="2869219" cy="56999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>
              <a:lnSpc>
                <a:spcPts val="1173"/>
              </a:lnSpc>
            </a:pPr>
            <a:r>
              <a:rPr lang="ru-RU" sz="1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 из 20% при отсутствии в плане мероприятия «н»</a:t>
            </a:r>
            <a:endParaRPr lang="ru-RU" sz="1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69616" y="6493717"/>
            <a:ext cx="555773" cy="364283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en-US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2567" y="531461"/>
            <a:ext cx="7722858" cy="99319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>
              <a:lnSpc>
                <a:spcPts val="2347"/>
              </a:lnSpc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новое мероприятие по СКЛ работников за 5 лет до…</a:t>
            </a:r>
          </a:p>
          <a:p>
            <a:pPr algn="ctr">
              <a:lnSpc>
                <a:spcPts val="2347"/>
              </a:lnSpc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затратить все 30%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9566" y="4101075"/>
            <a:ext cx="4295932" cy="87777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НО!</a:t>
            </a:r>
          </a:p>
          <a:p>
            <a:pPr algn="ctr">
              <a:lnSpc>
                <a:spcPts val="2112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все остальные 12 мероприятий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более 20%!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458" y="5410544"/>
            <a:ext cx="8892155" cy="6212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>
              <a:lnSpc>
                <a:spcPts val="1995"/>
              </a:lnSpc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В соответствии с разъяснениями Минтруда рамках данного мероприятия могут ехать 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пенсионеры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1" descr="D:\MyDOC\Logo 2010122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4" y="164640"/>
            <a:ext cx="702078" cy="5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7513" y="676275"/>
            <a:ext cx="8789987" cy="53022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Зачетный принцип уплаты страховых взносов не будет действовать.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Уплата страховых взносов осуществляется в установленном порядке в полном объеме без уменьшения на сумму расходов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96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38"/>
            <a:ext cx="8366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2763" y="552450"/>
            <a:ext cx="8999537" cy="57435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</a:p>
          <a:p>
            <a:pPr>
              <a:lnSpc>
                <a:spcPct val="150000"/>
              </a:lnSpc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пособий и формула расчета пособий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меняется.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Изменяется схема взаимодействия отделения Фонда со страхователями и застрахованными лицами (работниками)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ru-RU" sz="32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301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66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2763" y="655638"/>
            <a:ext cx="8999537" cy="48196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3 дня нетрудоспособности как и ранее рассчитываться и выплачиваться бухгалтерией работодателя </a:t>
            </a:r>
            <a:endParaRPr lang="ru-RU" sz="32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505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66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66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3"/>
          <p:cNvSpPr>
            <a:spLocks noChangeArrowheads="1"/>
          </p:cNvSpPr>
          <p:nvPr/>
        </p:nvSpPr>
        <p:spPr bwMode="auto">
          <a:xfrm>
            <a:off x="836613" y="0"/>
            <a:ext cx="8658225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РЕГИОНАЛЬНОЕ ОТДЕЛЕНИЕ ФОНДА ОБЕСПЕЧИТ</a:t>
            </a:r>
          </a:p>
          <a:p>
            <a:pPr algn="ctr"/>
            <a:r>
              <a:rPr lang="ru-RU" alt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Расчёт  и выплату  пособия </a:t>
            </a:r>
            <a:r>
              <a:rPr lang="ru-RU" alt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работающим гражданам </a:t>
            </a:r>
          </a:p>
          <a:p>
            <a:pPr>
              <a:buFont typeface="Wingdings" pitchFamily="2" charset="2"/>
              <a:buChar char="ü"/>
            </a:pPr>
            <a:endParaRPr lang="ru-RU" altLang="ru-RU" sz="2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Удержание и перечисление НДФЛ </a:t>
            </a:r>
            <a:r>
              <a:rPr lang="ru-RU" alt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учитываются стандартные налоговые вычеты)</a:t>
            </a:r>
          </a:p>
          <a:p>
            <a:pPr>
              <a:buFont typeface="Wingdings" pitchFamily="2" charset="2"/>
              <a:buChar char="ü"/>
            </a:pPr>
            <a:endParaRPr lang="ru-RU" altLang="ru-RU" sz="2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Выдачу справок 2-НДФЛ </a:t>
            </a:r>
            <a:r>
              <a:rPr lang="ru-RU" alt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запросу физического лица)</a:t>
            </a:r>
            <a:r>
              <a:rPr lang="ru-RU" sz="2200"/>
              <a:t> </a:t>
            </a:r>
            <a:r>
              <a:rPr lang="ru-RU" alt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(ч. 1 ст. 62 ТК РФ по письменному заявлению работника работодатель обязан не позднее трех рабочих дней со дня подачи этого заявления)</a:t>
            </a:r>
          </a:p>
          <a:p>
            <a:pPr>
              <a:buFont typeface="Wingdings" pitchFamily="2" charset="2"/>
              <a:buChar char="ü"/>
            </a:pPr>
            <a:endParaRPr lang="ru-RU" sz="2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Выдачу справок о доходах </a:t>
            </a:r>
            <a:r>
              <a:rPr lang="ru-RU" alt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субсидий (ч. 1 ст. 62 ТК РФ по письменному заявлению работника работодатель обязан не позднее трех рабочих дней со дня подачи этого заявления)</a:t>
            </a:r>
          </a:p>
          <a:p>
            <a:pPr>
              <a:buFont typeface="Wingdings" pitchFamily="2" charset="2"/>
              <a:buChar char="ü"/>
            </a:pPr>
            <a:endParaRPr lang="ru-RU" altLang="ru-RU" sz="2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Удержание алиментов </a:t>
            </a:r>
            <a:r>
              <a:rPr lang="ru-RU" alt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сумм назначенных пособий по временной нетрудоспособности по исполнительным листам, полученным от ССП (Федеральным законом № 229-ФЗ)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0"/>
          <p:cNvSpPr txBox="1">
            <a:spLocks noChangeArrowheads="1"/>
          </p:cNvSpPr>
          <p:nvPr/>
        </p:nvSpPr>
        <p:spPr bwMode="auto">
          <a:xfrm>
            <a:off x="1290638" y="171450"/>
            <a:ext cx="7178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ПОРЯДОК ДЕЙСТВИЙ СТРАХОВАТЕЛЯ  ПРИ «ПРЯМЫХ ВЫПЛАТАХ»</a:t>
            </a:r>
          </a:p>
        </p:txBody>
      </p:sp>
      <p:sp>
        <p:nvSpPr>
          <p:cNvPr id="49154" name="TextBox 13"/>
          <p:cNvSpPr txBox="1">
            <a:spLocks noChangeArrowheads="1"/>
          </p:cNvSpPr>
          <p:nvPr/>
        </p:nvSpPr>
        <p:spPr bwMode="auto">
          <a:xfrm>
            <a:off x="895350" y="1195388"/>
            <a:ext cx="1874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СТРАХОВАТЕЛЬ </a:t>
            </a:r>
          </a:p>
        </p:txBody>
      </p:sp>
      <p:sp>
        <p:nvSpPr>
          <p:cNvPr id="15" name="Овал 14">
            <a:extLst/>
          </p:cNvPr>
          <p:cNvSpPr/>
          <p:nvPr/>
        </p:nvSpPr>
        <p:spPr>
          <a:xfrm>
            <a:off x="458788" y="2157413"/>
            <a:ext cx="2341562" cy="2057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>
            <a:extLst/>
          </p:cNvPr>
          <p:cNvSpPr/>
          <p:nvPr/>
        </p:nvSpPr>
        <p:spPr>
          <a:xfrm>
            <a:off x="7650163" y="2157413"/>
            <a:ext cx="1638300" cy="14398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157" name="TextBox 16"/>
          <p:cNvSpPr txBox="1">
            <a:spLocks noChangeArrowheads="1"/>
          </p:cNvSpPr>
          <p:nvPr/>
        </p:nvSpPr>
        <p:spPr bwMode="auto">
          <a:xfrm>
            <a:off x="388938" y="1665288"/>
            <a:ext cx="2797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25 </a:t>
            </a: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СОТРУДНИКОВ</a:t>
            </a:r>
          </a:p>
        </p:txBody>
      </p:sp>
      <p:sp>
        <p:nvSpPr>
          <p:cNvPr id="49158" name="TextBox 17"/>
          <p:cNvSpPr txBox="1">
            <a:spLocks noChangeArrowheads="1"/>
          </p:cNvSpPr>
          <p:nvPr/>
        </p:nvSpPr>
        <p:spPr bwMode="auto">
          <a:xfrm>
            <a:off x="6170613" y="1685925"/>
            <a:ext cx="3021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и МЕНЕЕ </a:t>
            </a: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СОТРУДНИКОВ</a:t>
            </a:r>
          </a:p>
        </p:txBody>
      </p:sp>
      <p:pic>
        <p:nvPicPr>
          <p:cNvPr id="49159" name="Picture 2" descr="Logo1_color_CMY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8338" y="5545138"/>
            <a:ext cx="952500" cy="78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>
            <a:extLst/>
          </p:cNvPr>
          <p:cNvCxnSpPr>
            <a:endCxn id="7" idx="0"/>
          </p:cNvCxnSpPr>
          <p:nvPr/>
        </p:nvCxnSpPr>
        <p:spPr>
          <a:xfrm>
            <a:off x="2019300" y="4095750"/>
            <a:ext cx="957263" cy="1431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/>
          </p:cNvPr>
          <p:cNvCxnSpPr/>
          <p:nvPr/>
        </p:nvCxnSpPr>
        <p:spPr>
          <a:xfrm flipH="1">
            <a:off x="3589338" y="3267075"/>
            <a:ext cx="4240212" cy="22606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2" name="TextBox 13"/>
          <p:cNvSpPr txBox="1">
            <a:spLocks noChangeArrowheads="1"/>
          </p:cNvSpPr>
          <p:nvPr/>
        </p:nvSpPr>
        <p:spPr bwMode="auto">
          <a:xfrm>
            <a:off x="6980238" y="1268413"/>
            <a:ext cx="18748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СТРАХОВАТЕЛЬ </a:t>
            </a:r>
          </a:p>
        </p:txBody>
      </p:sp>
      <p:pic>
        <p:nvPicPr>
          <p:cNvPr id="49163" name="Рисунок 2"/>
          <p:cNvPicPr>
            <a:picLocks noChangeAspect="1"/>
          </p:cNvPicPr>
          <p:nvPr/>
        </p:nvPicPr>
        <p:blipFill>
          <a:blip r:embed="rId4"/>
          <a:srcRect l="2" r="4382" b="17308"/>
          <a:stretch>
            <a:fillRect/>
          </a:stretch>
        </p:blipFill>
        <p:spPr bwMode="auto">
          <a:xfrm>
            <a:off x="895350" y="2565400"/>
            <a:ext cx="15859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8450" y="2535238"/>
            <a:ext cx="1092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2150" y="714375"/>
            <a:ext cx="15398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6" name="TextBox 13"/>
          <p:cNvSpPr txBox="1">
            <a:spLocks noChangeArrowheads="1"/>
          </p:cNvSpPr>
          <p:nvPr/>
        </p:nvSpPr>
        <p:spPr bwMode="auto">
          <a:xfrm>
            <a:off x="3673475" y="2503488"/>
            <a:ext cx="2197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>
                <a:solidFill>
                  <a:srgbClr val="77933C"/>
                </a:solidFill>
                <a:latin typeface="Times New Roman" pitchFamily="18" charset="0"/>
                <a:cs typeface="Times New Roman" pitchFamily="18" charset="0"/>
              </a:rPr>
              <a:t>ЗАСТРАХОВАННОЕ </a:t>
            </a:r>
          </a:p>
          <a:p>
            <a:pPr algn="ctr" eaLnBrk="0" hangingPunct="0"/>
            <a:r>
              <a:rPr lang="ru-RU" altLang="ru-RU" sz="1600" b="1">
                <a:solidFill>
                  <a:srgbClr val="77933C"/>
                </a:solidFill>
                <a:latin typeface="Times New Roman" pitchFamily="18" charset="0"/>
                <a:cs typeface="Times New Roman" pitchFamily="18" charset="0"/>
              </a:rPr>
              <a:t>ЛИЦО  </a:t>
            </a:r>
          </a:p>
        </p:txBody>
      </p:sp>
      <p:sp>
        <p:nvSpPr>
          <p:cNvPr id="35" name="Text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308475" y="1212850"/>
            <a:ext cx="1562100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Font typeface="Wingdings" panose="05000000000000000000" pitchFamily="2" charset="2"/>
              <a:buChar char="ü"/>
              <a:defRPr/>
            </a:pPr>
            <a:r>
              <a:rPr lang="ru-RU" altLang="ru-RU" sz="9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ВЫПЛАТЕ СООТВЕТСТВУЮЩЕГО ВИДА ПОСОБИЯ</a:t>
            </a:r>
          </a:p>
          <a:p>
            <a:pPr eaLnBrk="0" hangingPunct="0">
              <a:buFont typeface="Wingdings" panose="05000000000000000000" pitchFamily="2" charset="2"/>
              <a:buChar char="ü"/>
              <a:defRPr/>
            </a:pPr>
            <a:r>
              <a:rPr lang="ru-RU" altLang="ru-RU" sz="9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ДОКУМЕНТЫ, НЕОБХОДИМЫЕ ДЛЯ НАЗНАЧЕНИЯ И ВЫПЛАТЫ ПОСОБИЯ</a:t>
            </a:r>
          </a:p>
          <a:p>
            <a:pPr eaLnBrk="0" hangingPunct="0">
              <a:defRPr/>
            </a:pPr>
            <a:endParaRPr lang="ru-RU" altLang="ru-RU" sz="800" dirty="0">
              <a:solidFill>
                <a:srgbClr val="1F497D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962650" y="1412875"/>
            <a:ext cx="936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927350" y="1422400"/>
            <a:ext cx="661988" cy="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70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" y="39688"/>
            <a:ext cx="839788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78000" y="5527675"/>
            <a:ext cx="2398713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72" name="TextBox 8"/>
          <p:cNvSpPr txBox="1">
            <a:spLocks noChangeArrowheads="1"/>
          </p:cNvSpPr>
          <p:nvPr/>
        </p:nvSpPr>
        <p:spPr bwMode="auto">
          <a:xfrm>
            <a:off x="1857375" y="5603875"/>
            <a:ext cx="2144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Электронный реестр сведений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00713" y="5527675"/>
            <a:ext cx="2398712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74" name="TextBox 35"/>
          <p:cNvSpPr txBox="1">
            <a:spLocks noChangeArrowheads="1"/>
          </p:cNvSpPr>
          <p:nvPr/>
        </p:nvSpPr>
        <p:spPr bwMode="auto">
          <a:xfrm>
            <a:off x="5630863" y="5599113"/>
            <a:ext cx="2468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Оригиналы документов с описью</a:t>
            </a:r>
          </a:p>
        </p:txBody>
      </p:sp>
      <p:cxnSp>
        <p:nvCxnSpPr>
          <p:cNvPr id="38" name="Прямая со стрелкой 37">
            <a:extLst/>
          </p:cNvPr>
          <p:cNvCxnSpPr/>
          <p:nvPr/>
        </p:nvCxnSpPr>
        <p:spPr>
          <a:xfrm flipH="1">
            <a:off x="7132638" y="3597275"/>
            <a:ext cx="1192212" cy="19304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6" name="TextBox 23"/>
          <p:cNvSpPr txBox="1">
            <a:spLocks noChangeArrowheads="1"/>
          </p:cNvSpPr>
          <p:nvPr/>
        </p:nvSpPr>
        <p:spPr bwMode="auto">
          <a:xfrm rot="3298452">
            <a:off x="1966913" y="4733925"/>
            <a:ext cx="20018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5 календарных дней</a:t>
            </a:r>
          </a:p>
        </p:txBody>
      </p:sp>
      <p:sp>
        <p:nvSpPr>
          <p:cNvPr id="49177" name="TextBox 46"/>
          <p:cNvSpPr txBox="1">
            <a:spLocks noChangeArrowheads="1"/>
          </p:cNvSpPr>
          <p:nvPr/>
        </p:nvSpPr>
        <p:spPr bwMode="auto">
          <a:xfrm rot="-1674293">
            <a:off x="4960938" y="3590925"/>
            <a:ext cx="2001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5 календарных дней</a:t>
            </a:r>
          </a:p>
        </p:txBody>
      </p:sp>
      <p:sp>
        <p:nvSpPr>
          <p:cNvPr id="49178" name="TextBox 47"/>
          <p:cNvSpPr txBox="1">
            <a:spLocks noChangeArrowheads="1"/>
          </p:cNvSpPr>
          <p:nvPr/>
        </p:nvSpPr>
        <p:spPr bwMode="auto">
          <a:xfrm rot="-3456652">
            <a:off x="6400007" y="4315619"/>
            <a:ext cx="2001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5 календарных дней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906463" y="60325"/>
            <a:ext cx="8742362" cy="730250"/>
          </a:xfrm>
        </p:spPr>
        <p:txBody>
          <a:bodyPr/>
          <a:lstStyle/>
          <a:p>
            <a:r>
              <a:rPr lang="ru-RU" altLang="ru-RU" sz="2400" b="1" smtClean="0">
                <a:latin typeface="Verdana" pitchFamily="34" charset="0"/>
              </a:rPr>
              <a:t>ЭЛЕКТРОННЫЕ РЕЕСТРЫ СВЕДЕНИЙ </a:t>
            </a:r>
            <a:r>
              <a:rPr lang="ru-RU" altLang="ru-RU" sz="2000" b="1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cs typeface="Arial" charset="0"/>
              </a:rPr>
            </a:br>
            <a:endParaRPr lang="ru-RU" altLang="ru-RU" sz="200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779463" y="398463"/>
            <a:ext cx="8347075" cy="18383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kumimoji="0"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kumimoji="0"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5 ВИДАМ ПОСОБИЙ  НАПРАВЛЯЮТСЯ</a:t>
            </a:r>
            <a:r>
              <a:rPr kumimoji="0"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kumimoji="0"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ВИДА ЭЛЕКТРОННЫХ РЕЕСТРОВ  СВЕДЕНИЙ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kumimoji="0"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ФСС РФ от 24.11.2017г. № 579 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ru-RU" alt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форм реестров сведений, необходимых для назначения и выплаты соответствующего вида пособия, и порядков их заполнения»</a:t>
            </a:r>
          </a:p>
          <a:p>
            <a:pPr algn="ctr" eaLnBrk="0" hangingPunct="0">
              <a:defRPr/>
            </a:pPr>
            <a:endParaRPr kumimoji="0" lang="ru-RU" alt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150813" y="2782888"/>
            <a:ext cx="2636837" cy="10382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временной нетрудоспособности 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168275" y="5511800"/>
            <a:ext cx="2600325" cy="9191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беременности и родам</a:t>
            </a: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150813" y="3992563"/>
            <a:ext cx="2609850" cy="13398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постановке на учёт в ранние сроки беременности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3860800" y="2898775"/>
            <a:ext cx="2495550" cy="3490913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рождении ребёнка</a:t>
            </a:r>
          </a:p>
        </p:txBody>
      </p:sp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6902450" y="2886075"/>
            <a:ext cx="2438400" cy="34782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по уходу за ребёнком</a:t>
            </a:r>
          </a:p>
        </p:txBody>
      </p:sp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5156200" y="34909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AutoShape 2" descr="https://img2.freepng.ru/20180712/zlf/kisspng-computer-icons-medical-record-electronic-health-re-protocol-5b47a1ab50c7d7.6397256515314210993309.jpg"/>
          <p:cNvSpPr>
            <a:spLocks noChangeAspect="1" noChangeArrowheads="1"/>
          </p:cNvSpPr>
          <p:nvPr/>
        </p:nvSpPr>
        <p:spPr bwMode="auto">
          <a:xfrm>
            <a:off x="157163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Закрывающая фигурная скобка 2">
            <a:extLst>
              <a:ext uri="{FF2B5EF4-FFF2-40B4-BE49-F238E27FC236}"/>
            </a:extLst>
          </p:cNvPr>
          <p:cNvSpPr/>
          <p:nvPr/>
        </p:nvSpPr>
        <p:spPr>
          <a:xfrm>
            <a:off x="2846388" y="2898775"/>
            <a:ext cx="312737" cy="331311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8305" y="2429770"/>
            <a:ext cx="1970476" cy="32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4170698" y="2455109"/>
            <a:ext cx="1970476" cy="32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7156459" y="2472043"/>
            <a:ext cx="1970476" cy="32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8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39688"/>
            <a:ext cx="8397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TextBox 3"/>
          <p:cNvSpPr txBox="1">
            <a:spLocks noChangeArrowheads="1"/>
          </p:cNvSpPr>
          <p:nvPr/>
        </p:nvSpPr>
        <p:spPr bwMode="auto">
          <a:xfrm>
            <a:off x="322263" y="6430963"/>
            <a:ext cx="949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E46C0A"/>
              </a:buClr>
            </a:pPr>
            <a:r>
              <a:rPr lang="ru-RU" altLang="ru-RU" sz="9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Приказ Минздравсоцразвития от 31.01.2007 №74 «</a:t>
            </a:r>
            <a:r>
              <a:rPr lang="ru-RU" sz="9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ОБ УТВЕРЖДЕНИИ ПЕРЕЧНЯ УВАЖИТЕЛЬНЫХ ПРИЧИН ПРОПУСКА СРОКА ОБРАЩЕНИЯ ЗА ПОСОБИЕМ ПО ВРЕМЕННОЙ НЕТРУДОСПОСОБНОСТИ, ПО БЕРЕМЕННОСТИ И РОДАМ, ЕЖЕМЕСЯЧНЫМ ПОСОБИЕМ ПО УХОДУ ЗА РЕБЕНКОМ»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320925" y="60325"/>
            <a:ext cx="5800725" cy="730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ФОРМЫ РЕЕСТРОВ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cs typeface="Arial" charset="0"/>
              </a:rPr>
            </a:br>
            <a:endParaRPr lang="ru-RU" altLang="ru-RU" sz="2000" dirty="0" smtClean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5156200" y="34909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AutoShape 2" descr="https://img2.freepng.ru/20180712/zlf/kisspng-computer-icons-medical-record-electronic-health-re-protocol-5b47a1ab50c7d7.6397256515314210993309.jpg"/>
          <p:cNvSpPr>
            <a:spLocks noChangeAspect="1" noChangeArrowheads="1"/>
          </p:cNvSpPr>
          <p:nvPr/>
        </p:nvSpPr>
        <p:spPr bwMode="auto">
          <a:xfrm>
            <a:off x="157163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632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39688"/>
            <a:ext cx="8397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81100"/>
            <a:ext cx="990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2738438"/>
            <a:ext cx="615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38388"/>
            <a:ext cx="1981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TextBox 1"/>
          <p:cNvSpPr txBox="1">
            <a:spLocks noChangeArrowheads="1"/>
          </p:cNvSpPr>
          <p:nvPr/>
        </p:nvSpPr>
        <p:spPr bwMode="auto">
          <a:xfrm>
            <a:off x="487363" y="6000750"/>
            <a:ext cx="6475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среднесписочная численность превышает 25 человек</a:t>
            </a: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17513" y="1447800"/>
            <a:ext cx="9155112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Суммы пособий излишне выплаченные работнику (застрахованному лицу), а также расходы, излишне понесенные страховщиком подлежат возмещению в случае: </a:t>
            </a: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документов с заведомо неверными сведениями, в том числе справки (справок) о сумме заработка, из которого исчисляются указанные пособия, 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сокрытие данных, влияющих на получение пособия и его размер,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недостоверностью представленных страхователем сведений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другие случаи. </a:t>
            </a:r>
          </a:p>
        </p:txBody>
      </p:sp>
      <p:pic>
        <p:nvPicPr>
          <p:cNvPr id="6246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8366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rgbClr val="FF0000"/>
                </a:solidFill>
              </a:rPr>
              <a:t>Важно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2"/>
          <p:cNvSpPr txBox="1">
            <a:spLocks noChangeArrowheads="1"/>
          </p:cNvSpPr>
          <p:nvPr/>
        </p:nvSpPr>
        <p:spPr bwMode="auto">
          <a:xfrm>
            <a:off x="763588" y="608013"/>
            <a:ext cx="89328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 sz="20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altLang="ru-RU" sz="2800" b="1">
                <a:latin typeface="Times New Roman" pitchFamily="18" charset="0"/>
              </a:rPr>
              <a:t>АДМИНИСТРАТИВНАЯ</a:t>
            </a:r>
            <a:r>
              <a:rPr lang="ru-RU" altLang="ru-RU" sz="2800" b="1">
                <a:latin typeface="Verdana" pitchFamily="34" charset="0"/>
              </a:rPr>
              <a:t> ОТВЕТСТВЕННОСТЬ</a:t>
            </a:r>
          </a:p>
        </p:txBody>
      </p:sp>
      <p:sp>
        <p:nvSpPr>
          <p:cNvPr id="63490" name="TextBox 17"/>
          <p:cNvSpPr txBox="1">
            <a:spLocks noChangeArrowheads="1"/>
          </p:cNvSpPr>
          <p:nvPr/>
        </p:nvSpPr>
        <p:spPr bwMode="auto">
          <a:xfrm>
            <a:off x="387350" y="1704975"/>
            <a:ext cx="9432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Часть 4 ст. 15.33 КоАП</a:t>
            </a:r>
          </a:p>
          <a:p>
            <a:pPr algn="just"/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Непредставление в установленный законодательством Российской Федерации о страховых взносах срок либо отказ от представления в орган государственного внебюджетного фонда, осуществляющий контроль за правильностью выплаты обязательного страхового обеспечения по обязательному социальному страхованию на случай временной нетрудоспособности и в связи с материнством, а также его должностным лицам оформленных в установленном порядке документов и (или) иных сведений, необходимых для осуществления контроля за правильностью выплаты страхового обеспечения по обязательному социальному страхованию на случай временной нетрудоспособности и в связи с материнством, а равно представление таких сведений в неполном объеме или искаженном виде –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на должностных лиц в размере от 300 до 500 рублей</a:t>
            </a:r>
          </a:p>
          <a:p>
            <a:pPr eaLnBrk="0" hangingPunct="0"/>
            <a:endParaRPr lang="ru-RU" altLang="ru-RU" sz="1400">
              <a:latin typeface="Calibri" pitchFamily="34" charset="0"/>
            </a:endParaRPr>
          </a:p>
        </p:txBody>
      </p:sp>
      <p:pic>
        <p:nvPicPr>
          <p:cNvPr id="6349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524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8"/>
          <p:cNvSpPr>
            <a:spLocks noGrp="1"/>
          </p:cNvSpPr>
          <p:nvPr>
            <p:ph type="title"/>
          </p:nvPr>
        </p:nvSpPr>
        <p:spPr>
          <a:xfrm>
            <a:off x="939800" y="171450"/>
            <a:ext cx="7669213" cy="13255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Порядок уплаты страховых взносов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 «зачетном принципе»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373809" y="1754002"/>
            <a:ext cx="4133701" cy="1826604"/>
            <a:chOff x="-889107" y="-619374"/>
            <a:chExt cx="3534852" cy="15165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889107" y="-619374"/>
              <a:ext cx="3534852" cy="1418318"/>
            </a:xfrm>
            <a:prstGeom prst="roundRect">
              <a:avLst/>
            </a:prstGeom>
            <a:noFill/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Страховые взносы</a:t>
              </a:r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44607" y="120278"/>
              <a:ext cx="2172448" cy="776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24765" rIns="49530" bIns="2476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37385" y="3504904"/>
            <a:ext cx="4496790" cy="2019300"/>
            <a:chOff x="-1093131" y="-90846"/>
            <a:chExt cx="4659881" cy="13259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093131" y="-90846"/>
              <a:ext cx="4659881" cy="1325994"/>
            </a:xfrm>
            <a:prstGeom prst="roundRect">
              <a:avLst/>
            </a:prstGeom>
            <a:noFill/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</p:txBody>
        </p:sp>
        <p:sp>
          <p:nvSpPr>
            <p:cNvPr id="17" name="Скругленный прямоугольник 4"/>
            <p:cNvSpPr/>
            <p:nvPr/>
          </p:nvSpPr>
          <p:spPr>
            <a:xfrm>
              <a:off x="44607" y="120278"/>
              <a:ext cx="2172448" cy="776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24765" rIns="49530" bIns="2476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</p:grpSp>
      <p:grpSp>
        <p:nvGrpSpPr>
          <p:cNvPr id="28" name="Diagram group"/>
          <p:cNvGrpSpPr/>
          <p:nvPr/>
        </p:nvGrpSpPr>
        <p:grpSpPr>
          <a:xfrm>
            <a:off x="333893" y="1962066"/>
            <a:ext cx="2470724" cy="1847850"/>
            <a:chOff x="3998449" y="443652"/>
            <a:chExt cx="2363860" cy="236386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998449" y="443652"/>
              <a:ext cx="2363860" cy="2363860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  <a:sp3d z="-5400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-440331"/>
                <a:satOff val="-38085"/>
                <a:lumOff val="43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Стрелка вправо 31"/>
          <p:cNvSpPr/>
          <p:nvPr/>
        </p:nvSpPr>
        <p:spPr>
          <a:xfrm flipH="1">
            <a:off x="5913438" y="5056188"/>
            <a:ext cx="1966912" cy="6667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100013" y="4081463"/>
            <a:ext cx="29384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Страхователь Работодатель</a:t>
            </a:r>
          </a:p>
        </p:txBody>
      </p:sp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3248025" y="3475038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МИНУС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5903913" y="2244725"/>
            <a:ext cx="1976437" cy="5905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5692775" y="4451350"/>
            <a:ext cx="2390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возмещение</a:t>
            </a:r>
          </a:p>
        </p:txBody>
      </p:sp>
      <p:sp>
        <p:nvSpPr>
          <p:cNvPr id="18442" name="TextBox 30"/>
          <p:cNvSpPr txBox="1">
            <a:spLocks noChangeArrowheads="1"/>
          </p:cNvSpPr>
          <p:nvPr/>
        </p:nvSpPr>
        <p:spPr bwMode="auto">
          <a:xfrm>
            <a:off x="5954713" y="1649413"/>
            <a:ext cx="1866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уплата</a:t>
            </a:r>
          </a:p>
        </p:txBody>
      </p:sp>
      <p:pic>
        <p:nvPicPr>
          <p:cNvPr id="18443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2263" y="4532313"/>
            <a:ext cx="19637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7"/>
          <p:cNvSpPr txBox="1">
            <a:spLocks noChangeArrowheads="1"/>
          </p:cNvSpPr>
          <p:nvPr/>
        </p:nvSpPr>
        <p:spPr bwMode="auto">
          <a:xfrm>
            <a:off x="3609975" y="1006475"/>
            <a:ext cx="229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1844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0"/>
            <a:ext cx="7731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3" y="1760538"/>
            <a:ext cx="14573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741363" y="104775"/>
            <a:ext cx="89328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endParaRPr kumimoji="1"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Arial" charset="0"/>
              <a:buNone/>
            </a:pPr>
            <a:r>
              <a:rPr kumimoji="1" lang="ru-RU" altLang="ru-RU" sz="2400" b="1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kumimoji="1" lang="en-US" alt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altLang="ru-RU" sz="2400" b="1">
                <a:latin typeface="Times New Roman" pitchFamily="18" charset="0"/>
                <a:cs typeface="Times New Roman" pitchFamily="18" charset="0"/>
              </a:rPr>
              <a:t>СТРАХОВАТЕЛЯ</a:t>
            </a:r>
          </a:p>
          <a:p>
            <a:pPr algn="ctr" eaLnBrk="0" hangingPunct="0"/>
            <a:endParaRPr lang="ru-RU" altLang="ru-RU" sz="20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5538" name="Прямоугольник 13"/>
          <p:cNvSpPr>
            <a:spLocks noChangeArrowheads="1"/>
          </p:cNvSpPr>
          <p:nvPr/>
        </p:nvSpPr>
        <p:spPr bwMode="auto">
          <a:xfrm>
            <a:off x="96838" y="1123950"/>
            <a:ext cx="9894887" cy="5262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 непредставление (за несвоевременное представление) документов, недостоверность либо сокрытие сведений, влияющих на право получения застрахованным лицом соответствующего вида пособия или исчисление его размера, излишне понесенные страховщиком в связи с сокрытием или недостоверностью представленных страхователем указанных сведений, подлежат возмещению страхователем в соответствии с законодательством Российской Федерации.</a:t>
            </a:r>
          </a:p>
          <a:p>
            <a:pPr algn="ctr" eaLnBrk="0" hangingPunct="0"/>
            <a:r>
              <a:rPr lang="ru-RU" alt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(п.16 Постановление Правительства РФ </a:t>
            </a:r>
          </a:p>
          <a:p>
            <a:pPr algn="ctr" eaLnBrk="0" hangingPunct="0"/>
            <a:r>
              <a:rPr lang="ru-RU" alt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от 21.04.2011 № 294)</a:t>
            </a:r>
          </a:p>
          <a:p>
            <a:pPr algn="ctr" eaLnBrk="0" hangingPunct="0"/>
            <a:endParaRPr lang="ru-RU" altLang="ru-RU" sz="2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algn="ctr" eaLnBrk="0" hangingPunct="0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За полнотой и достоверностью сведений осуществляют территориальные органы Фонда в установленном порядке</a:t>
            </a:r>
          </a:p>
        </p:txBody>
      </p:sp>
      <p:pic>
        <p:nvPicPr>
          <p:cNvPr id="6553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52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84200" y="774700"/>
            <a:ext cx="8890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Обеспечить техническую готовность к передаче электронных реестров сведений, необходимых для назначения и выплаты пособия, с помощью программного обеспечения (СБИС, 1 С, Контур, Парус и др.)</a:t>
            </a:r>
          </a:p>
        </p:txBody>
      </p:sp>
      <p:sp>
        <p:nvSpPr>
          <p:cNvPr id="3" name="Овал 2"/>
          <p:cNvSpPr/>
          <p:nvPr/>
        </p:nvSpPr>
        <p:spPr>
          <a:xfrm>
            <a:off x="61913" y="4714875"/>
            <a:ext cx="701675" cy="61118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6250" y="5995988"/>
            <a:ext cx="604838" cy="52387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618538" y="5084763"/>
            <a:ext cx="703262" cy="58896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66888" y="5673725"/>
            <a:ext cx="755650" cy="70802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435725" y="5938838"/>
            <a:ext cx="803275" cy="61118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759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865688"/>
            <a:ext cx="4794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6" descr="Картинки по запросу парус компания"/>
          <p:cNvPicPr>
            <a:picLocks noChangeAspect="1" noChangeArrowheads="1"/>
          </p:cNvPicPr>
          <p:nvPr/>
        </p:nvPicPr>
        <p:blipFill>
          <a:blip r:embed="rId3"/>
          <a:srcRect l="24899" r="5069" b="22214"/>
          <a:stretch>
            <a:fillRect/>
          </a:stretch>
        </p:blipFill>
        <p:spPr bwMode="auto">
          <a:xfrm>
            <a:off x="4413250" y="6027738"/>
            <a:ext cx="3508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8" descr="Картинки по запросу скб контур"/>
          <p:cNvPicPr>
            <a:picLocks noChangeAspect="1" noChangeArrowheads="1"/>
          </p:cNvPicPr>
          <p:nvPr/>
        </p:nvPicPr>
        <p:blipFill>
          <a:blip r:embed="rId4"/>
          <a:srcRect l="33347" t="23940" r="33041" b="41177"/>
          <a:stretch>
            <a:fillRect/>
          </a:stretch>
        </p:blipFill>
        <p:spPr bwMode="auto">
          <a:xfrm>
            <a:off x="8734425" y="5191125"/>
            <a:ext cx="4699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2" descr="Картинки по запросу сбис"/>
          <p:cNvPicPr>
            <a:picLocks noChangeAspect="1" noChangeArrowheads="1"/>
          </p:cNvPicPr>
          <p:nvPr/>
        </p:nvPicPr>
        <p:blipFill>
          <a:blip r:embed="rId5"/>
          <a:srcRect l="21423" t="2856" r="26547" b="24258"/>
          <a:stretch>
            <a:fillRect/>
          </a:stretch>
        </p:blipFill>
        <p:spPr bwMode="auto">
          <a:xfrm>
            <a:off x="1914525" y="5795963"/>
            <a:ext cx="460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2" descr="ÐÐ°ÑÑÐ¸Ð½ÐºÐ¸ Ð¿Ð¾ Ð·Ð°Ð¿ÑÐ¾ÑÑ ÑÐºÐ·-rjvgfc"/>
          <p:cNvPicPr>
            <a:picLocks noChangeAspect="1" noChangeArrowheads="1"/>
          </p:cNvPicPr>
          <p:nvPr/>
        </p:nvPicPr>
        <p:blipFill>
          <a:blip r:embed="rId6"/>
          <a:srcRect t="34244" b="34157"/>
          <a:stretch>
            <a:fillRect/>
          </a:stretch>
        </p:blipFill>
        <p:spPr bwMode="auto">
          <a:xfrm>
            <a:off x="6551613" y="6153150"/>
            <a:ext cx="627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13" y="14288"/>
            <a:ext cx="7524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4868863"/>
            <a:ext cx="203358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39688"/>
            <a:ext cx="8366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Box 1"/>
          <p:cNvSpPr txBox="1">
            <a:spLocks noChangeArrowheads="1"/>
          </p:cNvSpPr>
          <p:nvPr/>
        </p:nvSpPr>
        <p:spPr bwMode="auto">
          <a:xfrm>
            <a:off x="381000" y="2124075"/>
            <a:ext cx="8661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Изучить законодательство РФ</a:t>
            </a:r>
          </a:p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 в сфере обязательного социального страхования в части перехода на  «прямые выплаты»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39688"/>
            <a:ext cx="8366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592138" y="695325"/>
            <a:ext cx="86598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21.04.2011 № 294 «Об особенностях финансового обеспечения, назначения и выплаты….»</a:t>
            </a:r>
          </a:p>
        </p:txBody>
      </p:sp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592138" y="2981325"/>
            <a:ext cx="8659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Приказ Фонда социального страхования РФ от 24.11.2017 № 579 «Об утверждении форм реестров сведений»</a:t>
            </a:r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534988" y="4991100"/>
            <a:ext cx="8659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Приказ Фонда социального страхования РФ от 24.11.2017 № 578 «Об утверждении форм документов, применяемых для выплаты»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7413" y="1000125"/>
            <a:ext cx="8277225" cy="463232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Предусмотреть в полном объеме финансовые средства для оплаты страховых взносов:</a:t>
            </a:r>
          </a:p>
          <a:p>
            <a:pPr marL="571500" indent="-571500" algn="just"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обязательному социальному страхованию от несчастных случаев на производстве и профессиональных заболеваниях;</a:t>
            </a:r>
          </a:p>
          <a:p>
            <a:pPr marL="571500" indent="-571500" algn="just">
              <a:buFontTx/>
              <a:buChar char="-"/>
              <a:defRPr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обязательному социальному страхованию на случай временной нетрудоспособности и в связи с материнством.</a:t>
            </a:r>
          </a:p>
          <a:p>
            <a:pPr marL="571500" indent="-571500" algn="just">
              <a:buFontTx/>
              <a:buChar char="-"/>
              <a:defRPr/>
            </a:pPr>
            <a:endParaRPr lang="ru-RU" sz="4400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475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66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6" descr="C:\Users\AbramenkoEV\Desktop\доклад_Пилот\Mone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5076825"/>
            <a:ext cx="15160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</a:rPr>
              <a:t>наличии задолженности Фонда (перерасход), обратиться за возмещением понесенных расходов в филиал Свердловского отделения, по месту регистрации страхователя (при необходимости провести сверку расчетов</a:t>
            </a:r>
            <a:r>
              <a:rPr lang="ru-RU" dirty="0" smtClean="0"/>
              <a:t>)</a:t>
            </a:r>
          </a:p>
        </p:txBody>
      </p:sp>
      <p:pic>
        <p:nvPicPr>
          <p:cNvPr id="76802" name="Рисунок 8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50838" y="322263"/>
            <a:ext cx="1336675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17"/>
          <p:cNvSpPr txBox="1">
            <a:spLocks noChangeArrowheads="1"/>
          </p:cNvSpPr>
          <p:nvPr/>
        </p:nvSpPr>
        <p:spPr bwMode="auto">
          <a:xfrm>
            <a:off x="1139825" y="150813"/>
            <a:ext cx="8166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ЭЛН помощник по переходу на прямые выплаты</a:t>
            </a:r>
          </a:p>
        </p:txBody>
      </p:sp>
      <p:sp>
        <p:nvSpPr>
          <p:cNvPr id="77826" name="Прямоугольник 2"/>
          <p:cNvSpPr>
            <a:spLocks noChangeArrowheads="1"/>
          </p:cNvSpPr>
          <p:nvPr/>
        </p:nvSpPr>
        <p:spPr bwMode="auto">
          <a:xfrm>
            <a:off x="5059363" y="2232025"/>
            <a:ext cx="457993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Электронный больничный лист </a:t>
            </a:r>
          </a:p>
          <a:p>
            <a:pPr algn="ctr" eaLnBrk="0" hangingPunct="0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при  «прямых выплатах» поможет Вам:</a:t>
            </a:r>
          </a:p>
          <a:p>
            <a:pPr algn="ctr" eaLnBrk="0" hangingPunct="0"/>
            <a:endParaRPr lang="ru-RU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Char char="ü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сократит время на ввод первичной документации</a:t>
            </a:r>
          </a:p>
          <a:p>
            <a:pPr algn="ctr"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Char char="ü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исключит ошибки при вводе информации в реестры</a:t>
            </a:r>
          </a:p>
          <a:p>
            <a:pPr algn="ctr"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Char char="ü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упростит взаимодействие с ФСС</a:t>
            </a:r>
          </a:p>
        </p:txBody>
      </p:sp>
      <p:pic>
        <p:nvPicPr>
          <p:cNvPr id="7782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39688"/>
            <a:ext cx="8366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38" y="2930525"/>
            <a:ext cx="4732337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318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590550"/>
            <a:ext cx="8993188" cy="37147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1466850" y="128588"/>
            <a:ext cx="8296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0054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ЛИЧНЫЕ  КАБИНЕТЫ     </a:t>
            </a:r>
            <a:r>
              <a:rPr lang="ru-RU" altLang="ru-RU" sz="3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lk.fss.ru</a:t>
            </a:r>
            <a:r>
              <a:rPr lang="ru-RU" alt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1149350" y="4505325"/>
            <a:ext cx="77041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 кабинет страхователя размещен в интернете по адресу:</a:t>
            </a:r>
          </a:p>
          <a:p>
            <a:pPr algn="ctr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https://cabinets.fss.ru/insurer/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 кабинет получателя услуг - по адресу: </a:t>
            </a:r>
          </a:p>
          <a:p>
            <a:pPr algn="ctr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https://lk.fss.ru/recipient/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доступа в личные кабинеты  используются те же логин и пароль, </a:t>
            </a: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 для Единого портала госуслуг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318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695325"/>
            <a:ext cx="2544762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2213" y="14288"/>
            <a:ext cx="2411412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75" y="925513"/>
            <a:ext cx="2676525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450" y="39688"/>
            <a:ext cx="838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Box 3"/>
          <p:cNvSpPr txBox="1">
            <a:spLocks noChangeArrowheads="1"/>
          </p:cNvSpPr>
          <p:nvPr/>
        </p:nvSpPr>
        <p:spPr bwMode="auto">
          <a:xfrm>
            <a:off x="138113" y="828675"/>
            <a:ext cx="95202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Довести порядок получения пособий в рамках </a:t>
            </a:r>
          </a:p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«Прямых выплат» </a:t>
            </a:r>
          </a:p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до работников</a:t>
            </a:r>
          </a:p>
        </p:txBody>
      </p:sp>
      <p:pic>
        <p:nvPicPr>
          <p:cNvPr id="8397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1263" y="3248025"/>
            <a:ext cx="222091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646113" y="474663"/>
            <a:ext cx="886460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Налоговый Кодекс РФ</a:t>
            </a:r>
            <a:r>
              <a:rPr lang="ru-RU" sz="5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48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с 1 января 2021 года пункт 9 статьи 431 Налогового Кодекса утратит силу</a:t>
            </a:r>
          </a:p>
          <a:p>
            <a:pPr algn="ctr"/>
            <a:endParaRPr lang="ru-RU" sz="40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01.01.2021</a:t>
            </a:r>
            <a:r>
              <a:rPr lang="ru-RU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Свердловская область переходит на «Прямые выплаты».</a:t>
            </a:r>
          </a:p>
          <a:p>
            <a:pPr algn="ctr"/>
            <a:endParaRPr lang="ru-RU" sz="32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ВАЖНО! Право выбора «переходить» или «нет» не будет</a:t>
            </a:r>
          </a:p>
          <a:p>
            <a:pPr algn="ctr"/>
            <a:endParaRPr lang="ru-RU" sz="2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7731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450" y="39688"/>
            <a:ext cx="838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extBox 3"/>
          <p:cNvSpPr txBox="1">
            <a:spLocks noChangeArrowheads="1"/>
          </p:cNvSpPr>
          <p:nvPr/>
        </p:nvSpPr>
        <p:spPr bwMode="auto">
          <a:xfrm>
            <a:off x="114300" y="1752600"/>
            <a:ext cx="9520238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Проинформировать работников о необходимости предоставления заявления, находящимся в отпуске по уходу за ребенком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(перечисление осуществляется ежемесячно с 1 по 15 число)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8"/>
          <p:cNvSpPr>
            <a:spLocks noGrp="1"/>
          </p:cNvSpPr>
          <p:nvPr>
            <p:ph type="title"/>
          </p:nvPr>
        </p:nvSpPr>
        <p:spPr>
          <a:xfrm>
            <a:off x="384175" y="1190625"/>
            <a:ext cx="9212263" cy="408622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Проинформировать работников о возможных способах получения пособий: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на номер карты «МИР»,</a:t>
            </a:r>
            <a:br>
              <a:rPr lang="ru-RU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(с 01.05.2019 Постановление Правительства РФ от 11.04.2019 № 419)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 банковский счет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который не предусматривает использование платежных карт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почтовый перевод</a:t>
            </a:r>
            <a:r>
              <a:rPr lang="ru-RU" sz="1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461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8" y="4937125"/>
            <a:ext cx="26035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0"/>
          <p:cNvSpPr>
            <a:spLocks noChangeArrowheads="1"/>
          </p:cNvSpPr>
          <p:nvPr/>
        </p:nvSpPr>
        <p:spPr bwMode="auto">
          <a:xfrm>
            <a:off x="1031875" y="130175"/>
            <a:ext cx="865505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buSzPct val="150000"/>
            </a:pPr>
            <a:r>
              <a:rPr lang="ru-RU" altLang="ru-RU" sz="2400" b="1">
                <a:solidFill>
                  <a:srgbClr val="376092"/>
                </a:solidFill>
              </a:rPr>
              <a:t>Подтверждение основного вида экономической деятельности страхователя </a:t>
            </a:r>
          </a:p>
        </p:txBody>
      </p:sp>
      <p:pic>
        <p:nvPicPr>
          <p:cNvPr id="106498" name="Изображение 3" descr="FSS-logo_png_transparent_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07950"/>
            <a:ext cx="8604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144305" y="908720"/>
            <a:ext cx="5107817" cy="6429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99794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Страхователь </a:t>
            </a:r>
          </a:p>
          <a:p>
            <a:pPr algn="ctr">
              <a:defRPr/>
            </a:pPr>
            <a:r>
              <a:rPr lang="ru-RU" sz="1600" b="1" dirty="0"/>
              <a:t>(юридическое лицо)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708275" y="1857375"/>
            <a:ext cx="5413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00813" y="1857375"/>
            <a:ext cx="54133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86921" y="2214554"/>
            <a:ext cx="4333905" cy="12144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99794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1600" b="1" dirty="0"/>
          </a:p>
        </p:txBody>
      </p:sp>
      <p:sp>
        <p:nvSpPr>
          <p:cNvPr id="106507" name="TextBox 15"/>
          <p:cNvSpPr txBox="1">
            <a:spLocks noChangeArrowheads="1"/>
          </p:cNvSpPr>
          <p:nvPr/>
        </p:nvSpPr>
        <p:spPr bwMode="auto">
          <a:xfrm>
            <a:off x="0" y="2286000"/>
            <a:ext cx="50307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>
                <a:solidFill>
                  <a:srgbClr val="C00000"/>
                </a:solidFill>
              </a:rPr>
              <a:t>КОММЕРЧЕСКАЯ ОРГАНИЗАЦИЯ</a:t>
            </a:r>
          </a:p>
          <a:p>
            <a:pPr algn="ctr">
              <a:lnSpc>
                <a:spcPts val="1500"/>
              </a:lnSpc>
            </a:pPr>
            <a:r>
              <a:rPr lang="ru-RU" sz="1400" b="1">
                <a:solidFill>
                  <a:srgbClr val="002060"/>
                </a:solidFill>
              </a:rPr>
              <a:t>основной вид экономической деятельности,</a:t>
            </a:r>
          </a:p>
          <a:p>
            <a:pPr algn="ctr">
              <a:lnSpc>
                <a:spcPts val="1500"/>
              </a:lnSpc>
            </a:pPr>
            <a:r>
              <a:rPr lang="ru-RU" sz="1400" b="1">
                <a:solidFill>
                  <a:srgbClr val="002060"/>
                </a:solidFill>
              </a:rPr>
              <a:t>определяется по итогам предыдущего года </a:t>
            </a:r>
          </a:p>
          <a:p>
            <a:pPr algn="ctr">
              <a:lnSpc>
                <a:spcPts val="1500"/>
              </a:lnSpc>
            </a:pPr>
            <a:r>
              <a:rPr lang="ru-RU" sz="1400" b="1">
                <a:solidFill>
                  <a:srgbClr val="002060"/>
                </a:solidFill>
              </a:rPr>
              <a:t>по</a:t>
            </a:r>
            <a:r>
              <a:rPr lang="ru-RU" sz="1400" b="1"/>
              <a:t>  </a:t>
            </a:r>
            <a:r>
              <a:rPr lang="ru-RU" sz="1400" b="1">
                <a:solidFill>
                  <a:srgbClr val="C00000"/>
                </a:solidFill>
              </a:rPr>
              <a:t>наибольшему удельному весу </a:t>
            </a:r>
          </a:p>
          <a:p>
            <a:pPr algn="ctr">
              <a:lnSpc>
                <a:spcPts val="1500"/>
              </a:lnSpc>
            </a:pPr>
            <a:r>
              <a:rPr lang="ru-RU" sz="1400" b="1">
                <a:solidFill>
                  <a:srgbClr val="C00000"/>
                </a:solidFill>
              </a:rPr>
              <a:t>в общем объеме выпущенной продукции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5339956" y="2214554"/>
            <a:ext cx="4256514" cy="11430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99794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1600" b="1" dirty="0"/>
          </a:p>
        </p:txBody>
      </p:sp>
      <p:sp>
        <p:nvSpPr>
          <p:cNvPr id="106511" name="TextBox 17"/>
          <p:cNvSpPr txBox="1">
            <a:spLocks noChangeArrowheads="1"/>
          </p:cNvSpPr>
          <p:nvPr/>
        </p:nvSpPr>
        <p:spPr bwMode="auto">
          <a:xfrm>
            <a:off x="5418138" y="2286000"/>
            <a:ext cx="4178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>
                <a:solidFill>
                  <a:srgbClr val="C00000"/>
                </a:solidFill>
              </a:rPr>
              <a:t>НЕКОММЕРЧЕСКАЯ ОРГАНИЗАЦИЯ</a:t>
            </a:r>
          </a:p>
          <a:p>
            <a:pPr algn="ctr">
              <a:lnSpc>
                <a:spcPts val="1500"/>
              </a:lnSpc>
            </a:pPr>
            <a:r>
              <a:rPr lang="ru-RU" sz="1400" b="1">
                <a:solidFill>
                  <a:srgbClr val="002060"/>
                </a:solidFill>
              </a:rPr>
              <a:t>основной вид экономической деятельности,</a:t>
            </a:r>
          </a:p>
          <a:p>
            <a:pPr algn="ctr">
              <a:lnSpc>
                <a:spcPts val="1500"/>
              </a:lnSpc>
            </a:pPr>
            <a:r>
              <a:rPr lang="ru-RU" sz="1400" b="1">
                <a:solidFill>
                  <a:srgbClr val="002060"/>
                </a:solidFill>
              </a:rPr>
              <a:t>определяется по итогам предыдущего года, в котором было</a:t>
            </a:r>
            <a:r>
              <a:rPr lang="ru-RU" sz="1400" b="1"/>
              <a:t> </a:t>
            </a:r>
            <a:r>
              <a:rPr lang="ru-RU" sz="1400" b="1">
                <a:solidFill>
                  <a:srgbClr val="C00000"/>
                </a:solidFill>
              </a:rPr>
              <a:t>занято наибольшее количество работников.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4775200" y="1481138"/>
            <a:ext cx="357188" cy="5110162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513" name="TextBox 21"/>
          <p:cNvSpPr txBox="1">
            <a:spLocks noChangeArrowheads="1"/>
          </p:cNvSpPr>
          <p:nvPr/>
        </p:nvSpPr>
        <p:spPr bwMode="auto">
          <a:xfrm>
            <a:off x="2416175" y="3443288"/>
            <a:ext cx="54165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до 15 апреля</a:t>
            </a:r>
          </a:p>
          <a:p>
            <a:pPr algn="ctr">
              <a:lnSpc>
                <a:spcPts val="1500"/>
              </a:lnSpc>
            </a:pPr>
            <a:endParaRPr lang="ru-RU" sz="2000" b="1">
              <a:solidFill>
                <a:srgbClr val="C00000"/>
              </a:solidFill>
            </a:endParaRPr>
          </a:p>
        </p:txBody>
      </p:sp>
      <p:grpSp>
        <p:nvGrpSpPr>
          <p:cNvPr id="106514" name="Группа 31"/>
          <p:cNvGrpSpPr>
            <a:grpSpLocks/>
          </p:cNvGrpSpPr>
          <p:nvPr/>
        </p:nvGrpSpPr>
        <p:grpSpPr bwMode="auto">
          <a:xfrm>
            <a:off x="619125" y="4286250"/>
            <a:ext cx="8899525" cy="857250"/>
            <a:chOff x="642910" y="5000636"/>
            <a:chExt cx="8215370" cy="85725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42910" y="5000636"/>
              <a:ext cx="8215370" cy="8572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857224" y="5143512"/>
              <a:ext cx="2342248" cy="576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rnd">
              <a:solidFill>
                <a:schemeClr val="accent6">
                  <a:lumMod val="20000"/>
                  <a:lumOff val="8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lnSpc>
                  <a:spcPts val="900"/>
                </a:lnSpc>
                <a:defRPr/>
              </a:pPr>
              <a:r>
                <a:rPr lang="ru-RU" sz="1300" b="1" dirty="0"/>
                <a:t>Заявление</a:t>
              </a:r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3428992" y="5143512"/>
              <a:ext cx="2500330" cy="576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rnd">
              <a:solidFill>
                <a:schemeClr val="accent6">
                  <a:lumMod val="20000"/>
                  <a:lumOff val="8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200" b="1" dirty="0"/>
                <a:t>Справку-подтверждение основного вида экономической деятельности</a:t>
              </a:r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>
              <a:off x="6215074" y="5143512"/>
              <a:ext cx="2342248" cy="576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rnd">
              <a:solidFill>
                <a:schemeClr val="accent6">
                  <a:lumMod val="20000"/>
                  <a:lumOff val="80000"/>
                </a:schemeClr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1200" b="1" dirty="0"/>
                <a:t>Копия пояснительной записки к бухгалтерскому балансу за предыдущий год</a:t>
              </a:r>
            </a:p>
          </p:txBody>
        </p:sp>
      </p:grpSp>
      <p:sp>
        <p:nvSpPr>
          <p:cNvPr id="31" name="Стрелка вниз 30"/>
          <p:cNvSpPr/>
          <p:nvPr/>
        </p:nvSpPr>
        <p:spPr>
          <a:xfrm>
            <a:off x="4721225" y="5214938"/>
            <a:ext cx="5413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2089527" y="5572140"/>
            <a:ext cx="5804338" cy="10001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997949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C00000"/>
                </a:solidFill>
              </a:rPr>
              <a:t>Определение класса профессионального риска ОВЭД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C00000"/>
                </a:solidFill>
              </a:rPr>
              <a:t>Установление размера страхового тарифа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1"/>
          <p:cNvSpPr>
            <a:spLocks noGrp="1"/>
          </p:cNvSpPr>
          <p:nvPr>
            <p:ph type="title"/>
          </p:nvPr>
        </p:nvSpPr>
        <p:spPr>
          <a:xfrm>
            <a:off x="1009650" y="28575"/>
            <a:ext cx="8545513" cy="706438"/>
          </a:xfrm>
        </p:spPr>
        <p:txBody>
          <a:bodyPr/>
          <a:lstStyle/>
          <a:p>
            <a:r>
              <a:rPr lang="ru-RU" sz="2400" b="1" smtClean="0">
                <a:solidFill>
                  <a:schemeClr val="tx2"/>
                </a:solidFill>
              </a:rPr>
              <a:t>На что стоит обратить внимание при заполнении документов </a:t>
            </a:r>
          </a:p>
        </p:txBody>
      </p:sp>
      <p:pic>
        <p:nvPicPr>
          <p:cNvPr id="10752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908050"/>
            <a:ext cx="48260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749675" y="4005263"/>
            <a:ext cx="1358900" cy="3825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96938" y="4357688"/>
            <a:ext cx="1358900" cy="3825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07525" name="Объект 6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08575" y="908050"/>
            <a:ext cx="4602163" cy="5213350"/>
          </a:xfrm>
        </p:spPr>
      </p:pic>
      <p:sp>
        <p:nvSpPr>
          <p:cNvPr id="8" name="Овал 7"/>
          <p:cNvSpPr/>
          <p:nvPr/>
        </p:nvSpPr>
        <p:spPr>
          <a:xfrm>
            <a:off x="5251450" y="3770313"/>
            <a:ext cx="793750" cy="3825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7448550" y="5013325"/>
            <a:ext cx="1724025" cy="261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99100" y="5157788"/>
            <a:ext cx="1247775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39075" y="4822825"/>
            <a:ext cx="936625" cy="1905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07530" name="Изображение 3" descr="FSS-logo_png_transparent_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225" y="28575"/>
            <a:ext cx="8604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0300" y="336550"/>
            <a:ext cx="60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0"/>
            <a:ext cx="8740775" cy="9572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Способы подачи документов в электронном виде</a:t>
            </a:r>
            <a:endParaRPr lang="ru-RU" sz="24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24537" y="1959686"/>
          <a:ext cx="8930625" cy="449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0595" name="Прямоугольник 3"/>
          <p:cNvSpPr>
            <a:spLocks noChangeArrowheads="1"/>
          </p:cNvSpPr>
          <p:nvPr/>
        </p:nvSpPr>
        <p:spPr bwMode="auto">
          <a:xfrm>
            <a:off x="1054100" y="758825"/>
            <a:ext cx="803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Для своевременного и эффективного использования рабочего времени, предлагаем страхователям направлять документы на подтверждение основного вида экономической деятельности в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электронном виде</a:t>
            </a:r>
            <a:r>
              <a:rPr lang="ru-RU" b="1" u="sng"/>
              <a:t>:</a:t>
            </a:r>
            <a:endParaRPr lang="ru-RU"/>
          </a:p>
        </p:txBody>
      </p:sp>
      <p:pic>
        <p:nvPicPr>
          <p:cNvPr id="110596" name="Изображение 3" descr="FSS-logo_png_transparent_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3" y="92075"/>
            <a:ext cx="8588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Box 3"/>
          <p:cNvSpPr txBox="1">
            <a:spLocks noChangeArrowheads="1"/>
          </p:cNvSpPr>
          <p:nvPr/>
        </p:nvSpPr>
        <p:spPr bwMode="auto">
          <a:xfrm>
            <a:off x="817563" y="525463"/>
            <a:ext cx="84359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Свердловского регионального отделения Фонда социального страхования РФ </a:t>
            </a:r>
            <a:r>
              <a:rPr lang="en-US" sz="2400">
                <a:latin typeface="Times New Roman" pitchFamily="18" charset="0"/>
                <a:cs typeface="Times New Roman" pitchFamily="18" charset="0"/>
                <a:hlinkClick r:id="rId2"/>
              </a:rPr>
              <a:t>http://r66.fss.ru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раздел «Электронный листок нетрудоспособности»</a:t>
            </a:r>
          </a:p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Горячая линия по электронному листу нетрудоспособности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(343) 359-83-67, (343) 371-96-76</a:t>
            </a:r>
          </a:p>
          <a:p>
            <a:r>
              <a:rPr lang="ru-RU" b="1">
                <a:latin typeface="Candara" pitchFamily="34" charset="0"/>
              </a:rPr>
              <a:t/>
            </a:r>
            <a:br>
              <a:rPr lang="ru-RU" b="1">
                <a:latin typeface="Candara" pitchFamily="34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Электронная почта Свердловского регионального отделения Фонда социального страхования РФ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www.info@ro66.fss.ru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4219575"/>
            <a:ext cx="67294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14288"/>
            <a:ext cx="8064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Box 1"/>
          <p:cNvSpPr txBox="1">
            <a:spLocks noChangeArrowheads="1"/>
          </p:cNvSpPr>
          <p:nvPr/>
        </p:nvSpPr>
        <p:spPr bwMode="auto">
          <a:xfrm>
            <a:off x="3986213" y="4119563"/>
            <a:ext cx="57197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Если Вам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отказали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 оформлении ЭЛН, сообщите по телефонам: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Отделение Фонда социального страхования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8(343) 375-86-81 </a:t>
            </a:r>
          </a:p>
          <a:p>
            <a:pPr algn="ctr"/>
            <a:r>
              <a:rPr lang="ru-RU" sz="2000" u="sng">
                <a:latin typeface="Times New Roman" pitchFamily="18" charset="0"/>
                <a:cs typeface="Times New Roman" pitchFamily="18" charset="0"/>
              </a:rPr>
              <a:t>Управление здравоохранения г. Екатеринбурга </a:t>
            </a:r>
          </a:p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8(343) 355-39-53, 350-75-19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25880"/>
            <a:ext cx="806450" cy="6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957388" y="260350"/>
            <a:ext cx="671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Контакты филиалов отделения Фонда</a:t>
            </a:r>
          </a:p>
        </p:txBody>
      </p:sp>
      <p:sp>
        <p:nvSpPr>
          <p:cNvPr id="112643" name="TextBox 4"/>
          <p:cNvSpPr txBox="1">
            <a:spLocks noChangeArrowheads="1"/>
          </p:cNvSpPr>
          <p:nvPr/>
        </p:nvSpPr>
        <p:spPr bwMode="auto">
          <a:xfrm>
            <a:off x="161925" y="574675"/>
            <a:ext cx="466407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илиал № 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624933, г. Карпинск, Почтамтская, д. 29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(34383) 3-16-67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d_fil_01@ro66.fss.ru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Филиал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Адрес: 623851, г. Ирбит, ул. Советская, д. 93.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(34355) 6-62-34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fil_02@ro66.fss.ru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Филиал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Адрес: 622022, г. Нижний Тагил, ул.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Выйская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д. 70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Телефон: (3435) 24-02-29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b_fil_03@ro66.fss.ru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Филиал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Адрес: 623101, г. Первоуральск, пр. Ильича, 13а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(3439) 64-15-10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fil_04@ro66.fss.ru</a:t>
            </a:r>
          </a:p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112644" name="TextBox 5"/>
          <p:cNvSpPr txBox="1">
            <a:spLocks noChangeArrowheads="1"/>
          </p:cNvSpPr>
          <p:nvPr/>
        </p:nvSpPr>
        <p:spPr bwMode="auto">
          <a:xfrm>
            <a:off x="4743450" y="742950"/>
            <a:ext cx="507841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5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Адрес: 623406, г. Каменск-Уральский, ул. Уральская, д. 43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(3439) 34-75-26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E-mail: fil_05@ro66.fss.ru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13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Адрес: 620100, г. Екатеринбург, ул. Буторина, д. 6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(343) 211-89-70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E-mail: fil_13@ro66.fss.ru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15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Адрес: 620144, г. Екатеринбург, ул. Айвазовского, д. 53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(343) 266-59-10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E-mail: fil_15@ro66.fss.ru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18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Адрес: 624992, г. Серов, ул. Луначарского, д. 91 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(34385) 6-31-87 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E-mail: fil_18@ro66.fss.ru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1577975" y="0"/>
            <a:ext cx="7669213" cy="13255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Порядок уплаты страховых взносов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 прямых выплатах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88084" y="1649227"/>
            <a:ext cx="4133701" cy="1826604"/>
            <a:chOff x="-889107" y="-619374"/>
            <a:chExt cx="3534852" cy="15165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889107" y="-619374"/>
              <a:ext cx="3534852" cy="1418318"/>
            </a:xfrm>
            <a:prstGeom prst="roundRect">
              <a:avLst/>
            </a:prstGeom>
            <a:noFill/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Страховые взносы</a:t>
              </a:r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44607" y="120278"/>
              <a:ext cx="2172448" cy="776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24765" rIns="49530" bIns="2476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18335" y="4228804"/>
            <a:ext cx="4496790" cy="2019300"/>
            <a:chOff x="-1093131" y="-90846"/>
            <a:chExt cx="4659881" cy="13259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093131" y="-90846"/>
              <a:ext cx="4659881" cy="1325994"/>
            </a:xfrm>
            <a:prstGeom prst="roundRect">
              <a:avLst/>
            </a:prstGeom>
            <a:noFill/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</p:txBody>
        </p:sp>
        <p:sp>
          <p:nvSpPr>
            <p:cNvPr id="17" name="Скругленный прямоугольник 4"/>
            <p:cNvSpPr/>
            <p:nvPr/>
          </p:nvSpPr>
          <p:spPr>
            <a:xfrm>
              <a:off x="44607" y="120278"/>
              <a:ext cx="2172448" cy="776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24765" rIns="49530" bIns="2476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</p:grpSp>
      <p:grpSp>
        <p:nvGrpSpPr>
          <p:cNvPr id="28" name="Diagram group"/>
          <p:cNvGrpSpPr/>
          <p:nvPr/>
        </p:nvGrpSpPr>
        <p:grpSpPr>
          <a:xfrm>
            <a:off x="90511" y="1212515"/>
            <a:ext cx="2470724" cy="1847850"/>
            <a:chOff x="3998449" y="443652"/>
            <a:chExt cx="2363860" cy="236386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998449" y="443652"/>
              <a:ext cx="2363860" cy="2363860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  <a:sp3d z="-5400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-440331"/>
                <a:satOff val="-38085"/>
                <a:lumOff val="43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Стрелка вправо 31"/>
          <p:cNvSpPr/>
          <p:nvPr/>
        </p:nvSpPr>
        <p:spPr>
          <a:xfrm flipH="1">
            <a:off x="5610225" y="5056188"/>
            <a:ext cx="1966913" cy="6667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49213" y="3070225"/>
            <a:ext cx="29384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Страхователь Работодатель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6048375" y="2528888"/>
            <a:ext cx="1849438" cy="5905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512" name="TextBox 6"/>
          <p:cNvSpPr txBox="1">
            <a:spLocks noChangeArrowheads="1"/>
          </p:cNvSpPr>
          <p:nvPr/>
        </p:nvSpPr>
        <p:spPr bwMode="auto">
          <a:xfrm>
            <a:off x="5821363" y="42354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Перечисление,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возмещение</a:t>
            </a:r>
          </a:p>
        </p:txBody>
      </p:sp>
      <p:sp>
        <p:nvSpPr>
          <p:cNvPr id="21513" name="TextBox 30"/>
          <p:cNvSpPr txBox="1">
            <a:spLocks noChangeArrowheads="1"/>
          </p:cNvSpPr>
          <p:nvPr/>
        </p:nvSpPr>
        <p:spPr bwMode="auto">
          <a:xfrm>
            <a:off x="5954713" y="1649413"/>
            <a:ext cx="1866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Уплата в полном объеме (100%) </a:t>
            </a:r>
          </a:p>
        </p:txBody>
      </p:sp>
      <p:pic>
        <p:nvPicPr>
          <p:cNvPr id="21514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14288"/>
            <a:ext cx="7985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4418013"/>
            <a:ext cx="1714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Box 1"/>
          <p:cNvSpPr txBox="1">
            <a:spLocks noChangeArrowheads="1"/>
          </p:cNvSpPr>
          <p:nvPr/>
        </p:nvSpPr>
        <p:spPr bwMode="auto">
          <a:xfrm>
            <a:off x="2876550" y="1019175"/>
            <a:ext cx="4924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01 января 2021 года</a:t>
            </a:r>
          </a:p>
        </p:txBody>
      </p:sp>
      <p:pic>
        <p:nvPicPr>
          <p:cNvPr id="21517" name="Picture 5" descr="C:\Users\AbramenkoEV\Desktop\доклад_Пилот\141794158192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4014788"/>
            <a:ext cx="13874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Box 23"/>
          <p:cNvSpPr txBox="1">
            <a:spLocks noChangeArrowheads="1"/>
          </p:cNvSpPr>
          <p:nvPr/>
        </p:nvSpPr>
        <p:spPr bwMode="auto">
          <a:xfrm>
            <a:off x="649288" y="5722938"/>
            <a:ext cx="2938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Работник </a:t>
            </a:r>
          </a:p>
        </p:txBody>
      </p:sp>
      <p:pic>
        <p:nvPicPr>
          <p:cNvPr id="21519" name="Рисунок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9775" y="2051050"/>
            <a:ext cx="14573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0"/>
          <p:cNvSpPr txBox="1">
            <a:spLocks noChangeArrowheads="1"/>
          </p:cNvSpPr>
          <p:nvPr/>
        </p:nvSpPr>
        <p:spPr bwMode="auto">
          <a:xfrm>
            <a:off x="130175" y="133350"/>
            <a:ext cx="9731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sz="2800" b="1">
                <a:latin typeface="Times New Roman" pitchFamily="18" charset="0"/>
                <a:cs typeface="Times New Roman" pitchFamily="18" charset="0"/>
              </a:rPr>
              <a:t>ПЕРЕЧИСЛЕНИЕ ПОСОБИЙ РАБОТНИКАМ</a:t>
            </a:r>
          </a:p>
          <a:p>
            <a:pPr algn="ctr" eaLnBrk="0" hangingPunct="0"/>
            <a:endParaRPr lang="ru-RU" altLang="ru-RU" sz="28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809625" y="909638"/>
            <a:ext cx="8736013" cy="500062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Пособие по временной нетрудоспособности</a:t>
            </a:r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809625" y="1733550"/>
            <a:ext cx="8736013" cy="48577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Пособие по беременности и родам</a:t>
            </a:r>
          </a:p>
        </p:txBody>
      </p:sp>
      <p:sp>
        <p:nvSpPr>
          <p:cNvPr id="18" name="Скругленный прямоугольник 17">
            <a:extLst/>
          </p:cNvPr>
          <p:cNvSpPr/>
          <p:nvPr/>
        </p:nvSpPr>
        <p:spPr>
          <a:xfrm>
            <a:off x="809625" y="2493963"/>
            <a:ext cx="8677275" cy="868362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hangingPunct="0">
              <a:buFont typeface="Wingdings" pitchFamily="2" charset="2"/>
              <a:buChar char="ü"/>
              <a:defRPr/>
            </a:pPr>
            <a:endParaRPr lang="ru-RU" altLang="ru-RU" b="1" dirty="0">
              <a:solidFill>
                <a:srgbClr val="0070C0"/>
              </a:solidFill>
              <a:cs typeface="Arial" charset="0"/>
            </a:endParaRPr>
          </a:p>
          <a:p>
            <a:pPr marL="285750" indent="-285750" algn="ctr" eaLnBrk="0" hangingPunct="0">
              <a:defRPr/>
            </a:pPr>
            <a:r>
              <a:rPr lang="ru-RU" altLang="ru-RU" sz="2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женщинам, вставшим на учет в ранние сроки беременности</a:t>
            </a:r>
          </a:p>
          <a:p>
            <a:pPr marL="285750" indent="-285750" eaLnBrk="0" hangingPunct="0">
              <a:buFont typeface="Wingdings" pitchFamily="2" charset="2"/>
              <a:buChar char="ü"/>
              <a:defRPr/>
            </a:pPr>
            <a:endParaRPr lang="ru-RU" altLang="ru-RU" sz="3200" b="1" dirty="0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19" name="Скругленный прямоугольник 18">
            <a:extLst/>
          </p:cNvPr>
          <p:cNvSpPr/>
          <p:nvPr/>
        </p:nvSpPr>
        <p:spPr>
          <a:xfrm>
            <a:off x="809625" y="3733800"/>
            <a:ext cx="8677275" cy="62865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на рождение ребенка</a:t>
            </a:r>
            <a:endParaRPr lang="ru-RU" alt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4288"/>
            <a:ext cx="7985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838200" y="4610100"/>
            <a:ext cx="8677275" cy="55245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Ежемесячное пособие по уходу за ребенком</a:t>
            </a:r>
            <a:endParaRPr lang="ru-RU" alt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868363" y="5457825"/>
            <a:ext cx="8677275" cy="126682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Оплата отпуска (сверх ежегодного оплачиваемого отпуска) на весь период лечения и проезда к месту лечения и обратно</a:t>
            </a:r>
            <a:endParaRPr lang="ru-RU" alt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0"/>
          <p:cNvSpPr txBox="1">
            <a:spLocks noChangeArrowheads="1"/>
          </p:cNvSpPr>
          <p:nvPr/>
        </p:nvSpPr>
        <p:spPr bwMode="auto">
          <a:xfrm>
            <a:off x="174625" y="304800"/>
            <a:ext cx="9731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sz="2800" b="1">
                <a:latin typeface="Times New Roman" pitchFamily="18" charset="0"/>
                <a:cs typeface="Times New Roman" pitchFamily="18" charset="0"/>
              </a:rPr>
              <a:t>ВОЗМЕЩЕНИЕ РАСХОДОВ СТРАХОВАТЕЛЮ</a:t>
            </a:r>
          </a:p>
          <a:p>
            <a:pPr algn="ctr" eaLnBrk="0" hangingPunct="0"/>
            <a:endParaRPr lang="ru-RU" altLang="ru-RU" sz="28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819150" y="1390650"/>
            <a:ext cx="8736013" cy="963613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 оплате 4-х дополнительных дней по уходу за детьми-инвалидами</a:t>
            </a:r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1628775" y="2667000"/>
            <a:ext cx="7926388" cy="127635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 выплату пособия по временной нетрудоспособности </a:t>
            </a:r>
          </a:p>
          <a:p>
            <a:pPr algn="ctr" eaLnBrk="0" hangingPunct="0">
              <a:defRPr/>
            </a:pPr>
            <a:r>
              <a:rPr lang="ru-RU" altLang="ru-RU" sz="2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 счет межбюджетных трансфертов</a:t>
            </a:r>
          </a:p>
        </p:txBody>
      </p:sp>
      <p:sp>
        <p:nvSpPr>
          <p:cNvPr id="18" name="Скругленный прямоугольник 17">
            <a:extLst/>
          </p:cNvPr>
          <p:cNvSpPr/>
          <p:nvPr/>
        </p:nvSpPr>
        <p:spPr>
          <a:xfrm>
            <a:off x="2649538" y="4244975"/>
            <a:ext cx="6837362" cy="103822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hangingPunct="0">
              <a:buFont typeface="Wingdings" pitchFamily="2" charset="2"/>
              <a:buChar char="ü"/>
              <a:defRPr/>
            </a:pPr>
            <a:endParaRPr lang="ru-RU" altLang="ru-RU" b="1">
              <a:solidFill>
                <a:srgbClr val="0070C0"/>
              </a:solidFill>
              <a:cs typeface="Arial" charset="0"/>
            </a:endParaRPr>
          </a:p>
          <a:p>
            <a:pPr marL="285750" indent="-285750" algn="ctr" eaLnBrk="0" hangingPunct="0">
              <a:defRPr/>
            </a:pPr>
            <a:r>
              <a:rPr lang="ru-RU" altLang="ru-RU" sz="2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 выплату социального пособия на погребение</a:t>
            </a:r>
          </a:p>
          <a:p>
            <a:pPr marL="285750" indent="-285750" eaLnBrk="0" hangingPunct="0">
              <a:buFont typeface="Wingdings" pitchFamily="2" charset="2"/>
              <a:buChar char="ü"/>
              <a:defRPr/>
            </a:pPr>
            <a:endParaRPr lang="ru-RU" altLang="ru-RU" sz="3200" b="1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9" name="Скругленный прямоугольник 18">
            <a:extLst/>
          </p:cNvPr>
          <p:cNvSpPr/>
          <p:nvPr/>
        </p:nvSpPr>
        <p:spPr>
          <a:xfrm>
            <a:off x="504825" y="5600700"/>
            <a:ext cx="8982075" cy="108585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 предупредительные меры по сокращению производственного травматизма и профзаболеваний</a:t>
            </a:r>
            <a:endParaRPr lang="ru-RU" altLang="ru-RU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43350"/>
            <a:ext cx="160496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985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911225" y="30163"/>
            <a:ext cx="893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ВОЗМЕЩЕНИЕ РАСХОДОВ СТРАХОВАТЕЛЯМ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НА ПРЕДУПРЕДИТЕЛЬНЫЕ МЕРЫ</a:t>
            </a:r>
          </a:p>
        </p:txBody>
      </p:sp>
      <p:sp>
        <p:nvSpPr>
          <p:cNvPr id="12" name="Овал 11">
            <a:extLst/>
          </p:cNvPr>
          <p:cNvSpPr/>
          <p:nvPr/>
        </p:nvSpPr>
        <p:spPr>
          <a:xfrm>
            <a:off x="146050" y="2093913"/>
            <a:ext cx="1482725" cy="13652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5" name="Рисунок 12"/>
          <p:cNvPicPr>
            <a:picLocks noChangeAspect="1"/>
          </p:cNvPicPr>
          <p:nvPr/>
        </p:nvPicPr>
        <p:blipFill>
          <a:blip r:embed="rId3"/>
          <a:srcRect l="4947" t="4321" r="4327" b="9273"/>
          <a:stretch>
            <a:fillRect/>
          </a:stretch>
        </p:blipFill>
        <p:spPr bwMode="auto">
          <a:xfrm>
            <a:off x="363538" y="2247900"/>
            <a:ext cx="11445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3"/>
          <p:cNvSpPr txBox="1">
            <a:spLocks noChangeArrowheads="1"/>
          </p:cNvSpPr>
          <p:nvPr/>
        </p:nvSpPr>
        <p:spPr bwMode="auto">
          <a:xfrm>
            <a:off x="68263" y="3544888"/>
            <a:ext cx="1435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</a:p>
          <a:p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разрешения</a:t>
            </a:r>
          </a:p>
          <a:p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(до 1 августа)</a:t>
            </a:r>
          </a:p>
          <a:p>
            <a:pPr eaLnBrk="0" hangingPunct="0"/>
            <a:endParaRPr lang="ru-RU" altLang="ru-RU" sz="16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Овал 14">
            <a:extLst/>
          </p:cNvPr>
          <p:cNvSpPr/>
          <p:nvPr/>
        </p:nvSpPr>
        <p:spPr>
          <a:xfrm>
            <a:off x="2259013" y="2138363"/>
            <a:ext cx="1481137" cy="13684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8" name="Рисунок 1"/>
          <p:cNvPicPr>
            <a:picLocks noChangeAspect="1"/>
          </p:cNvPicPr>
          <p:nvPr/>
        </p:nvPicPr>
        <p:blipFill>
          <a:blip r:embed="rId4"/>
          <a:srcRect l="24013" t="20601" r="48425" b="42999"/>
          <a:stretch>
            <a:fillRect/>
          </a:stretch>
        </p:blipFill>
        <p:spPr bwMode="auto">
          <a:xfrm>
            <a:off x="2584450" y="2301875"/>
            <a:ext cx="7810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21"/>
          <p:cNvPicPr>
            <a:picLocks noChangeAspect="1"/>
          </p:cNvPicPr>
          <p:nvPr/>
        </p:nvPicPr>
        <p:blipFill>
          <a:blip r:embed="rId5"/>
          <a:srcRect l="25587" t="16402" r="43701" b="30400"/>
          <a:stretch>
            <a:fillRect/>
          </a:stretch>
        </p:blipFill>
        <p:spPr bwMode="auto">
          <a:xfrm>
            <a:off x="2482850" y="2781300"/>
            <a:ext cx="4873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Рисунок 7"/>
          <p:cNvPicPr>
            <a:picLocks noChangeAspect="1"/>
          </p:cNvPicPr>
          <p:nvPr/>
        </p:nvPicPr>
        <p:blipFill>
          <a:blip r:embed="rId6"/>
          <a:srcRect l="14703" t="17355" r="12389" b="26219"/>
          <a:stretch>
            <a:fillRect/>
          </a:stretch>
        </p:blipFill>
        <p:spPr bwMode="auto">
          <a:xfrm>
            <a:off x="2974975" y="2884488"/>
            <a:ext cx="5461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19"/>
          <p:cNvSpPr txBox="1">
            <a:spLocks noChangeArrowheads="1"/>
          </p:cNvSpPr>
          <p:nvPr/>
        </p:nvSpPr>
        <p:spPr bwMode="auto">
          <a:xfrm>
            <a:off x="1952625" y="3506788"/>
            <a:ext cx="1731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</a:p>
          <a:p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запланированных</a:t>
            </a:r>
          </a:p>
          <a:p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pPr eaLnBrk="0" hangingPunct="0"/>
            <a:endParaRPr lang="ru-RU" altLang="ru-RU">
              <a:latin typeface="Calibri" pitchFamily="34" charset="0"/>
            </a:endParaRPr>
          </a:p>
        </p:txBody>
      </p:sp>
      <p:sp>
        <p:nvSpPr>
          <p:cNvPr id="21" name="Овал 20">
            <a:extLst/>
          </p:cNvPr>
          <p:cNvSpPr/>
          <p:nvPr/>
        </p:nvSpPr>
        <p:spPr>
          <a:xfrm>
            <a:off x="4395788" y="2098675"/>
            <a:ext cx="1482725" cy="13684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23" name="Рисунок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2013" y="2312988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Box 22"/>
          <p:cNvSpPr txBox="1">
            <a:spLocks noChangeArrowheads="1"/>
          </p:cNvSpPr>
          <p:nvPr/>
        </p:nvSpPr>
        <p:spPr bwMode="auto">
          <a:xfrm>
            <a:off x="3770313" y="3516313"/>
            <a:ext cx="29273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произведенные расходы</a:t>
            </a:r>
          </a:p>
          <a:p>
            <a:pPr eaLnBrk="0" hangingPunct="0"/>
            <a:endParaRPr lang="ru-RU" altLang="ru-RU">
              <a:latin typeface="Calibri" pitchFamily="34" charset="0"/>
            </a:endParaRPr>
          </a:p>
        </p:txBody>
      </p:sp>
      <p:sp>
        <p:nvSpPr>
          <p:cNvPr id="24" name="Овал 23">
            <a:extLst/>
          </p:cNvPr>
          <p:cNvSpPr/>
          <p:nvPr/>
        </p:nvSpPr>
        <p:spPr>
          <a:xfrm>
            <a:off x="6534150" y="2073275"/>
            <a:ext cx="1481138" cy="136683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26" name="Рисунок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3250" y="2354263"/>
            <a:ext cx="8699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TextBox 25"/>
          <p:cNvSpPr txBox="1">
            <a:spLocks noChangeArrowheads="1"/>
          </p:cNvSpPr>
          <p:nvPr/>
        </p:nvSpPr>
        <p:spPr bwMode="auto">
          <a:xfrm>
            <a:off x="7450138" y="3382963"/>
            <a:ext cx="2362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о возмещении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произведенных расходов</a:t>
            </a:r>
          </a:p>
          <a:p>
            <a:pPr algn="ctr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(не позднее 15 декабря)</a:t>
            </a:r>
            <a:endParaRPr lang="ru-RU" alt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>
            <a:extLst/>
          </p:cNvPr>
          <p:cNvSpPr/>
          <p:nvPr/>
        </p:nvSpPr>
        <p:spPr>
          <a:xfrm>
            <a:off x="6534150" y="4424363"/>
            <a:ext cx="1481138" cy="13684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29" name="Рисунок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4338" y="4602163"/>
            <a:ext cx="10620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2" name="TextBox 29"/>
          <p:cNvSpPr txBox="1">
            <a:spLocks noChangeArrowheads="1"/>
          </p:cNvSpPr>
          <p:nvPr/>
        </p:nvSpPr>
        <p:spPr bwMode="auto">
          <a:xfrm>
            <a:off x="5343525" y="5838825"/>
            <a:ext cx="43688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</a:t>
            </a:r>
          </a:p>
          <a:p>
            <a:pPr algn="ctr"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и перечисляет – 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5 рабочих дней</a:t>
            </a:r>
          </a:p>
        </p:txBody>
      </p:sp>
      <p:sp>
        <p:nvSpPr>
          <p:cNvPr id="36" name="Стрелка вправо 35">
            <a:extLst/>
          </p:cNvPr>
          <p:cNvSpPr/>
          <p:nvPr/>
        </p:nvSpPr>
        <p:spPr>
          <a:xfrm>
            <a:off x="1663700" y="2757488"/>
            <a:ext cx="595313" cy="215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7" name="Стрелка вправо 36">
            <a:extLst/>
          </p:cNvPr>
          <p:cNvSpPr/>
          <p:nvPr/>
        </p:nvSpPr>
        <p:spPr>
          <a:xfrm>
            <a:off x="3770313" y="2690813"/>
            <a:ext cx="595312" cy="215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8" name="Стрелка вправо 37">
            <a:extLst/>
          </p:cNvPr>
          <p:cNvSpPr/>
          <p:nvPr/>
        </p:nvSpPr>
        <p:spPr>
          <a:xfrm>
            <a:off x="5938838" y="2668588"/>
            <a:ext cx="595312" cy="215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9" name="Стрелка вправо 38">
            <a:extLst/>
          </p:cNvPr>
          <p:cNvSpPr/>
          <p:nvPr/>
        </p:nvSpPr>
        <p:spPr>
          <a:xfrm rot="5400000">
            <a:off x="6858000" y="3860801"/>
            <a:ext cx="833437" cy="20161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8935" name="TextBox 41"/>
          <p:cNvSpPr txBox="1">
            <a:spLocks noChangeArrowheads="1"/>
          </p:cNvSpPr>
          <p:nvPr/>
        </p:nvSpPr>
        <p:spPr bwMode="auto">
          <a:xfrm>
            <a:off x="1190625" y="820738"/>
            <a:ext cx="76438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Расходы, фактически произведенные страхователем,</a:t>
            </a:r>
          </a:p>
          <a:p>
            <a:pPr algn="ctr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подтвержденные документами 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целевом</a:t>
            </a:r>
          </a:p>
          <a:p>
            <a:pPr algn="ctr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использовании средств,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подлежат возмещению</a:t>
            </a:r>
          </a:p>
        </p:txBody>
      </p:sp>
      <p:pic>
        <p:nvPicPr>
          <p:cNvPr id="38936" name="Рисунок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0638"/>
            <a:ext cx="8366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69616" y="6493717"/>
            <a:ext cx="555773" cy="364283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600" b="1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en-US" sz="16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8" y="593368"/>
            <a:ext cx="9283031" cy="60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D:\MyDOC\Logo 2010122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64639"/>
            <a:ext cx="800472" cy="6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528" y="5829267"/>
            <a:ext cx="6474719" cy="385333"/>
          </a:xfrm>
          <a:prstGeom prst="rect">
            <a:avLst/>
          </a:prstGeom>
          <a:solidFill>
            <a:schemeClr val="bg1"/>
          </a:solidFill>
        </p:spPr>
        <p:txBody>
          <a:bodyPr wrap="square" lIns="107287" tIns="53643" rIns="107287" bIns="53643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2072" y="5541235"/>
            <a:ext cx="858095" cy="831609"/>
          </a:xfrm>
          <a:prstGeom prst="rect">
            <a:avLst/>
          </a:prstGeom>
          <a:solidFill>
            <a:schemeClr val="bg1"/>
          </a:solidFill>
        </p:spPr>
        <p:txBody>
          <a:bodyPr wrap="square" lIns="107287" tIns="53643" rIns="107287" bIns="53643" rtlCol="0">
            <a:spAutoFit/>
          </a:bodyPr>
          <a:lstStyle/>
          <a:p>
            <a:endParaRPr lang="ru-RU" sz="4700" dirty="0"/>
          </a:p>
        </p:txBody>
      </p:sp>
      <p:sp>
        <p:nvSpPr>
          <p:cNvPr id="4" name="TextBox 3"/>
          <p:cNvSpPr txBox="1"/>
          <p:nvPr/>
        </p:nvSpPr>
        <p:spPr>
          <a:xfrm>
            <a:off x="1281702" y="5685251"/>
            <a:ext cx="2657185" cy="385333"/>
          </a:xfrm>
          <a:prstGeom prst="rect">
            <a:avLst/>
          </a:prstGeom>
          <a:solidFill>
            <a:schemeClr val="bg1"/>
          </a:solidFill>
        </p:spPr>
        <p:txBody>
          <a:bodyPr wrap="square" lIns="107287" tIns="53643" rIns="107287" bIns="53643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18023" y="5685251"/>
            <a:ext cx="546061" cy="385333"/>
          </a:xfrm>
          <a:prstGeom prst="rect">
            <a:avLst/>
          </a:prstGeom>
          <a:solidFill>
            <a:schemeClr val="bg1"/>
          </a:solidFill>
        </p:spPr>
        <p:txBody>
          <a:bodyPr wrap="square" lIns="107287" tIns="53643" rIns="107287" bIns="53643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6773" y="3713590"/>
            <a:ext cx="3822425" cy="123723"/>
          </a:xfrm>
          <a:prstGeom prst="rect">
            <a:avLst/>
          </a:prstGeom>
          <a:solidFill>
            <a:schemeClr val="bg1"/>
          </a:solidFill>
        </p:spPr>
        <p:txBody>
          <a:bodyPr wrap="square" lIns="107287" tIns="53643" rIns="107287" bIns="53643" rtlCol="0">
            <a:spAutoFit/>
          </a:bodyPr>
          <a:lstStyle/>
          <a:p>
            <a:endParaRPr lang="ru-RU" sz="1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1656" y="5541235"/>
            <a:ext cx="702078" cy="231444"/>
          </a:xfrm>
          <a:prstGeom prst="rect">
            <a:avLst/>
          </a:prstGeom>
          <a:solidFill>
            <a:schemeClr val="bg1"/>
          </a:solidFill>
        </p:spPr>
        <p:txBody>
          <a:bodyPr wrap="square" lIns="107287" tIns="53643" rIns="107287" bIns="53643" rtlCol="0">
            <a:spAutoFit/>
          </a:bodyPr>
          <a:lstStyle/>
          <a:p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65341" y="5211017"/>
            <a:ext cx="1035153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endParaRPr lang="en-US" sz="1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r66.fss.ru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69616" y="6493717"/>
            <a:ext cx="555773" cy="364283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600" b="1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en-US" sz="16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498" y="1316765"/>
            <a:ext cx="8426403" cy="377087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Кого можно направить на санаторно-курортное лечение:</a:t>
            </a:r>
          </a:p>
          <a:p>
            <a:pPr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335270" indent="-33527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 не ранее чем за пять лет до наступления пенсионного возраста  независимо от работы во вредных условиях</a:t>
            </a:r>
          </a:p>
          <a:p>
            <a:pPr marL="335270" indent="-335270" algn="just">
              <a:buFont typeface="Wingdings" pitchFamily="2" charset="2"/>
              <a:buChar char="v"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335270" indent="-33527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Работающих пенсионеров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35270" indent="-33527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Лиц, имеющих льготы для досрочного выхода на пенсию</a:t>
            </a:r>
          </a:p>
          <a:p>
            <a:pPr marL="335270" indent="-335270" algn="just">
              <a:buFont typeface="Wingdings" pitchFamily="2" charset="2"/>
              <a:buChar char="v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путевки для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предпенсионеров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работающих пенсионеров можно использовать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30%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страховых взносов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Путевки могут быть использованы как стимулирующие выплаты для работников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025" y="369646"/>
            <a:ext cx="8112901" cy="851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>
            <a:defPPr>
              <a:defRPr lang="ru-RU"/>
            </a:defPPr>
            <a:lvl1pPr algn="ctr">
              <a:defRPr sz="2400" b="1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100" dirty="0">
                <a:solidFill>
                  <a:srgbClr val="C00000"/>
                </a:solidFill>
              </a:rPr>
              <a:t>Условия реализации права на получение путевки </a:t>
            </a:r>
          </a:p>
          <a:p>
            <a:r>
              <a:rPr lang="ru-RU" sz="2100" dirty="0">
                <a:solidFill>
                  <a:srgbClr val="C00000"/>
                </a:solidFill>
              </a:rPr>
              <a:t>на санаторно-курортное лечение</a:t>
            </a:r>
            <a:endParaRPr lang="ru-RU" sz="2100" dirty="0">
              <a:solidFill>
                <a:srgbClr val="C00000"/>
              </a:solidFill>
            </a:endParaRPr>
          </a:p>
        </p:txBody>
      </p:sp>
      <p:pic>
        <p:nvPicPr>
          <p:cNvPr id="12" name="Picture 11" descr="D:\MyDOC\Logo 2010122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64639"/>
            <a:ext cx="800472" cy="6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5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7123</TotalTime>
  <Words>1606</Words>
  <Application>Microsoft Office PowerPoint</Application>
  <PresentationFormat>Лист A4 (210x297 мм)</PresentationFormat>
  <Paragraphs>302</Paragraphs>
  <Slides>36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Переход Свердловской области на  «Прямые выплаты»</vt:lpstr>
      <vt:lpstr>Порядок уплаты страховых взносов при «зачетном принципе» </vt:lpstr>
      <vt:lpstr>Презентация PowerPoint</vt:lpstr>
      <vt:lpstr> Порядок уплаты страховых взносов при прямых выплатах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РЕЕСТРЫ СВЕДЕНИЙ  </vt:lpstr>
      <vt:lpstr>ФОРМЫ РЕЕСТРОВ  </vt:lpstr>
      <vt:lpstr>Важно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Проинформировать работников о возможных способах получения пособий: - на номер карты «МИР», (с 01.05.2019 Постановление Правительства РФ от 11.04.2019 № 419) - на банковский счет, который не предусматривает использование платежных карт - почтовый перевод </vt:lpstr>
      <vt:lpstr>Презентация PowerPoint</vt:lpstr>
      <vt:lpstr>На что стоит обратить внимание при заполнении документов </vt:lpstr>
      <vt:lpstr>Способы подачи документов в электронном виде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churbanova</dc:creator>
  <cp:lastModifiedBy>Чекушина Елена Михайловна</cp:lastModifiedBy>
  <cp:revision>615</cp:revision>
  <cp:lastPrinted>2019-12-20T07:04:53Z</cp:lastPrinted>
  <dcterms:created xsi:type="dcterms:W3CDTF">2016-06-07T03:12:22Z</dcterms:created>
  <dcterms:modified xsi:type="dcterms:W3CDTF">2020-03-11T03:24:05Z</dcterms:modified>
</cp:coreProperties>
</file>