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82" r:id="rId4"/>
    <p:sldId id="286" r:id="rId5"/>
    <p:sldId id="287" r:id="rId6"/>
    <p:sldId id="288" r:id="rId7"/>
    <p:sldId id="259" r:id="rId8"/>
    <p:sldId id="275" r:id="rId9"/>
    <p:sldId id="276" r:id="rId10"/>
    <p:sldId id="279" r:id="rId11"/>
    <p:sldId id="278" r:id="rId12"/>
    <p:sldId id="283" r:id="rId13"/>
    <p:sldId id="284" r:id="rId1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кобликов Петр Николаевич" initials="СПН" lastIdx="5" clrIdx="0">
    <p:extLst>
      <p:ext uri="{19B8F6BF-5375-455C-9EA6-DF929625EA0E}">
        <p15:presenceInfo xmlns:p15="http://schemas.microsoft.com/office/powerpoint/2012/main" userId="S-1-5-21-1708537768-343818398-839522115-7813" providerId="AD"/>
      </p:ext>
    </p:extLst>
  </p:cmAuthor>
  <p:cmAuthor id="2" name="Лотоцкая Татьяна Викторовна" initials="ЛТВ" lastIdx="8" clrIdx="1">
    <p:extLst>
      <p:ext uri="{19B8F6BF-5375-455C-9EA6-DF929625EA0E}">
        <p15:presenceInfo xmlns:p15="http://schemas.microsoft.com/office/powerpoint/2012/main" userId="S-1-5-21-1708537768-343818398-839522115-75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9B64"/>
    <a:srgbClr val="92D050"/>
    <a:srgbClr val="4472C4"/>
    <a:srgbClr val="70AD47"/>
    <a:srgbClr val="0069B8"/>
    <a:srgbClr val="FF0000"/>
    <a:srgbClr val="A60000"/>
    <a:srgbClr val="8AB364"/>
    <a:srgbClr val="FF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 autoAdjust="0"/>
    <p:restoredTop sz="88953" autoAdjust="0"/>
  </p:normalViewPr>
  <p:slideViewPr>
    <p:cSldViewPr snapToGrid="0">
      <p:cViewPr varScale="1">
        <p:scale>
          <a:sx n="103" d="100"/>
          <a:sy n="103" d="100"/>
        </p:scale>
        <p:origin x="54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74374039800906E-2"/>
          <c:y val="2.6561863601846505E-2"/>
          <c:w val="0.91932562523791472"/>
          <c:h val="0.7885458134653747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36870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Лист1!$A$1:$U$1</c:f>
              <c:strCache>
                <c:ptCount val="21"/>
                <c:pt idx="0">
                  <c:v>01.08.2017</c:v>
                </c:pt>
                <c:pt idx="1">
                  <c:v>01.12.2017</c:v>
                </c:pt>
                <c:pt idx="2">
                  <c:v>01.01.2017</c:v>
                </c:pt>
                <c:pt idx="3">
                  <c:v>01.02.2018</c:v>
                </c:pt>
                <c:pt idx="4">
                  <c:v>01.03.2018</c:v>
                </c:pt>
                <c:pt idx="5">
                  <c:v>01.04.2018</c:v>
                </c:pt>
                <c:pt idx="6">
                  <c:v>01.05.2018</c:v>
                </c:pt>
                <c:pt idx="7">
                  <c:v>01.06.2018</c:v>
                </c:pt>
                <c:pt idx="8">
                  <c:v>01.07.2018</c:v>
                </c:pt>
                <c:pt idx="9">
                  <c:v>01.08.2018</c:v>
                </c:pt>
                <c:pt idx="10">
                  <c:v>01.09.2018</c:v>
                </c:pt>
                <c:pt idx="11">
                  <c:v>01.10.2018</c:v>
                </c:pt>
                <c:pt idx="12">
                  <c:v>01.12.2018</c:v>
                </c:pt>
                <c:pt idx="13">
                  <c:v>01.02.2019</c:v>
                </c:pt>
                <c:pt idx="14">
                  <c:v>20.08.2019</c:v>
                </c:pt>
                <c:pt idx="15">
                  <c:v>01.10.2019</c:v>
                </c:pt>
                <c:pt idx="16">
                  <c:v>01.11.2019</c:v>
                </c:pt>
                <c:pt idx="17">
                  <c:v>01.12.2019</c:v>
                </c:pt>
                <c:pt idx="18">
                  <c:v>30.01.2020</c:v>
                </c:pt>
                <c:pt idx="19">
                  <c:v>17.02.2020</c:v>
                </c:pt>
                <c:pt idx="20">
                  <c:v>10.03.2020</c:v>
                </c:pt>
              </c:strCache>
            </c:strRef>
          </c:cat>
          <c:val>
            <c:numRef>
              <c:f>Лист1!$A$2:$U$2</c:f>
              <c:numCache>
                <c:formatCode>General</c:formatCode>
                <c:ptCount val="21"/>
                <c:pt idx="0">
                  <c:v>3</c:v>
                </c:pt>
                <c:pt idx="1">
                  <c:v>298</c:v>
                </c:pt>
                <c:pt idx="2">
                  <c:v>665</c:v>
                </c:pt>
                <c:pt idx="3">
                  <c:v>1153</c:v>
                </c:pt>
                <c:pt idx="4">
                  <c:v>1946</c:v>
                </c:pt>
                <c:pt idx="5">
                  <c:v>2748</c:v>
                </c:pt>
                <c:pt idx="6">
                  <c:v>3777</c:v>
                </c:pt>
                <c:pt idx="7">
                  <c:v>5020</c:v>
                </c:pt>
                <c:pt idx="8">
                  <c:v>7022</c:v>
                </c:pt>
                <c:pt idx="9">
                  <c:v>8649</c:v>
                </c:pt>
                <c:pt idx="10">
                  <c:v>11458</c:v>
                </c:pt>
                <c:pt idx="11">
                  <c:v>17054</c:v>
                </c:pt>
                <c:pt idx="12">
                  <c:v>28459</c:v>
                </c:pt>
                <c:pt idx="13">
                  <c:v>45327</c:v>
                </c:pt>
                <c:pt idx="14">
                  <c:v>204720</c:v>
                </c:pt>
                <c:pt idx="15">
                  <c:v>262163</c:v>
                </c:pt>
                <c:pt idx="16">
                  <c:v>326281</c:v>
                </c:pt>
                <c:pt idx="17">
                  <c:v>386317</c:v>
                </c:pt>
                <c:pt idx="18">
                  <c:v>515380</c:v>
                </c:pt>
                <c:pt idx="19">
                  <c:v>575067</c:v>
                </c:pt>
                <c:pt idx="20">
                  <c:v>646343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8632"/>
        <c:axId val="154361488"/>
      </c:barChart>
      <c:catAx>
        <c:axId val="716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4361488"/>
        <c:crosses val="autoZero"/>
        <c:auto val="1"/>
        <c:lblAlgn val="ctr"/>
        <c:lblOffset val="100"/>
        <c:noMultiLvlLbl val="0"/>
      </c:catAx>
      <c:valAx>
        <c:axId val="154361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68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5750142689334"/>
          <c:y val="6.663829870216563E-2"/>
          <c:w val="0.81438849449374029"/>
          <c:h val="0.68323675808168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количетва ЭЛН, оформляемых медецинскими организациями за неделю</c:v>
                </c:pt>
              </c:strCache>
            </c:strRef>
          </c:tx>
          <c:invertIfNegative val="0"/>
          <c:dLbls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1135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2017, июль</c:v>
                </c:pt>
                <c:pt idx="1">
                  <c:v>2018, январь</c:v>
                </c:pt>
                <c:pt idx="2">
                  <c:v>2018, февраль</c:v>
                </c:pt>
                <c:pt idx="3">
                  <c:v>2018, март</c:v>
                </c:pt>
                <c:pt idx="4">
                  <c:v>2018, апрель</c:v>
                </c:pt>
                <c:pt idx="5">
                  <c:v>2018, май</c:v>
                </c:pt>
                <c:pt idx="6">
                  <c:v>2018, июнь</c:v>
                </c:pt>
                <c:pt idx="7">
                  <c:v>2018, июль</c:v>
                </c:pt>
                <c:pt idx="8">
                  <c:v>2018, август</c:v>
                </c:pt>
                <c:pt idx="9">
                  <c:v>2018, октябрь</c:v>
                </c:pt>
                <c:pt idx="10">
                  <c:v>2018, декабрь</c:v>
                </c:pt>
                <c:pt idx="11">
                  <c:v>2019, январь</c:v>
                </c:pt>
                <c:pt idx="12">
                  <c:v>2019, август</c:v>
                </c:pt>
                <c:pt idx="13">
                  <c:v>2019, октябрь</c:v>
                </c:pt>
                <c:pt idx="14">
                  <c:v>2019, ноябрь</c:v>
                </c:pt>
                <c:pt idx="15">
                  <c:v>2019, декабрь</c:v>
                </c:pt>
                <c:pt idx="16">
                  <c:v>2020, январь</c:v>
                </c:pt>
                <c:pt idx="17">
                  <c:v>2020, февраль</c:v>
                </c:pt>
                <c:pt idx="18">
                  <c:v>2020, март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0</c:v>
                </c:pt>
                <c:pt idx="1">
                  <c:v>72</c:v>
                </c:pt>
                <c:pt idx="2">
                  <c:v>79</c:v>
                </c:pt>
                <c:pt idx="3">
                  <c:v>82</c:v>
                </c:pt>
                <c:pt idx="4">
                  <c:v>98</c:v>
                </c:pt>
                <c:pt idx="5">
                  <c:v>203</c:v>
                </c:pt>
                <c:pt idx="6">
                  <c:v>298</c:v>
                </c:pt>
                <c:pt idx="7">
                  <c:v>372</c:v>
                </c:pt>
                <c:pt idx="8">
                  <c:v>439</c:v>
                </c:pt>
                <c:pt idx="9">
                  <c:v>699</c:v>
                </c:pt>
                <c:pt idx="10">
                  <c:v>2084</c:v>
                </c:pt>
                <c:pt idx="11">
                  <c:v>2329</c:v>
                </c:pt>
                <c:pt idx="12">
                  <c:v>6323</c:v>
                </c:pt>
                <c:pt idx="13">
                  <c:v>7398</c:v>
                </c:pt>
                <c:pt idx="14">
                  <c:v>8518</c:v>
                </c:pt>
                <c:pt idx="15">
                  <c:v>9558</c:v>
                </c:pt>
                <c:pt idx="16">
                  <c:v>11478</c:v>
                </c:pt>
                <c:pt idx="17">
                  <c:v>12263</c:v>
                </c:pt>
                <c:pt idx="18">
                  <c:v>13252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362272"/>
        <c:axId val="154361880"/>
      </c:barChart>
      <c:valAx>
        <c:axId val="154361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362272"/>
        <c:crosses val="autoZero"/>
        <c:crossBetween val="between"/>
      </c:valAx>
      <c:catAx>
        <c:axId val="15436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361880"/>
        <c:crosses val="autoZero"/>
        <c:auto val="1"/>
        <c:lblAlgn val="ctr"/>
        <c:lblOffset val="100"/>
        <c:noMultiLvlLbl val="1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4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3"/>
            <c:invertIfNegative val="0"/>
            <c:bubble3D val="0"/>
          </c:dPt>
          <c:dLbls>
            <c:delete val="1"/>
          </c:dLbls>
          <c:cat>
            <c:strRef>
              <c:f>Лист1!$A$2:$A$28</c:f>
              <c:strCache>
                <c:ptCount val="27"/>
                <c:pt idx="0">
                  <c:v>Республика Татарстан</c:v>
                </c:pt>
                <c:pt idx="1">
                  <c:v>Московская область</c:v>
                </c:pt>
                <c:pt idx="2">
                  <c:v>Кемеровская область</c:v>
                </c:pt>
                <c:pt idx="3">
                  <c:v>г. Санкт-Петербург</c:v>
                </c:pt>
                <c:pt idx="4">
                  <c:v>Белгородская область</c:v>
                </c:pt>
                <c:pt idx="5">
                  <c:v>Республика Башкортостан</c:v>
                </c:pt>
                <c:pt idx="6">
                  <c:v>Ханты-Мансийский автономный округ</c:v>
                </c:pt>
                <c:pt idx="7">
                  <c:v>Свердловская область</c:v>
                </c:pt>
                <c:pt idx="8">
                  <c:v>Оренбургская область</c:v>
                </c:pt>
                <c:pt idx="9">
                  <c:v>Воронежская область</c:v>
                </c:pt>
                <c:pt idx="10">
                  <c:v>Краснодарский край</c:v>
                </c:pt>
                <c:pt idx="11">
                  <c:v>Самарская область</c:v>
                </c:pt>
                <c:pt idx="12">
                  <c:v>Челябинская область</c:v>
                </c:pt>
                <c:pt idx="13">
                  <c:v>Чувашская Республика</c:v>
                </c:pt>
                <c:pt idx="14">
                  <c:v>Иркутская область</c:v>
                </c:pt>
                <c:pt idx="15">
                  <c:v>Липецкая область</c:v>
                </c:pt>
                <c:pt idx="16">
                  <c:v>Ростовская область</c:v>
                </c:pt>
                <c:pt idx="17">
                  <c:v>Нижегородская область</c:v>
                </c:pt>
                <c:pt idx="18">
                  <c:v>Новосибирская область</c:v>
                </c:pt>
                <c:pt idx="19">
                  <c:v>Тульская область</c:v>
                </c:pt>
                <c:pt idx="20">
                  <c:v>Омская область</c:v>
                </c:pt>
                <c:pt idx="21">
                  <c:v>Республика Бурятия</c:v>
                </c:pt>
                <c:pt idx="22">
                  <c:v>Пермский край</c:v>
                </c:pt>
                <c:pt idx="23">
                  <c:v>Тюменская область</c:v>
                </c:pt>
                <c:pt idx="24">
                  <c:v>Ульяновская область</c:v>
                </c:pt>
                <c:pt idx="25">
                  <c:v>Приморский край</c:v>
                </c:pt>
                <c:pt idx="26">
                  <c:v>Ставропольский край</c:v>
                </c:pt>
              </c:strCache>
            </c:strRef>
          </c:cat>
          <c:val>
            <c:numRef>
              <c:f>Лист1!$B$2:$B$28</c:f>
              <c:numCache>
                <c:formatCode>#,##0</c:formatCode>
                <c:ptCount val="27"/>
                <c:pt idx="0">
                  <c:v>1491516</c:v>
                </c:pt>
                <c:pt idx="1">
                  <c:v>1192055</c:v>
                </c:pt>
                <c:pt idx="2">
                  <c:v>977324</c:v>
                </c:pt>
                <c:pt idx="3">
                  <c:v>881326</c:v>
                </c:pt>
                <c:pt idx="4">
                  <c:v>810884</c:v>
                </c:pt>
                <c:pt idx="5">
                  <c:v>709628</c:v>
                </c:pt>
                <c:pt idx="6">
                  <c:v>650688</c:v>
                </c:pt>
                <c:pt idx="7">
                  <c:v>648510</c:v>
                </c:pt>
                <c:pt idx="8">
                  <c:v>617923</c:v>
                </c:pt>
                <c:pt idx="9">
                  <c:v>573789</c:v>
                </c:pt>
                <c:pt idx="10">
                  <c:v>573084</c:v>
                </c:pt>
                <c:pt idx="11">
                  <c:v>496387</c:v>
                </c:pt>
                <c:pt idx="12">
                  <c:v>458845</c:v>
                </c:pt>
                <c:pt idx="13">
                  <c:v>433105</c:v>
                </c:pt>
                <c:pt idx="14">
                  <c:v>429349</c:v>
                </c:pt>
                <c:pt idx="15">
                  <c:v>408686</c:v>
                </c:pt>
                <c:pt idx="16">
                  <c:v>398787</c:v>
                </c:pt>
                <c:pt idx="17">
                  <c:v>379175</c:v>
                </c:pt>
                <c:pt idx="18">
                  <c:v>368885</c:v>
                </c:pt>
                <c:pt idx="19">
                  <c:v>367991</c:v>
                </c:pt>
                <c:pt idx="20">
                  <c:v>354271</c:v>
                </c:pt>
                <c:pt idx="21">
                  <c:v>323297</c:v>
                </c:pt>
                <c:pt idx="22">
                  <c:v>318799</c:v>
                </c:pt>
                <c:pt idx="23">
                  <c:v>300052</c:v>
                </c:pt>
                <c:pt idx="24">
                  <c:v>292063</c:v>
                </c:pt>
                <c:pt idx="25">
                  <c:v>285352</c:v>
                </c:pt>
                <c:pt idx="26">
                  <c:v>279002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7333424"/>
        <c:axId val="307333032"/>
      </c:barChart>
      <c:catAx>
        <c:axId val="307333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7333032"/>
        <c:crosses val="autoZero"/>
        <c:auto val="1"/>
        <c:lblAlgn val="ctr"/>
        <c:lblOffset val="100"/>
        <c:noMultiLvlLbl val="0"/>
      </c:catAx>
      <c:valAx>
        <c:axId val="3073330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07333424"/>
        <c:crosses val="autoZero"/>
        <c:crossBetween val="between"/>
        <c:majorUnit val="200000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42875">
              <a:solidFill>
                <a:srgbClr val="002060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42875">
                <a:solidFill>
                  <a:srgbClr val="00206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42875">
                <a:solidFill>
                  <a:srgbClr val="002060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работают</c:v>
                </c:pt>
                <c:pt idx="1">
                  <c:v>не работают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294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ЭЛН</c:v>
                </c:pt>
              </c:strCache>
            </c:strRef>
          </c:tx>
          <c:spPr>
            <a:solidFill>
              <a:srgbClr val="FFC000"/>
            </a:solidFill>
            <a:ln w="12700" cap="sq">
              <a:prstDash val="solid"/>
              <a:miter lim="800000"/>
            </a:ln>
          </c:spPr>
          <c:invertIfNegative val="0"/>
          <c:dLbls>
            <c:dLbl>
              <c:idx val="0"/>
              <c:layout>
                <c:manualLayout>
                  <c:x val="-3.0043560071437874E-3"/>
                  <c:y val="-0.18336362714247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432336284575681E-3"/>
                  <c:y val="-0.369232760218768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754311993764051E-4"/>
                  <c:y val="-0.360777503533630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39309078246726"/>
                      <c:h val="9.723166272400220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8.7225454448051753E-3"/>
                  <c:y val="-0.10858358273746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132</c:v>
                </c:pt>
                <c:pt idx="2">
                  <c:v>108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498832"/>
        <c:axId val="225499224"/>
      </c:barChart>
      <c:catAx>
        <c:axId val="22549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499224"/>
        <c:crosses val="autoZero"/>
        <c:auto val="1"/>
        <c:lblAlgn val="ctr"/>
        <c:lblOffset val="100"/>
        <c:noMultiLvlLbl val="0"/>
      </c:catAx>
      <c:valAx>
        <c:axId val="225499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49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6903713519590073E-3"/>
                  <c:y val="-7.4780069537016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621527159724694E-3"/>
                  <c:y val="-0.1723467563994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612696775139519E-5"/>
                  <c:y val="-0.419608335980475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387031226068644E-3"/>
                  <c:y val="-0.407994062176496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665</c:v>
                </c:pt>
                <c:pt idx="1">
                  <c:v>2171</c:v>
                </c:pt>
                <c:pt idx="2">
                  <c:v>10165</c:v>
                </c:pt>
                <c:pt idx="3">
                  <c:v>13252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501968"/>
        <c:axId val="225502360"/>
      </c:barChart>
      <c:catAx>
        <c:axId val="22550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502360"/>
        <c:crosses val="autoZero"/>
        <c:auto val="1"/>
        <c:lblAlgn val="ctr"/>
        <c:lblOffset val="100"/>
        <c:noMultiLvlLbl val="0"/>
      </c:catAx>
      <c:valAx>
        <c:axId val="225502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501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542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60" cy="49542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31581D4-99C2-4E54-9804-570B3FF4EB96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60" cy="49542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60" cy="49542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4CE6E320-C7D0-451E-9B1E-5D9B61D08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8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6E320-C7D0-451E-9B1E-5D9B61D089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0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36A2A-D7FF-A244-8335-CD90FF14F3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4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36AB3-5D0C-4202-945B-936BAFEEC22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0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36AB3-5D0C-4202-945B-936BAFEEC22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63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36AB3-5D0C-4202-945B-936BAFEEC22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596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6E320-C7D0-451E-9B1E-5D9B61D0896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8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6A5A-35A9-4AEB-9C91-6946D9272AB8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9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CF2B-DA86-4311-A4E7-8B4DC374660C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6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913-1EE3-4D1E-9533-4A0071F88913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8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255B-900C-46C5-B776-E19C59BA0152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554D-E760-41AC-8772-EC275834FA02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8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5962-5353-48F6-812B-543F24B4D9F3}" type="datetime1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0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8473-B2BA-47FE-BAF8-7A5F67C8B1CE}" type="datetime1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9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DEB7-F784-4455-8204-13C81A552DEA}" type="datetime1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9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27F4-01E2-4AD5-ABDB-08E8539CF874}" type="datetime1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9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0B5D-35C5-4F1F-9248-B2A24D947CBF}" type="datetime1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AD29-50B3-4DA3-A82F-9D3ECEC7EAE6}" type="datetime1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2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58DB-2EC2-43B4-A18C-02C0813E3DA7}" type="datetime1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E6E9-9DE2-4B92-88BB-BF3C7503B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hyperlink" Target="http://www.gosuslugi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4789" y="4990834"/>
            <a:ext cx="62952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страхования на случай временной нетрудоспособности и в связи с материнством Государственного учреждения – Свердловского регионального отделения Фонда социального страхования Российской Федерации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Николаевна Слободчикова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03606" y="2502485"/>
            <a:ext cx="11217275" cy="1638300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реализации проекта </a:t>
            </a:r>
            <a:br>
              <a:rPr lang="ru-RU" sz="4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электронных листков нетрудоспособности</a:t>
            </a:r>
          </a:p>
        </p:txBody>
      </p:sp>
      <p:pic>
        <p:nvPicPr>
          <p:cNvPr id="2050" name="Picture 2" descr="http://r47fss.ru/images/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07" y="372938"/>
            <a:ext cx="2614085" cy="222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25" y="4627032"/>
            <a:ext cx="6910567" cy="205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61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52710"/>
              </p:ext>
            </p:extLst>
          </p:nvPr>
        </p:nvGraphicFramePr>
        <p:xfrm>
          <a:off x="2423020" y="3819890"/>
          <a:ext cx="6351864" cy="28316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615343"/>
                <a:gridCol w="1736521"/>
              </a:tblGrid>
              <a:tr h="4752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ЭЛН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3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«КОРПОРАЦИЯ ВСМПО – АВИСМА»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7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«НАУЧНО-ПРОИЗВОДСТВЕННАЯ КОМПАНИЯ «УРАЛВАГОНЗАВОД»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19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«ЕВРАЗ НТМК»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10 922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04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«ПЕРВОУРАЛЬСКИЙ НОВОТРУБНЫЙ ЗАВОД»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7 620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94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«ЭЛЕМЕНТ-ТРЕЙД»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317695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7976" y="-16134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08551" y="3315923"/>
            <a:ext cx="31705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Свердловской области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46675" y="939663"/>
            <a:ext cx="31705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Российской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1549706"/>
              </p:ext>
            </p:extLst>
          </p:nvPr>
        </p:nvGraphicFramePr>
        <p:xfrm>
          <a:off x="2407865" y="1424288"/>
          <a:ext cx="6307281" cy="19245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603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47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ЭЛН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215">
                <a:tc>
                  <a:txBody>
                    <a:bodyPr/>
                    <a:lstStyle/>
                    <a:p>
                      <a:pPr marL="473075" lvl="1" algn="l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lang="ru-RU" sz="1600" spc="-35" dirty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600" spc="-15" dirty="0">
                          <a:latin typeface="Times New Roman" pitchFamily="18" charset="0"/>
                          <a:cs typeface="Times New Roman" pitchFamily="18" charset="0"/>
                        </a:rPr>
                        <a:t>«СБЕРБАНК</a:t>
                      </a:r>
                      <a:r>
                        <a:rPr lang="ru-RU" sz="1600" spc="4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РОССИИ»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lang="ru-RU" sz="1800" b="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315</a:t>
                      </a:r>
                      <a:r>
                        <a:rPr lang="ru-RU" sz="1800" b="0" spc="-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78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1625">
                <a:tc>
                  <a:txBody>
                    <a:bodyPr/>
                    <a:lstStyle/>
                    <a:p>
                      <a:pPr marL="473075" lvl="1" algn="l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ru-RU" sz="1600" spc="-50" dirty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6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15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spc="-25" dirty="0">
                          <a:latin typeface="Times New Roman" pitchFamily="18" charset="0"/>
                          <a:cs typeface="Times New Roman" pitchFamily="18" charset="0"/>
                        </a:rPr>
                        <a:t>ТАНДЕР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8419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2270">
                <a:tc>
                  <a:txBody>
                    <a:bodyPr/>
                    <a:lstStyle/>
                    <a:p>
                      <a:pPr marL="473075" lvl="1" algn="l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lang="ru-RU" sz="1600" spc="-10" dirty="0">
                          <a:latin typeface="Times New Roman" pitchFamily="18" charset="0"/>
                          <a:cs typeface="Times New Roman" pitchFamily="18" charset="0"/>
                        </a:rPr>
                        <a:t>ООО </a:t>
                      </a:r>
                      <a:r>
                        <a:rPr lang="ru-RU" sz="1600" spc="-15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spc="-10" dirty="0">
                          <a:latin typeface="Times New Roman" pitchFamily="18" charset="0"/>
                          <a:cs typeface="Times New Roman" pitchFamily="18" charset="0"/>
                        </a:rPr>
                        <a:t>АГРОТОРГ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441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8419" marB="0"/>
                </a:tc>
              </a:tr>
              <a:tr h="237444">
                <a:tc>
                  <a:txBody>
                    <a:bodyPr/>
                    <a:lstStyle/>
                    <a:p>
                      <a:pPr marL="4730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35" dirty="0" smtClean="0">
                          <a:latin typeface="Times New Roman" pitchFamily="18" charset="0"/>
                          <a:cs typeface="Times New Roman" pitchFamily="18" charset="0"/>
                        </a:rPr>
                        <a:t>ПАО</a:t>
                      </a:r>
                      <a:r>
                        <a:rPr lang="ru-RU" sz="16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СУРГУТНЕФТЕГАЗ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8419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0851">
                <a:tc>
                  <a:txBody>
                    <a:bodyPr/>
                    <a:lstStyle/>
                    <a:p>
                      <a:pPr marL="4730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«КАМАЗ»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035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8419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51233" y="408713"/>
            <a:ext cx="98782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Страхователи-лидеры, участвующие в формировании ЭЛН</a:t>
            </a:r>
          </a:p>
        </p:txBody>
      </p:sp>
    </p:spTree>
    <p:extLst>
      <p:ext uri="{BB962C8B-B14F-4D97-AF65-F5344CB8AC3E}">
        <p14:creationId xmlns:p14="http://schemas.microsoft.com/office/powerpoint/2010/main" val="36095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901248"/>
              </p:ext>
            </p:extLst>
          </p:nvPr>
        </p:nvGraphicFramePr>
        <p:xfrm>
          <a:off x="1192306" y="1622545"/>
          <a:ext cx="9975271" cy="287231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35981"/>
                <a:gridCol w="2639290"/>
              </a:tblGrid>
              <a:tr h="49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ЭЛН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СО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Детская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г. Н.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Тагил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22 606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3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СО "ГБ город Каменск-Уральский"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СО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Ревдинская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17 161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СО "Верхнепышминская ЦГБ им. П.Д.Бородина"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СО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Полевская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ЦГБ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14 657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317695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7976" y="-43446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528" y="697350"/>
            <a:ext cx="1195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едицинские организации - </a:t>
            </a:r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л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идеры по оформлению ЭЛН.</a:t>
            </a:r>
            <a:endParaRPr lang="ru-RU" sz="2000" b="1" dirty="0">
              <a:solidFill>
                <a:srgbClr val="4E67C8">
                  <a:lumMod val="50000"/>
                </a:srgbClr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22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720366"/>
              </p:ext>
            </p:extLst>
          </p:nvPr>
        </p:nvGraphicFramePr>
        <p:xfrm>
          <a:off x="727365" y="1570590"/>
          <a:ext cx="10484426" cy="29902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12726"/>
                <a:gridCol w="2671700"/>
              </a:tblGrid>
              <a:tr h="49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ЭЛН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"ЦГКБ № 24"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3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"ГКБ № 14"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"ДЕТСКАЯ ГОРОДСКАЯ КЛИНИЧЕСКАЯ БОЛЬНИЦА № 11"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ЦГБ № 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94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"ЦЕНТРАЛЬНАЯ ГОРОДСКАЯ БОЛЬНИЦА № 2 ИМЕНИ А.А.МИСЛАВСКОГО"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317695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7976" y="-43446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528" y="697350"/>
            <a:ext cx="1195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едицинские организации - </a:t>
            </a:r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л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идеры по оформлению ЭЛН.</a:t>
            </a:r>
            <a:endParaRPr lang="ru-RU" sz="2000" b="1" dirty="0">
              <a:solidFill>
                <a:srgbClr val="4E67C8">
                  <a:lumMod val="50000"/>
                </a:srgbClr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01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12789"/>
              </p:ext>
            </p:extLst>
          </p:nvPr>
        </p:nvGraphicFramePr>
        <p:xfrm>
          <a:off x="1192307" y="1714500"/>
          <a:ext cx="10300040" cy="30757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75327"/>
                <a:gridCol w="2624713"/>
              </a:tblGrid>
              <a:tr h="5351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ЭЛН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51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МСЧ Ванадий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01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"Первая детская поликлиника"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51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"МЕДИЦИНСКОЕ ОБЪЕДИНЕНИЕ "НОВАЯ БОЛЬНИЦА"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51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МЦ Доктор Плюс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51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"ГОРОДСКАЯ БОЛЬНИЦА № 41"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317695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7976" y="-43446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528" y="697350"/>
            <a:ext cx="1195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</a:rPr>
              <a:t>едицинские организации - </a:t>
            </a:r>
            <a:r>
              <a:rPr lang="ru-RU" sz="20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л</a:t>
            </a:r>
            <a:r>
              <a:rPr lang="ru-RU" sz="2000" b="1" dirty="0" smtClean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ea typeface="+mj-ea"/>
                <a:cs typeface="+mj-cs"/>
              </a:rPr>
              <a:t>идеры по оформлению ЭЛН.</a:t>
            </a:r>
            <a:endParaRPr lang="ru-RU" sz="2000" b="1" dirty="0">
              <a:solidFill>
                <a:srgbClr val="4E67C8">
                  <a:lumMod val="50000"/>
                </a:srgbClr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86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AA13B69F-E89C-9C46-8EBC-F31984910C69}"/>
              </a:ext>
            </a:extLst>
          </p:cNvPr>
          <p:cNvSpPr/>
          <p:nvPr/>
        </p:nvSpPr>
        <p:spPr>
          <a:xfrm>
            <a:off x="8192093" y="1049204"/>
            <a:ext cx="3506261" cy="1681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7530247-3430-BA44-B2EB-F095AE2A8AD3}"/>
              </a:ext>
            </a:extLst>
          </p:cNvPr>
          <p:cNvSpPr/>
          <p:nvPr/>
        </p:nvSpPr>
        <p:spPr>
          <a:xfrm>
            <a:off x="4349438" y="5661636"/>
            <a:ext cx="3506261" cy="9087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3B9AEA2-F1C3-EE44-A9AC-88F937F9F17E}"/>
              </a:ext>
            </a:extLst>
          </p:cNvPr>
          <p:cNvSpPr/>
          <p:nvPr/>
        </p:nvSpPr>
        <p:spPr>
          <a:xfrm>
            <a:off x="8192094" y="4246494"/>
            <a:ext cx="3506261" cy="2151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20CE719E-4517-1245-832B-110B94786FB4}"/>
              </a:ext>
            </a:extLst>
          </p:cNvPr>
          <p:cNvSpPr/>
          <p:nvPr/>
        </p:nvSpPr>
        <p:spPr>
          <a:xfrm>
            <a:off x="682677" y="4550938"/>
            <a:ext cx="3012942" cy="14495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8237151-EB76-CF4D-81C7-EAA9CAC8EB30}"/>
              </a:ext>
            </a:extLst>
          </p:cNvPr>
          <p:cNvSpPr/>
          <p:nvPr/>
        </p:nvSpPr>
        <p:spPr>
          <a:xfrm>
            <a:off x="682677" y="1188973"/>
            <a:ext cx="3012942" cy="14495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55446" y="2774525"/>
            <a:ext cx="2732249" cy="1231890"/>
          </a:xfrm>
          <a:prstGeom prst="ellipse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013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Страхователи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636600" y="2671042"/>
            <a:ext cx="2234889" cy="1376975"/>
            <a:chOff x="4984967" y="3440123"/>
            <a:chExt cx="2399720" cy="1579610"/>
          </a:xfrm>
          <a:solidFill>
            <a:schemeClr val="bg1">
              <a:lumMod val="95000"/>
            </a:schemeClr>
          </a:solidFill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984967" y="3440123"/>
              <a:ext cx="2399720" cy="1579610"/>
            </a:xfrm>
            <a:prstGeom prst="roundRect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endPara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ru-RU" sz="1200" dirty="0">
                  <a:solidFill>
                    <a:schemeClr val="tx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ФГИС ЕИИС Соцстрах</a:t>
              </a:r>
            </a:p>
            <a:p>
              <a:pPr algn="ctr"/>
              <a:r>
                <a:rPr lang="ru-RU" sz="1200" dirty="0">
                  <a:solidFill>
                    <a:schemeClr val="tx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Подсистема «ЭЛН»</a:t>
              </a:r>
            </a:p>
          </p:txBody>
        </p:sp>
        <p:pic>
          <p:nvPicPr>
            <p:cNvPr id="24" name="Picture 2" descr="http://r47fss.ru/images/11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7774" y="3503392"/>
              <a:ext cx="776645" cy="6602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12" name="Овал 11"/>
          <p:cNvSpPr/>
          <p:nvPr/>
        </p:nvSpPr>
        <p:spPr>
          <a:xfrm>
            <a:off x="1870680" y="2977656"/>
            <a:ext cx="2322564" cy="1127935"/>
          </a:xfrm>
          <a:prstGeom prst="ellipse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013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Медицинские организации </a:t>
            </a:r>
          </a:p>
        </p:txBody>
      </p:sp>
      <p:sp>
        <p:nvSpPr>
          <p:cNvPr id="15" name="Выноска 3 14"/>
          <p:cNvSpPr/>
          <p:nvPr/>
        </p:nvSpPr>
        <p:spPr>
          <a:xfrm>
            <a:off x="873249" y="4666038"/>
            <a:ext cx="3058648" cy="1194679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4847"/>
              <a:gd name="adj6" fmla="val -16667"/>
              <a:gd name="adj7" fmla="val -107498"/>
              <a:gd name="adj8" fmla="val 3733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Запрашивает №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Формирует сведения,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необходимые для 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формирования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Направляет сведения в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ФСС.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38" name="Выноска 3 37"/>
          <p:cNvSpPr/>
          <p:nvPr/>
        </p:nvSpPr>
        <p:spPr>
          <a:xfrm>
            <a:off x="871634" y="1338413"/>
            <a:ext cx="2858901" cy="1107993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4847"/>
              <a:gd name="adj6" fmla="val -16667"/>
              <a:gd name="adj7" fmla="val -14122"/>
              <a:gd name="adj8" fmla="val 143634"/>
            </a:avLst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Даёт 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письменное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согласие</a:t>
            </a:r>
            <a:r>
              <a:rPr lang="en-US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на 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формирование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Сообщает № ЭЛН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страхователю.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Получает пособие от страхователя и/или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ФСС.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39" name="Выноска 3 38"/>
          <p:cNvSpPr/>
          <p:nvPr/>
        </p:nvSpPr>
        <p:spPr>
          <a:xfrm>
            <a:off x="8390560" y="1058247"/>
            <a:ext cx="3307793" cy="1628083"/>
          </a:xfrm>
          <a:prstGeom prst="borderCallout3">
            <a:avLst>
              <a:gd name="adj1" fmla="val 15332"/>
              <a:gd name="adj2" fmla="val -2771"/>
              <a:gd name="adj3" fmla="val 15149"/>
              <a:gd name="adj4" fmla="val -16971"/>
              <a:gd name="adj5" fmla="val 33531"/>
              <a:gd name="adj6" fmla="val -17084"/>
              <a:gd name="adj7" fmla="val 117364"/>
              <a:gd name="adj8" fmla="val -598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Генерирует №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Обеспечивает приём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, обработку 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и хранения сведений о страховых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случаях.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Рассчитывает и выплачивает пособия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застрахованному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(в пилотном проекте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— Прямые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выплаты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).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40" name="Выноска 3 39"/>
          <p:cNvSpPr/>
          <p:nvPr/>
        </p:nvSpPr>
        <p:spPr>
          <a:xfrm>
            <a:off x="8241204" y="4307950"/>
            <a:ext cx="3457149" cy="1941277"/>
          </a:xfrm>
          <a:prstGeom prst="borderCallout3">
            <a:avLst>
              <a:gd name="adj1" fmla="val 17959"/>
              <a:gd name="adj2" fmla="val -1393"/>
              <a:gd name="adj3" fmla="val 18750"/>
              <a:gd name="adj4" fmla="val -16667"/>
              <a:gd name="adj5" fmla="val -3952"/>
              <a:gd name="adj6" fmla="val -16668"/>
              <a:gd name="adj7" fmla="val -74117"/>
              <a:gd name="adj8" fmla="val 365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Запрашивает доступ к ЭЛН по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номеру.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Заполняет сведения в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Рассчитывает и выплачивает пособия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(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в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пилотном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проекте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— Прямые выплаты, только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первые 3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дня нетрудоспособности).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Формирует и направляет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реестр для </a:t>
            </a: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назначения пособия в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ФСС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(в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пилотном проекте 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— Прямые </a:t>
            </a:r>
            <a:r>
              <a:rPr lang="ru-RU" sz="1200" i="1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выплаты</a:t>
            </a:r>
            <a:r>
              <a:rPr lang="ru-RU" sz="1200" i="1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).</a:t>
            </a:r>
            <a:endParaRPr lang="ru-RU" sz="1200" i="1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41" name="Выноска 3 40"/>
          <p:cNvSpPr/>
          <p:nvPr/>
        </p:nvSpPr>
        <p:spPr>
          <a:xfrm>
            <a:off x="4426087" y="5677097"/>
            <a:ext cx="3414938" cy="844779"/>
          </a:xfrm>
          <a:prstGeom prst="borderCallout3">
            <a:avLst>
              <a:gd name="adj1" fmla="val 34213"/>
              <a:gd name="adj2" fmla="val -1796"/>
              <a:gd name="adj3" fmla="val 35619"/>
              <a:gd name="adj4" fmla="val -12310"/>
              <a:gd name="adj5" fmla="val 9051"/>
              <a:gd name="adj6" fmla="val -12310"/>
              <a:gd name="adj7" fmla="val -71373"/>
              <a:gd name="adj8" fmla="val 429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Обращается за доступом к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ЭЛН.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Формирует дополнительные сведения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МСЭ.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Отправляет сведения в </a:t>
            </a:r>
            <a:r>
              <a:rPr lang="ru-RU" sz="1200" dirty="0" smtClean="0">
                <a:solidFill>
                  <a:srgbClr val="292929"/>
                </a:solidFill>
                <a:ea typeface="Arial" charset="0"/>
                <a:cs typeface="Times New Roman" panose="02020603050405020304" pitchFamily="18" charset="0"/>
              </a:rPr>
              <a:t>ФСС.</a:t>
            </a:r>
            <a:endParaRPr lang="ru-RU" sz="1200" dirty="0">
              <a:solidFill>
                <a:srgbClr val="292929"/>
              </a:solidFill>
              <a:ea typeface="Arial" charset="0"/>
              <a:cs typeface="Times New Roman" panose="02020603050405020304" pitchFamily="18" charset="0"/>
            </a:endParaRPr>
          </a:p>
        </p:txBody>
      </p:sp>
      <p:pic>
        <p:nvPicPr>
          <p:cNvPr id="43" name="Picture 8" descr="D:\Users\DKukushkin\Downloads\1457020909_Streamline-77_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84" y="2503043"/>
            <a:ext cx="745602" cy="48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81"/>
          <p:cNvSpPr txBox="1">
            <a:spLocks noChangeArrowheads="1"/>
          </p:cNvSpPr>
          <p:nvPr/>
        </p:nvSpPr>
        <p:spPr bwMode="auto">
          <a:xfrm>
            <a:off x="6362672" y="2503043"/>
            <a:ext cx="50986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/>
            </a:defPPr>
            <a:lvl1pPr algn="ctr">
              <a:defRPr sz="1000" b="1">
                <a:solidFill>
                  <a:schemeClr val="accent1">
                    <a:lumMod val="50000"/>
                  </a:schemeClr>
                </a:solidFill>
              </a:defRPr>
            </a:lvl1pPr>
            <a:lvl2pPr marL="742950" indent="-285750" eaLnBrk="0" hangingPunct="0">
              <a:defRPr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Arial" charset="0"/>
              </a:defRPr>
            </a:lvl9pPr>
          </a:lstStyle>
          <a:p>
            <a:r>
              <a:rPr lang="ru-RU" sz="800" dirty="0"/>
              <a:t>ЭЛН</a:t>
            </a:r>
            <a:endParaRPr lang="ru-RU" sz="751" dirty="0"/>
          </a:p>
        </p:txBody>
      </p:sp>
      <p:pic>
        <p:nvPicPr>
          <p:cNvPr id="46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7" t="20952" r="35294" b="24952"/>
          <a:stretch/>
        </p:blipFill>
        <p:spPr bwMode="auto">
          <a:xfrm>
            <a:off x="5446364" y="4666038"/>
            <a:ext cx="580471" cy="5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вал 10"/>
          <p:cNvSpPr/>
          <p:nvPr/>
        </p:nvSpPr>
        <p:spPr>
          <a:xfrm>
            <a:off x="4501494" y="4639464"/>
            <a:ext cx="2470210" cy="947713"/>
          </a:xfrm>
          <a:prstGeom prst="ellipse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8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013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МСЭ</a:t>
            </a:r>
          </a:p>
        </p:txBody>
      </p:sp>
      <p:pic>
        <p:nvPicPr>
          <p:cNvPr id="47" name="Picture 8" descr="Картинки по запросу поликлини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058" y="2886517"/>
            <a:ext cx="952924" cy="71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Похожее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454" y="2762531"/>
            <a:ext cx="1232232" cy="9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Картинки по запросу человек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62" y="1122735"/>
            <a:ext cx="947676" cy="71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4426087" y="1081705"/>
            <a:ext cx="2356390" cy="1258777"/>
          </a:xfrm>
          <a:prstGeom prst="ellipse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ru-RU" sz="1013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ru-RU" sz="1013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Застрахованные лица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19394" y="493994"/>
            <a:ext cx="9195787" cy="4801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800" spc="-5" dirty="0">
                <a:solidFill>
                  <a:schemeClr val="accent1"/>
                </a:solidFill>
                <a:latin typeface="+mj-lt"/>
              </a:rPr>
              <a:t>Участники </a:t>
            </a:r>
            <a:r>
              <a:rPr lang="ru-RU" sz="2800" spc="-10" dirty="0">
                <a:solidFill>
                  <a:schemeClr val="accent1"/>
                </a:solidFill>
                <a:latin typeface="+mj-lt"/>
              </a:rPr>
              <a:t>информационного взаимодействия </a:t>
            </a:r>
            <a:r>
              <a:rPr lang="ru-RU" sz="2800" dirty="0">
                <a:solidFill>
                  <a:schemeClr val="accent1"/>
                </a:solidFill>
                <a:latin typeface="+mj-lt"/>
              </a:rPr>
              <a:t>с</a:t>
            </a:r>
            <a:r>
              <a:rPr lang="ru-RU" sz="2800" spc="-25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2800" spc="-45" dirty="0">
                <a:solidFill>
                  <a:schemeClr val="accent1"/>
                </a:solidFill>
                <a:latin typeface="+mj-lt"/>
              </a:rPr>
              <a:t>ЭЛН</a:t>
            </a:r>
            <a:endParaRPr lang="ru-RU" sz="2800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Треугольник 2">
            <a:extLst>
              <a:ext uri="{FF2B5EF4-FFF2-40B4-BE49-F238E27FC236}">
                <a16:creationId xmlns:a16="http://schemas.microsoft.com/office/drawing/2014/main" xmlns="" id="{F4102C3E-D57B-EA43-A230-1AFD03C42160}"/>
              </a:ext>
            </a:extLst>
          </p:cNvPr>
          <p:cNvSpPr/>
          <p:nvPr/>
        </p:nvSpPr>
        <p:spPr>
          <a:xfrm rot="10800000">
            <a:off x="5527700" y="2157307"/>
            <a:ext cx="450025" cy="38198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реугольник 25">
            <a:extLst>
              <a:ext uri="{FF2B5EF4-FFF2-40B4-BE49-F238E27FC236}">
                <a16:creationId xmlns:a16="http://schemas.microsoft.com/office/drawing/2014/main" xmlns="" id="{7D5E543A-E290-334E-BDB6-663631E65C8F}"/>
              </a:ext>
            </a:extLst>
          </p:cNvPr>
          <p:cNvSpPr/>
          <p:nvPr/>
        </p:nvSpPr>
        <p:spPr>
          <a:xfrm rot="5400000">
            <a:off x="3836639" y="3156200"/>
            <a:ext cx="450025" cy="38198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реугольник 27">
            <a:extLst>
              <a:ext uri="{FF2B5EF4-FFF2-40B4-BE49-F238E27FC236}">
                <a16:creationId xmlns:a16="http://schemas.microsoft.com/office/drawing/2014/main" xmlns="" id="{57979108-0BBA-514A-8497-FEE03A991D86}"/>
              </a:ext>
            </a:extLst>
          </p:cNvPr>
          <p:cNvSpPr/>
          <p:nvPr/>
        </p:nvSpPr>
        <p:spPr>
          <a:xfrm rot="16200000">
            <a:off x="7221425" y="3185206"/>
            <a:ext cx="450025" cy="38198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реугольник 28">
            <a:extLst>
              <a:ext uri="{FF2B5EF4-FFF2-40B4-BE49-F238E27FC236}">
                <a16:creationId xmlns:a16="http://schemas.microsoft.com/office/drawing/2014/main" xmlns="" id="{2DF87702-B1DC-FF48-8D84-727B3C345A6B}"/>
              </a:ext>
            </a:extLst>
          </p:cNvPr>
          <p:cNvSpPr/>
          <p:nvPr/>
        </p:nvSpPr>
        <p:spPr>
          <a:xfrm>
            <a:off x="5527700" y="4179770"/>
            <a:ext cx="450025" cy="38198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FD452FC-3D9A-DC42-BB5D-C99979EFBD14}"/>
              </a:ext>
            </a:extLst>
          </p:cNvPr>
          <p:cNvCxnSpPr>
            <a:cxnSpLocks/>
          </p:cNvCxnSpPr>
          <p:nvPr/>
        </p:nvCxnSpPr>
        <p:spPr>
          <a:xfrm flipH="1">
            <a:off x="6871489" y="1270823"/>
            <a:ext cx="1432789" cy="1175583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73292941-67A2-174A-9415-17AAF3AD0AA2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10001317" y="2686330"/>
            <a:ext cx="43140" cy="162162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9875E626-9C56-9F4B-B164-240C61821DF8}"/>
              </a:ext>
            </a:extLst>
          </p:cNvPr>
          <p:cNvCxnSpPr>
            <a:cxnSpLocks/>
          </p:cNvCxnSpPr>
          <p:nvPr/>
        </p:nvCxnSpPr>
        <p:spPr>
          <a:xfrm flipH="1">
            <a:off x="4573531" y="5113320"/>
            <a:ext cx="801420" cy="71863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41C0982F-C17F-934A-BC66-6864C56B9650}"/>
              </a:ext>
            </a:extLst>
          </p:cNvPr>
          <p:cNvCxnSpPr>
            <a:cxnSpLocks/>
          </p:cNvCxnSpPr>
          <p:nvPr/>
        </p:nvCxnSpPr>
        <p:spPr>
          <a:xfrm flipH="1">
            <a:off x="1056843" y="3627161"/>
            <a:ext cx="1432789" cy="1175583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EA5DFD7E-0FC3-0349-A407-DA1051ECDC21}"/>
              </a:ext>
            </a:extLst>
          </p:cNvPr>
          <p:cNvCxnSpPr>
            <a:cxnSpLocks/>
          </p:cNvCxnSpPr>
          <p:nvPr/>
        </p:nvCxnSpPr>
        <p:spPr>
          <a:xfrm flipH="1">
            <a:off x="3676886" y="1433669"/>
            <a:ext cx="1463266" cy="14312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Номер слайда 3">
            <a:extLst>
              <a:ext uri="{FF2B5EF4-FFF2-40B4-BE49-F238E27FC236}">
                <a16:creationId xmlns:a16="http://schemas.microsoft.com/office/drawing/2014/main" xmlns="" id="{EBB94637-9850-704F-8975-FC1CD5E78865}"/>
              </a:ext>
            </a:extLst>
          </p:cNvPr>
          <p:cNvSpPr txBox="1">
            <a:spLocks/>
          </p:cNvSpPr>
          <p:nvPr/>
        </p:nvSpPr>
        <p:spPr>
          <a:xfrm>
            <a:off x="11506200" y="639762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2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88705" y="1073277"/>
            <a:ext cx="26885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+mj-lt"/>
                <a:cs typeface="Arial"/>
              </a:rPr>
              <a:t>для</a:t>
            </a:r>
            <a:r>
              <a:rPr sz="2500" spc="-25" dirty="0">
                <a:latin typeface="+mj-lt"/>
                <a:cs typeface="Arial"/>
              </a:rPr>
              <a:t> </a:t>
            </a:r>
            <a:r>
              <a:rPr sz="2500" spc="-35" dirty="0">
                <a:latin typeface="+mj-lt"/>
                <a:cs typeface="Arial"/>
              </a:rPr>
              <a:t>работодателя</a:t>
            </a:r>
            <a:endParaRPr sz="2500">
              <a:latin typeface="+mj-lt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66806" y="1909829"/>
            <a:ext cx="1929130" cy="2779395"/>
          </a:xfrm>
          <a:custGeom>
            <a:avLst/>
            <a:gdLst/>
            <a:ahLst/>
            <a:cxnLst/>
            <a:rect l="l" t="t" r="r" b="b"/>
            <a:pathLst>
              <a:path w="1929129" h="2779395">
                <a:moveTo>
                  <a:pt x="1639199" y="2769358"/>
                </a:moveTo>
                <a:lnTo>
                  <a:pt x="1306586" y="2769358"/>
                </a:lnTo>
                <a:lnTo>
                  <a:pt x="1358632" y="2770361"/>
                </a:lnTo>
                <a:lnTo>
                  <a:pt x="1382765" y="2771471"/>
                </a:lnTo>
                <a:lnTo>
                  <a:pt x="1514830" y="2778006"/>
                </a:lnTo>
                <a:lnTo>
                  <a:pt x="1566936" y="2779010"/>
                </a:lnTo>
                <a:lnTo>
                  <a:pt x="1584961" y="2778859"/>
                </a:lnTo>
                <a:lnTo>
                  <a:pt x="1603020" y="2777803"/>
                </a:lnTo>
                <a:lnTo>
                  <a:pt x="1621104" y="2774938"/>
                </a:lnTo>
                <a:lnTo>
                  <a:pt x="1639199" y="2769358"/>
                </a:lnTo>
                <a:close/>
              </a:path>
              <a:path w="1929129" h="2779395">
                <a:moveTo>
                  <a:pt x="825292" y="0"/>
                </a:moveTo>
                <a:lnTo>
                  <a:pt x="778584" y="12537"/>
                </a:lnTo>
                <a:lnTo>
                  <a:pt x="739115" y="39600"/>
                </a:lnTo>
                <a:lnTo>
                  <a:pt x="708670" y="80260"/>
                </a:lnTo>
                <a:lnTo>
                  <a:pt x="697133" y="117014"/>
                </a:lnTo>
                <a:lnTo>
                  <a:pt x="694192" y="128647"/>
                </a:lnTo>
                <a:lnTo>
                  <a:pt x="694871" y="175795"/>
                </a:lnTo>
                <a:lnTo>
                  <a:pt x="696002" y="222944"/>
                </a:lnTo>
                <a:lnTo>
                  <a:pt x="696228" y="270093"/>
                </a:lnTo>
                <a:lnTo>
                  <a:pt x="694192" y="317242"/>
                </a:lnTo>
                <a:lnTo>
                  <a:pt x="691378" y="366825"/>
                </a:lnTo>
                <a:lnTo>
                  <a:pt x="682937" y="413978"/>
                </a:lnTo>
                <a:lnTo>
                  <a:pt x="668872" y="458704"/>
                </a:lnTo>
                <a:lnTo>
                  <a:pt x="649187" y="501006"/>
                </a:lnTo>
                <a:lnTo>
                  <a:pt x="623887" y="540888"/>
                </a:lnTo>
                <a:lnTo>
                  <a:pt x="592973" y="578354"/>
                </a:lnTo>
                <a:lnTo>
                  <a:pt x="483235" y="682593"/>
                </a:lnTo>
                <a:lnTo>
                  <a:pt x="410799" y="752490"/>
                </a:lnTo>
                <a:lnTo>
                  <a:pt x="374277" y="788332"/>
                </a:lnTo>
                <a:lnTo>
                  <a:pt x="337322" y="825115"/>
                </a:lnTo>
                <a:lnTo>
                  <a:pt x="301628" y="861843"/>
                </a:lnTo>
                <a:lnTo>
                  <a:pt x="266993" y="899781"/>
                </a:lnTo>
                <a:lnTo>
                  <a:pt x="233690" y="939335"/>
                </a:lnTo>
                <a:lnTo>
                  <a:pt x="201997" y="980911"/>
                </a:lnTo>
                <a:lnTo>
                  <a:pt x="172187" y="1024913"/>
                </a:lnTo>
                <a:lnTo>
                  <a:pt x="144536" y="1071749"/>
                </a:lnTo>
                <a:lnTo>
                  <a:pt x="120099" y="1119249"/>
                </a:lnTo>
                <a:lnTo>
                  <a:pt x="98447" y="1168620"/>
                </a:lnTo>
                <a:lnTo>
                  <a:pt x="78892" y="1219388"/>
                </a:lnTo>
                <a:lnTo>
                  <a:pt x="60745" y="1271076"/>
                </a:lnTo>
                <a:lnTo>
                  <a:pt x="43317" y="1323209"/>
                </a:lnTo>
                <a:lnTo>
                  <a:pt x="27105" y="1374808"/>
                </a:lnTo>
                <a:lnTo>
                  <a:pt x="14965" y="1427777"/>
                </a:lnTo>
                <a:lnTo>
                  <a:pt x="7349" y="1481675"/>
                </a:lnTo>
                <a:lnTo>
                  <a:pt x="4709" y="1536061"/>
                </a:lnTo>
                <a:lnTo>
                  <a:pt x="2676" y="1584774"/>
                </a:lnTo>
                <a:lnTo>
                  <a:pt x="1313" y="1634175"/>
                </a:lnTo>
                <a:lnTo>
                  <a:pt x="487" y="1684127"/>
                </a:lnTo>
                <a:lnTo>
                  <a:pt x="62" y="1734491"/>
                </a:lnTo>
                <a:lnTo>
                  <a:pt x="0" y="1886030"/>
                </a:lnTo>
                <a:lnTo>
                  <a:pt x="333" y="1936174"/>
                </a:lnTo>
                <a:lnTo>
                  <a:pt x="862" y="1986362"/>
                </a:lnTo>
                <a:lnTo>
                  <a:pt x="1566" y="2036615"/>
                </a:lnTo>
                <a:lnTo>
                  <a:pt x="2422" y="2086955"/>
                </a:lnTo>
                <a:lnTo>
                  <a:pt x="3408" y="2137404"/>
                </a:lnTo>
                <a:lnTo>
                  <a:pt x="4503" y="2187983"/>
                </a:lnTo>
                <a:lnTo>
                  <a:pt x="5685" y="2238715"/>
                </a:lnTo>
                <a:lnTo>
                  <a:pt x="6932" y="2289620"/>
                </a:lnTo>
                <a:lnTo>
                  <a:pt x="9535" y="2392041"/>
                </a:lnTo>
                <a:lnTo>
                  <a:pt x="9654" y="2459732"/>
                </a:lnTo>
                <a:lnTo>
                  <a:pt x="10578" y="2548778"/>
                </a:lnTo>
                <a:lnTo>
                  <a:pt x="12006" y="2601020"/>
                </a:lnTo>
                <a:lnTo>
                  <a:pt x="14361" y="2653280"/>
                </a:lnTo>
                <a:lnTo>
                  <a:pt x="21900" y="2693017"/>
                </a:lnTo>
                <a:lnTo>
                  <a:pt x="65886" y="2747059"/>
                </a:lnTo>
                <a:lnTo>
                  <a:pt x="105928" y="2759579"/>
                </a:lnTo>
                <a:lnTo>
                  <a:pt x="161412" y="2766278"/>
                </a:lnTo>
                <a:lnTo>
                  <a:pt x="216799" y="2769358"/>
                </a:lnTo>
                <a:lnTo>
                  <a:pt x="579714" y="2771502"/>
                </a:lnTo>
                <a:lnTo>
                  <a:pt x="839699" y="2770877"/>
                </a:lnTo>
                <a:lnTo>
                  <a:pt x="1639199" y="2769358"/>
                </a:lnTo>
                <a:lnTo>
                  <a:pt x="1681507" y="2747241"/>
                </a:lnTo>
                <a:lnTo>
                  <a:pt x="1717098" y="2719893"/>
                </a:lnTo>
                <a:lnTo>
                  <a:pt x="1746514" y="2687712"/>
                </a:lnTo>
                <a:lnTo>
                  <a:pt x="1770301" y="2651097"/>
                </a:lnTo>
                <a:lnTo>
                  <a:pt x="1789001" y="2610446"/>
                </a:lnTo>
                <a:lnTo>
                  <a:pt x="1803156" y="2566158"/>
                </a:lnTo>
                <a:lnTo>
                  <a:pt x="1808586" y="2512992"/>
                </a:lnTo>
                <a:lnTo>
                  <a:pt x="1802478" y="2485915"/>
                </a:lnTo>
                <a:lnTo>
                  <a:pt x="1779781" y="2445252"/>
                </a:lnTo>
                <a:lnTo>
                  <a:pt x="1754746" y="2416244"/>
                </a:lnTo>
                <a:lnTo>
                  <a:pt x="1740418" y="2401693"/>
                </a:lnTo>
                <a:lnTo>
                  <a:pt x="1787442" y="2374562"/>
                </a:lnTo>
                <a:lnTo>
                  <a:pt x="1824730" y="2339977"/>
                </a:lnTo>
                <a:lnTo>
                  <a:pt x="1852972" y="2298649"/>
                </a:lnTo>
                <a:lnTo>
                  <a:pt x="1872856" y="2251292"/>
                </a:lnTo>
                <a:lnTo>
                  <a:pt x="1885071" y="2198620"/>
                </a:lnTo>
                <a:lnTo>
                  <a:pt x="1888019" y="2145202"/>
                </a:lnTo>
                <a:lnTo>
                  <a:pt x="1879634" y="2095284"/>
                </a:lnTo>
                <a:lnTo>
                  <a:pt x="1860136" y="2048859"/>
                </a:lnTo>
                <a:lnTo>
                  <a:pt x="1829744" y="2005921"/>
                </a:lnTo>
                <a:lnTo>
                  <a:pt x="1788678" y="1966464"/>
                </a:lnTo>
                <a:lnTo>
                  <a:pt x="1827858" y="1940594"/>
                </a:lnTo>
                <a:lnTo>
                  <a:pt x="1862465" y="1911101"/>
                </a:lnTo>
                <a:lnTo>
                  <a:pt x="1891167" y="1877579"/>
                </a:lnTo>
                <a:lnTo>
                  <a:pt x="1912630" y="1839623"/>
                </a:lnTo>
                <a:lnTo>
                  <a:pt x="1925521" y="1796827"/>
                </a:lnTo>
                <a:lnTo>
                  <a:pt x="1928505" y="1748786"/>
                </a:lnTo>
                <a:lnTo>
                  <a:pt x="1925937" y="1701726"/>
                </a:lnTo>
                <a:lnTo>
                  <a:pt x="1917607" y="1657468"/>
                </a:lnTo>
                <a:lnTo>
                  <a:pt x="1902582" y="1616420"/>
                </a:lnTo>
                <a:lnTo>
                  <a:pt x="1879926" y="1578991"/>
                </a:lnTo>
                <a:lnTo>
                  <a:pt x="1848704" y="1545591"/>
                </a:lnTo>
                <a:lnTo>
                  <a:pt x="1807982" y="1516630"/>
                </a:lnTo>
                <a:lnTo>
                  <a:pt x="1817634" y="1511804"/>
                </a:lnTo>
                <a:lnTo>
                  <a:pt x="1827286" y="1502152"/>
                </a:lnTo>
                <a:lnTo>
                  <a:pt x="1849511" y="1490142"/>
                </a:lnTo>
                <a:lnTo>
                  <a:pt x="1871260" y="1474942"/>
                </a:lnTo>
                <a:lnTo>
                  <a:pt x="1890294" y="1455217"/>
                </a:lnTo>
                <a:lnTo>
                  <a:pt x="1904375" y="1429635"/>
                </a:lnTo>
                <a:lnTo>
                  <a:pt x="1920512" y="1378864"/>
                </a:lnTo>
                <a:lnTo>
                  <a:pt x="1924886" y="1328082"/>
                </a:lnTo>
                <a:lnTo>
                  <a:pt x="1916591" y="1277276"/>
                </a:lnTo>
                <a:lnTo>
                  <a:pt x="1894723" y="1226435"/>
                </a:lnTo>
                <a:lnTo>
                  <a:pt x="1866873" y="1185435"/>
                </a:lnTo>
                <a:lnTo>
                  <a:pt x="1834834" y="1150232"/>
                </a:lnTo>
                <a:lnTo>
                  <a:pt x="1797925" y="1121992"/>
                </a:lnTo>
                <a:lnTo>
                  <a:pt x="1755462" y="1101877"/>
                </a:lnTo>
                <a:lnTo>
                  <a:pt x="1706763" y="1091053"/>
                </a:lnTo>
                <a:lnTo>
                  <a:pt x="1652415" y="1084718"/>
                </a:lnTo>
                <a:lnTo>
                  <a:pt x="1612246" y="1081401"/>
                </a:lnTo>
                <a:lnTo>
                  <a:pt x="944890" y="1081401"/>
                </a:lnTo>
                <a:lnTo>
                  <a:pt x="945720" y="1067808"/>
                </a:lnTo>
                <a:lnTo>
                  <a:pt x="947907" y="1056001"/>
                </a:lnTo>
                <a:lnTo>
                  <a:pt x="950998" y="1046003"/>
                </a:lnTo>
                <a:lnTo>
                  <a:pt x="954542" y="1037840"/>
                </a:lnTo>
                <a:lnTo>
                  <a:pt x="966155" y="1001569"/>
                </a:lnTo>
                <a:lnTo>
                  <a:pt x="991190" y="929076"/>
                </a:lnTo>
                <a:lnTo>
                  <a:pt x="1002802" y="892806"/>
                </a:lnTo>
                <a:lnTo>
                  <a:pt x="1020594" y="847447"/>
                </a:lnTo>
                <a:lnTo>
                  <a:pt x="1037718" y="801975"/>
                </a:lnTo>
                <a:lnTo>
                  <a:pt x="1053945" y="756273"/>
                </a:lnTo>
                <a:lnTo>
                  <a:pt x="1069049" y="710227"/>
                </a:lnTo>
                <a:lnTo>
                  <a:pt x="1082801" y="663723"/>
                </a:lnTo>
                <a:lnTo>
                  <a:pt x="1094975" y="616646"/>
                </a:lnTo>
                <a:lnTo>
                  <a:pt x="1105341" y="568881"/>
                </a:lnTo>
                <a:lnTo>
                  <a:pt x="1113673" y="520315"/>
                </a:lnTo>
                <a:lnTo>
                  <a:pt x="1120008" y="468792"/>
                </a:lnTo>
                <a:lnTo>
                  <a:pt x="1124532" y="416365"/>
                </a:lnTo>
                <a:lnTo>
                  <a:pt x="1127247" y="363938"/>
                </a:lnTo>
                <a:lnTo>
                  <a:pt x="1128151" y="312416"/>
                </a:lnTo>
                <a:lnTo>
                  <a:pt x="1125361" y="266172"/>
                </a:lnTo>
                <a:lnTo>
                  <a:pt x="1116690" y="221738"/>
                </a:lnTo>
                <a:lnTo>
                  <a:pt x="1101684" y="179113"/>
                </a:lnTo>
                <a:lnTo>
                  <a:pt x="1079891" y="138299"/>
                </a:lnTo>
                <a:lnTo>
                  <a:pt x="1048170" y="96372"/>
                </a:lnTo>
                <a:lnTo>
                  <a:pt x="1011376" y="62791"/>
                </a:lnTo>
                <a:lnTo>
                  <a:pt x="970200" y="36636"/>
                </a:lnTo>
                <a:lnTo>
                  <a:pt x="925329" y="16984"/>
                </a:lnTo>
                <a:lnTo>
                  <a:pt x="877453" y="2917"/>
                </a:lnTo>
                <a:lnTo>
                  <a:pt x="825292" y="0"/>
                </a:lnTo>
                <a:close/>
              </a:path>
              <a:path w="1929129" h="2779395">
                <a:moveTo>
                  <a:pt x="1484894" y="1076575"/>
                </a:moveTo>
                <a:lnTo>
                  <a:pt x="978672" y="1081401"/>
                </a:lnTo>
                <a:lnTo>
                  <a:pt x="1612246" y="1081401"/>
                </a:lnTo>
                <a:lnTo>
                  <a:pt x="1597639" y="1080194"/>
                </a:lnTo>
                <a:lnTo>
                  <a:pt x="1541957" y="1077479"/>
                </a:lnTo>
                <a:lnTo>
                  <a:pt x="1484894" y="1076575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07915" y="3271901"/>
            <a:ext cx="715010" cy="1592580"/>
          </a:xfrm>
          <a:custGeom>
            <a:avLst/>
            <a:gdLst/>
            <a:ahLst/>
            <a:cxnLst/>
            <a:rect l="l" t="t" r="r" b="b"/>
            <a:pathLst>
              <a:path w="715010" h="1592579">
                <a:moveTo>
                  <a:pt x="420243" y="0"/>
                </a:moveTo>
                <a:lnTo>
                  <a:pt x="263679" y="1042"/>
                </a:lnTo>
                <a:lnTo>
                  <a:pt x="211520" y="2470"/>
                </a:lnTo>
                <a:lnTo>
                  <a:pt x="159385" y="4825"/>
                </a:lnTo>
                <a:lnTo>
                  <a:pt x="112345" y="12320"/>
                </a:lnTo>
                <a:lnTo>
                  <a:pt x="72963" y="29351"/>
                </a:lnTo>
                <a:lnTo>
                  <a:pt x="41640" y="54975"/>
                </a:lnTo>
                <a:lnTo>
                  <a:pt x="18772" y="88250"/>
                </a:lnTo>
                <a:lnTo>
                  <a:pt x="4759" y="128236"/>
                </a:lnTo>
                <a:lnTo>
                  <a:pt x="0" y="173990"/>
                </a:lnTo>
                <a:lnTo>
                  <a:pt x="92" y="844555"/>
                </a:lnTo>
                <a:lnTo>
                  <a:pt x="335" y="896524"/>
                </a:lnTo>
                <a:lnTo>
                  <a:pt x="778" y="961771"/>
                </a:lnTo>
                <a:lnTo>
                  <a:pt x="1466" y="1052718"/>
                </a:lnTo>
                <a:lnTo>
                  <a:pt x="1809" y="1104931"/>
                </a:lnTo>
                <a:lnTo>
                  <a:pt x="2052" y="1157245"/>
                </a:lnTo>
                <a:lnTo>
                  <a:pt x="2035" y="1262237"/>
                </a:lnTo>
                <a:lnTo>
                  <a:pt x="1675" y="1314947"/>
                </a:lnTo>
                <a:lnTo>
                  <a:pt x="1013" y="1367821"/>
                </a:lnTo>
                <a:lnTo>
                  <a:pt x="0" y="1420876"/>
                </a:lnTo>
                <a:lnTo>
                  <a:pt x="6457" y="1465624"/>
                </a:lnTo>
                <a:lnTo>
                  <a:pt x="24313" y="1506615"/>
                </a:lnTo>
                <a:lnTo>
                  <a:pt x="51292" y="1541700"/>
                </a:lnTo>
                <a:lnTo>
                  <a:pt x="85118" y="1568732"/>
                </a:lnTo>
                <a:lnTo>
                  <a:pt x="123516" y="1585561"/>
                </a:lnTo>
                <a:lnTo>
                  <a:pt x="164211" y="1590040"/>
                </a:lnTo>
                <a:lnTo>
                  <a:pt x="402984" y="1592160"/>
                </a:lnTo>
                <a:lnTo>
                  <a:pt x="450836" y="1592075"/>
                </a:lnTo>
                <a:lnTo>
                  <a:pt x="498452" y="1591425"/>
                </a:lnTo>
                <a:lnTo>
                  <a:pt x="545719" y="1590040"/>
                </a:lnTo>
                <a:lnTo>
                  <a:pt x="586247" y="1584007"/>
                </a:lnTo>
                <a:lnTo>
                  <a:pt x="623062" y="1570736"/>
                </a:lnTo>
                <a:lnTo>
                  <a:pt x="663876" y="1541758"/>
                </a:lnTo>
                <a:lnTo>
                  <a:pt x="692499" y="1505505"/>
                </a:lnTo>
                <a:lnTo>
                  <a:pt x="709358" y="1461990"/>
                </a:lnTo>
                <a:lnTo>
                  <a:pt x="714883" y="1411224"/>
                </a:lnTo>
                <a:lnTo>
                  <a:pt x="714779" y="896524"/>
                </a:lnTo>
                <a:lnTo>
                  <a:pt x="714654" y="857611"/>
                </a:lnTo>
                <a:lnTo>
                  <a:pt x="714332" y="792607"/>
                </a:lnTo>
                <a:lnTo>
                  <a:pt x="714108" y="753829"/>
                </a:lnTo>
                <a:lnTo>
                  <a:pt x="713456" y="650287"/>
                </a:lnTo>
                <a:lnTo>
                  <a:pt x="713157" y="598564"/>
                </a:lnTo>
                <a:lnTo>
                  <a:pt x="712910" y="546848"/>
                </a:lnTo>
                <a:lnTo>
                  <a:pt x="712743" y="495125"/>
                </a:lnTo>
                <a:lnTo>
                  <a:pt x="712752" y="391583"/>
                </a:lnTo>
                <a:lnTo>
                  <a:pt x="712981" y="339731"/>
                </a:lnTo>
                <a:lnTo>
                  <a:pt x="713394" y="287801"/>
                </a:lnTo>
                <a:lnTo>
                  <a:pt x="714020" y="235777"/>
                </a:lnTo>
                <a:lnTo>
                  <a:pt x="714883" y="183642"/>
                </a:lnTo>
                <a:lnTo>
                  <a:pt x="708661" y="134805"/>
                </a:lnTo>
                <a:lnTo>
                  <a:pt x="690894" y="90932"/>
                </a:lnTo>
                <a:lnTo>
                  <a:pt x="662924" y="53768"/>
                </a:lnTo>
                <a:lnTo>
                  <a:pt x="626095" y="25061"/>
                </a:lnTo>
                <a:lnTo>
                  <a:pt x="581753" y="6556"/>
                </a:lnTo>
                <a:lnTo>
                  <a:pt x="546926" y="2035"/>
                </a:lnTo>
                <a:lnTo>
                  <a:pt x="503039" y="2035"/>
                </a:lnTo>
                <a:lnTo>
                  <a:pt x="475742" y="1809"/>
                </a:lnTo>
                <a:lnTo>
                  <a:pt x="448444" y="678"/>
                </a:lnTo>
                <a:lnTo>
                  <a:pt x="420243" y="0"/>
                </a:lnTo>
                <a:close/>
              </a:path>
              <a:path w="715010" h="1592579">
                <a:moveTo>
                  <a:pt x="531241" y="0"/>
                </a:moveTo>
                <a:lnTo>
                  <a:pt x="503039" y="2035"/>
                </a:lnTo>
                <a:lnTo>
                  <a:pt x="546926" y="2035"/>
                </a:lnTo>
                <a:lnTo>
                  <a:pt x="531241" y="0"/>
                </a:lnTo>
                <a:close/>
              </a:path>
            </a:pathLst>
          </a:custGeom>
          <a:solidFill>
            <a:srgbClr val="00797C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3784" y="20269"/>
            <a:ext cx="3501704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0" spc="-40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/>
              </a:rPr>
              <a:t>Выгоды</a:t>
            </a:r>
            <a:endParaRPr sz="5000" dirty="0">
              <a:solidFill>
                <a:schemeClr val="accent2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2056" y="1778634"/>
            <a:ext cx="356489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+mj-lt"/>
                <a:cs typeface="Noto Sans"/>
              </a:rPr>
              <a:t>Автоматизация </a:t>
            </a:r>
            <a:r>
              <a:rPr sz="1500" spc="-10" dirty="0">
                <a:latin typeface="+mj-lt"/>
                <a:cs typeface="Noto Sans"/>
              </a:rPr>
              <a:t>процесса </a:t>
            </a:r>
            <a:r>
              <a:rPr sz="1500" dirty="0">
                <a:latin typeface="+mj-lt"/>
                <a:cs typeface="Noto Sans"/>
              </a:rPr>
              <a:t>–</a:t>
            </a:r>
            <a:r>
              <a:rPr sz="1500" spc="-140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кадровый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2056" y="2007234"/>
            <a:ext cx="356425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0160" algn="l"/>
                <a:tab pos="1828800" algn="l"/>
                <a:tab pos="2794000" algn="l"/>
              </a:tabLst>
            </a:pPr>
            <a:r>
              <a:rPr sz="1500" spc="-20" dirty="0">
                <a:latin typeface="+mj-lt"/>
                <a:cs typeface="Noto Sans"/>
              </a:rPr>
              <a:t>с</a:t>
            </a:r>
            <a:r>
              <a:rPr sz="1500" spc="-15" dirty="0">
                <a:latin typeface="+mj-lt"/>
                <a:cs typeface="Noto Sans"/>
              </a:rPr>
              <a:t>о</a:t>
            </a:r>
            <a:r>
              <a:rPr sz="1500" spc="-10" dirty="0">
                <a:latin typeface="+mj-lt"/>
                <a:cs typeface="Noto Sans"/>
              </a:rPr>
              <a:t>т</a:t>
            </a:r>
            <a:r>
              <a:rPr sz="1500" spc="-35" dirty="0">
                <a:latin typeface="+mj-lt"/>
                <a:cs typeface="Noto Sans"/>
              </a:rPr>
              <a:t>ру</a:t>
            </a:r>
            <a:r>
              <a:rPr sz="1500" spc="-25" dirty="0">
                <a:latin typeface="+mj-lt"/>
                <a:cs typeface="Noto Sans"/>
              </a:rPr>
              <a:t>д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20" dirty="0">
                <a:latin typeface="+mj-lt"/>
                <a:cs typeface="Noto Sans"/>
              </a:rPr>
              <a:t>и</a:t>
            </a:r>
            <a:r>
              <a:rPr sz="1500" spc="-15" dirty="0">
                <a:latin typeface="+mj-lt"/>
                <a:cs typeface="Noto Sans"/>
              </a:rPr>
              <a:t>к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5" dirty="0">
                <a:latin typeface="+mj-lt"/>
                <a:cs typeface="Noto Sans"/>
              </a:rPr>
              <a:t>е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10" dirty="0">
                <a:latin typeface="+mj-lt"/>
                <a:cs typeface="Noto Sans"/>
              </a:rPr>
              <a:t>в</a:t>
            </a:r>
            <a:r>
              <a:rPr sz="1500" spc="-15" dirty="0">
                <a:latin typeface="+mj-lt"/>
                <a:cs typeface="Noto Sans"/>
              </a:rPr>
              <a:t>н</a:t>
            </a:r>
            <a:r>
              <a:rPr sz="1500" spc="-5" dirty="0">
                <a:latin typeface="+mj-lt"/>
                <a:cs typeface="Noto Sans"/>
              </a:rPr>
              <a:t>о</a:t>
            </a:r>
            <a:r>
              <a:rPr sz="1500" spc="-10" dirty="0">
                <a:latin typeface="+mj-lt"/>
                <a:cs typeface="Noto Sans"/>
              </a:rPr>
              <a:t>с</a:t>
            </a:r>
            <a:r>
              <a:rPr sz="1500" spc="-15" dirty="0">
                <a:latin typeface="+mj-lt"/>
                <a:cs typeface="Noto Sans"/>
              </a:rPr>
              <a:t>ит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25" dirty="0">
                <a:latin typeface="+mj-lt"/>
                <a:cs typeface="Noto Sans"/>
              </a:rPr>
              <a:t>д</a:t>
            </a:r>
            <a:r>
              <a:rPr sz="1500" spc="5" dirty="0">
                <a:latin typeface="+mj-lt"/>
                <a:cs typeface="Noto Sans"/>
              </a:rPr>
              <a:t>а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20" dirty="0">
                <a:latin typeface="+mj-lt"/>
                <a:cs typeface="Noto Sans"/>
              </a:rPr>
              <a:t>н</a:t>
            </a:r>
            <a:r>
              <a:rPr sz="1500" spc="-10" dirty="0">
                <a:latin typeface="+mj-lt"/>
                <a:cs typeface="Noto Sans"/>
              </a:rPr>
              <a:t>ы</a:t>
            </a:r>
            <a:r>
              <a:rPr sz="1500" spc="-15" dirty="0">
                <a:latin typeface="+mj-lt"/>
                <a:cs typeface="Noto Sans"/>
              </a:rPr>
              <a:t>е</a:t>
            </a:r>
            <a:r>
              <a:rPr sz="1500" spc="-10" dirty="0">
                <a:latin typeface="+mj-lt"/>
                <a:cs typeface="Noto Sans"/>
              </a:rPr>
              <a:t>,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2056" y="2235784"/>
            <a:ext cx="3561715" cy="48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+mj-lt"/>
                <a:cs typeface="Noto Sans"/>
              </a:rPr>
              <a:t>снижается нагрузка </a:t>
            </a:r>
            <a:r>
              <a:rPr sz="1500" spc="-10" dirty="0">
                <a:latin typeface="+mj-lt"/>
                <a:cs typeface="Noto Sans"/>
              </a:rPr>
              <a:t>на</a:t>
            </a:r>
            <a:r>
              <a:rPr sz="1500" spc="50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работодателя</a:t>
            </a:r>
            <a:endParaRPr sz="1500">
              <a:latin typeface="+mj-lt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500" spc="-5" dirty="0">
                <a:latin typeface="+mj-lt"/>
                <a:cs typeface="Noto Sans"/>
              </a:rPr>
              <a:t>по </a:t>
            </a:r>
            <a:r>
              <a:rPr sz="1500" spc="-10" dirty="0">
                <a:latin typeface="+mj-lt"/>
                <a:cs typeface="Noto Sans"/>
              </a:rPr>
              <a:t>расчету</a:t>
            </a:r>
            <a:r>
              <a:rPr sz="1500" spc="-20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выплаты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88301" y="1769236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4" h="622935">
                <a:moveTo>
                  <a:pt x="311150" y="0"/>
                </a:moveTo>
                <a:lnTo>
                  <a:pt x="265173" y="3374"/>
                </a:lnTo>
                <a:lnTo>
                  <a:pt x="221290" y="13175"/>
                </a:lnTo>
                <a:lnTo>
                  <a:pt x="179982" y="28923"/>
                </a:lnTo>
                <a:lnTo>
                  <a:pt x="141731" y="50137"/>
                </a:lnTo>
                <a:lnTo>
                  <a:pt x="107017" y="76335"/>
                </a:lnTo>
                <a:lnTo>
                  <a:pt x="76324" y="107038"/>
                </a:lnTo>
                <a:lnTo>
                  <a:pt x="50131" y="141763"/>
                </a:lnTo>
                <a:lnTo>
                  <a:pt x="28921" y="180031"/>
                </a:lnTo>
                <a:lnTo>
                  <a:pt x="13174" y="221359"/>
                </a:lnTo>
                <a:lnTo>
                  <a:pt x="3373" y="265268"/>
                </a:lnTo>
                <a:lnTo>
                  <a:pt x="0" y="311276"/>
                </a:lnTo>
                <a:lnTo>
                  <a:pt x="3373" y="357253"/>
                </a:lnTo>
                <a:lnTo>
                  <a:pt x="13174" y="401136"/>
                </a:lnTo>
                <a:lnTo>
                  <a:pt x="28921" y="442444"/>
                </a:lnTo>
                <a:lnTo>
                  <a:pt x="50131" y="480695"/>
                </a:lnTo>
                <a:lnTo>
                  <a:pt x="76324" y="515409"/>
                </a:lnTo>
                <a:lnTo>
                  <a:pt x="107017" y="546102"/>
                </a:lnTo>
                <a:lnTo>
                  <a:pt x="141731" y="572295"/>
                </a:lnTo>
                <a:lnTo>
                  <a:pt x="179982" y="593505"/>
                </a:lnTo>
                <a:lnTo>
                  <a:pt x="221290" y="609252"/>
                </a:lnTo>
                <a:lnTo>
                  <a:pt x="265173" y="619053"/>
                </a:lnTo>
                <a:lnTo>
                  <a:pt x="311150" y="622426"/>
                </a:lnTo>
                <a:lnTo>
                  <a:pt x="357158" y="619053"/>
                </a:lnTo>
                <a:lnTo>
                  <a:pt x="401067" y="609252"/>
                </a:lnTo>
                <a:lnTo>
                  <a:pt x="442395" y="593505"/>
                </a:lnTo>
                <a:lnTo>
                  <a:pt x="480663" y="572295"/>
                </a:lnTo>
                <a:lnTo>
                  <a:pt x="515388" y="546102"/>
                </a:lnTo>
                <a:lnTo>
                  <a:pt x="546091" y="515409"/>
                </a:lnTo>
                <a:lnTo>
                  <a:pt x="572289" y="480695"/>
                </a:lnTo>
                <a:lnTo>
                  <a:pt x="593503" y="442444"/>
                </a:lnTo>
                <a:lnTo>
                  <a:pt x="609251" y="401136"/>
                </a:lnTo>
                <a:lnTo>
                  <a:pt x="619052" y="357253"/>
                </a:lnTo>
                <a:lnTo>
                  <a:pt x="622426" y="311276"/>
                </a:lnTo>
                <a:lnTo>
                  <a:pt x="619052" y="265268"/>
                </a:lnTo>
                <a:lnTo>
                  <a:pt x="609251" y="221359"/>
                </a:lnTo>
                <a:lnTo>
                  <a:pt x="593503" y="180031"/>
                </a:lnTo>
                <a:lnTo>
                  <a:pt x="572289" y="141763"/>
                </a:lnTo>
                <a:lnTo>
                  <a:pt x="546091" y="107038"/>
                </a:lnTo>
                <a:lnTo>
                  <a:pt x="515388" y="76335"/>
                </a:lnTo>
                <a:lnTo>
                  <a:pt x="480663" y="50137"/>
                </a:lnTo>
                <a:lnTo>
                  <a:pt x="442395" y="28923"/>
                </a:lnTo>
                <a:lnTo>
                  <a:pt x="401067" y="13175"/>
                </a:lnTo>
                <a:lnTo>
                  <a:pt x="357158" y="3374"/>
                </a:lnTo>
                <a:lnTo>
                  <a:pt x="31115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26624" y="1855424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4" h="376555">
                <a:moveTo>
                  <a:pt x="112000" y="0"/>
                </a:moveTo>
                <a:lnTo>
                  <a:pt x="105672" y="1680"/>
                </a:lnTo>
                <a:lnTo>
                  <a:pt x="100320" y="5337"/>
                </a:lnTo>
                <a:lnTo>
                  <a:pt x="96194" y="10840"/>
                </a:lnTo>
                <a:lnTo>
                  <a:pt x="94797" y="12872"/>
                </a:lnTo>
                <a:lnTo>
                  <a:pt x="94797" y="15412"/>
                </a:lnTo>
                <a:lnTo>
                  <a:pt x="94162" y="17444"/>
                </a:lnTo>
                <a:lnTo>
                  <a:pt x="94301" y="25953"/>
                </a:lnTo>
                <a:lnTo>
                  <a:pt x="94400" y="30208"/>
                </a:lnTo>
                <a:lnTo>
                  <a:pt x="94430" y="36589"/>
                </a:lnTo>
                <a:lnTo>
                  <a:pt x="80446" y="78404"/>
                </a:lnTo>
                <a:lnTo>
                  <a:pt x="71689" y="86623"/>
                </a:lnTo>
                <a:lnTo>
                  <a:pt x="63063" y="94819"/>
                </a:lnTo>
                <a:lnTo>
                  <a:pt x="31631" y="127220"/>
                </a:lnTo>
                <a:lnTo>
                  <a:pt x="11914" y="161700"/>
                </a:lnTo>
                <a:lnTo>
                  <a:pt x="913" y="200673"/>
                </a:lnTo>
                <a:lnTo>
                  <a:pt x="0" y="260903"/>
                </a:lnTo>
                <a:lnTo>
                  <a:pt x="125" y="273105"/>
                </a:lnTo>
                <a:lnTo>
                  <a:pt x="325" y="286129"/>
                </a:lnTo>
                <a:lnTo>
                  <a:pt x="770" y="306558"/>
                </a:lnTo>
                <a:lnTo>
                  <a:pt x="1198" y="324022"/>
                </a:lnTo>
                <a:lnTo>
                  <a:pt x="1278" y="341628"/>
                </a:lnTo>
                <a:lnTo>
                  <a:pt x="19486" y="374441"/>
                </a:lnTo>
                <a:lnTo>
                  <a:pt x="24185" y="375076"/>
                </a:lnTo>
                <a:lnTo>
                  <a:pt x="177347" y="375076"/>
                </a:lnTo>
                <a:lnTo>
                  <a:pt x="186206" y="375275"/>
                </a:lnTo>
                <a:lnTo>
                  <a:pt x="203922" y="376148"/>
                </a:lnTo>
                <a:lnTo>
                  <a:pt x="212780" y="376346"/>
                </a:lnTo>
                <a:lnTo>
                  <a:pt x="219257" y="376346"/>
                </a:lnTo>
                <a:lnTo>
                  <a:pt x="222559" y="375076"/>
                </a:lnTo>
                <a:lnTo>
                  <a:pt x="246181" y="342945"/>
                </a:lnTo>
                <a:lnTo>
                  <a:pt x="246181" y="337738"/>
                </a:lnTo>
                <a:lnTo>
                  <a:pt x="242879" y="333166"/>
                </a:lnTo>
                <a:lnTo>
                  <a:pt x="241482" y="330499"/>
                </a:lnTo>
                <a:lnTo>
                  <a:pt x="236275" y="325292"/>
                </a:lnTo>
                <a:lnTo>
                  <a:pt x="244048" y="320540"/>
                </a:lnTo>
                <a:lnTo>
                  <a:pt x="249785" y="314227"/>
                </a:lnTo>
                <a:lnTo>
                  <a:pt x="253688" y="306558"/>
                </a:lnTo>
                <a:lnTo>
                  <a:pt x="255960" y="297733"/>
                </a:lnTo>
                <a:lnTo>
                  <a:pt x="256184" y="288778"/>
                </a:lnTo>
                <a:lnTo>
                  <a:pt x="254039" y="280572"/>
                </a:lnTo>
                <a:lnTo>
                  <a:pt x="249584" y="273105"/>
                </a:lnTo>
                <a:lnTo>
                  <a:pt x="242879" y="266364"/>
                </a:lnTo>
                <a:lnTo>
                  <a:pt x="250587" y="260903"/>
                </a:lnTo>
                <a:lnTo>
                  <a:pt x="256722" y="254299"/>
                </a:lnTo>
                <a:lnTo>
                  <a:pt x="260667" y="246362"/>
                </a:lnTo>
                <a:lnTo>
                  <a:pt x="261802" y="236900"/>
                </a:lnTo>
                <a:lnTo>
                  <a:pt x="260993" y="227478"/>
                </a:lnTo>
                <a:lnTo>
                  <a:pt x="258278" y="218961"/>
                </a:lnTo>
                <a:lnTo>
                  <a:pt x="253230" y="211540"/>
                </a:lnTo>
                <a:lnTo>
                  <a:pt x="245419" y="205404"/>
                </a:lnTo>
                <a:lnTo>
                  <a:pt x="246816" y="204769"/>
                </a:lnTo>
                <a:lnTo>
                  <a:pt x="248086" y="203499"/>
                </a:lnTo>
                <a:lnTo>
                  <a:pt x="252023" y="201467"/>
                </a:lnTo>
                <a:lnTo>
                  <a:pt x="256595" y="198927"/>
                </a:lnTo>
                <a:lnTo>
                  <a:pt x="258627" y="193593"/>
                </a:lnTo>
                <a:lnTo>
                  <a:pt x="260749" y="186735"/>
                </a:lnTo>
                <a:lnTo>
                  <a:pt x="261310" y="179877"/>
                </a:lnTo>
                <a:lnTo>
                  <a:pt x="260181" y="173019"/>
                </a:lnTo>
                <a:lnTo>
                  <a:pt x="224339" y="146913"/>
                </a:lnTo>
                <a:lnTo>
                  <a:pt x="218878" y="146476"/>
                </a:lnTo>
                <a:lnTo>
                  <a:pt x="128198" y="146476"/>
                </a:lnTo>
                <a:lnTo>
                  <a:pt x="128198" y="143809"/>
                </a:lnTo>
                <a:lnTo>
                  <a:pt x="128960" y="141904"/>
                </a:lnTo>
                <a:lnTo>
                  <a:pt x="129595" y="140634"/>
                </a:lnTo>
                <a:lnTo>
                  <a:pt x="131500" y="134030"/>
                </a:lnTo>
                <a:lnTo>
                  <a:pt x="134167" y="127426"/>
                </a:lnTo>
                <a:lnTo>
                  <a:pt x="136072" y="120949"/>
                </a:lnTo>
                <a:lnTo>
                  <a:pt x="140845" y="108642"/>
                </a:lnTo>
                <a:lnTo>
                  <a:pt x="151185" y="70530"/>
                </a:lnTo>
                <a:lnTo>
                  <a:pt x="153090" y="33827"/>
                </a:lnTo>
                <a:lnTo>
                  <a:pt x="151185" y="25953"/>
                </a:lnTo>
                <a:lnTo>
                  <a:pt x="119054" y="426"/>
                </a:lnTo>
                <a:lnTo>
                  <a:pt x="112000" y="0"/>
                </a:lnTo>
                <a:close/>
              </a:path>
              <a:path w="262254" h="376555">
                <a:moveTo>
                  <a:pt x="177347" y="375076"/>
                </a:moveTo>
                <a:lnTo>
                  <a:pt x="29392" y="375076"/>
                </a:lnTo>
                <a:lnTo>
                  <a:pt x="66280" y="375344"/>
                </a:lnTo>
                <a:lnTo>
                  <a:pt x="177347" y="375076"/>
                </a:lnTo>
                <a:close/>
              </a:path>
              <a:path w="262254" h="376555">
                <a:moveTo>
                  <a:pt x="201604" y="145841"/>
                </a:moveTo>
                <a:lnTo>
                  <a:pt x="132770" y="146476"/>
                </a:lnTo>
                <a:lnTo>
                  <a:pt x="218878" y="146476"/>
                </a:lnTo>
                <a:lnTo>
                  <a:pt x="216892" y="146317"/>
                </a:lnTo>
                <a:lnTo>
                  <a:pt x="209325" y="145960"/>
                </a:lnTo>
                <a:lnTo>
                  <a:pt x="201604" y="145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09840" y="2039873"/>
            <a:ext cx="97154" cy="215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97826" y="2661539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4" h="622935">
                <a:moveTo>
                  <a:pt x="311276" y="0"/>
                </a:moveTo>
                <a:lnTo>
                  <a:pt x="265297" y="3374"/>
                </a:lnTo>
                <a:lnTo>
                  <a:pt x="221406" y="13175"/>
                </a:lnTo>
                <a:lnTo>
                  <a:pt x="180086" y="28923"/>
                </a:lnTo>
                <a:lnTo>
                  <a:pt x="141819" y="50137"/>
                </a:lnTo>
                <a:lnTo>
                  <a:pt x="107089" y="76335"/>
                </a:lnTo>
                <a:lnTo>
                  <a:pt x="76378" y="107038"/>
                </a:lnTo>
                <a:lnTo>
                  <a:pt x="50169" y="141763"/>
                </a:lnTo>
                <a:lnTo>
                  <a:pt x="28944" y="180031"/>
                </a:lnTo>
                <a:lnTo>
                  <a:pt x="13185" y="221359"/>
                </a:lnTo>
                <a:lnTo>
                  <a:pt x="3376" y="265268"/>
                </a:lnTo>
                <a:lnTo>
                  <a:pt x="0" y="311276"/>
                </a:lnTo>
                <a:lnTo>
                  <a:pt x="3376" y="357253"/>
                </a:lnTo>
                <a:lnTo>
                  <a:pt x="13185" y="401136"/>
                </a:lnTo>
                <a:lnTo>
                  <a:pt x="28944" y="442444"/>
                </a:lnTo>
                <a:lnTo>
                  <a:pt x="50169" y="480695"/>
                </a:lnTo>
                <a:lnTo>
                  <a:pt x="76378" y="515409"/>
                </a:lnTo>
                <a:lnTo>
                  <a:pt x="107089" y="546102"/>
                </a:lnTo>
                <a:lnTo>
                  <a:pt x="141819" y="572295"/>
                </a:lnTo>
                <a:lnTo>
                  <a:pt x="180086" y="593505"/>
                </a:lnTo>
                <a:lnTo>
                  <a:pt x="221406" y="609252"/>
                </a:lnTo>
                <a:lnTo>
                  <a:pt x="265297" y="619053"/>
                </a:lnTo>
                <a:lnTo>
                  <a:pt x="311276" y="622427"/>
                </a:lnTo>
                <a:lnTo>
                  <a:pt x="357285" y="619053"/>
                </a:lnTo>
                <a:lnTo>
                  <a:pt x="401194" y="609252"/>
                </a:lnTo>
                <a:lnTo>
                  <a:pt x="442522" y="593505"/>
                </a:lnTo>
                <a:lnTo>
                  <a:pt x="480790" y="572295"/>
                </a:lnTo>
                <a:lnTo>
                  <a:pt x="515515" y="546102"/>
                </a:lnTo>
                <a:lnTo>
                  <a:pt x="546218" y="515409"/>
                </a:lnTo>
                <a:lnTo>
                  <a:pt x="572416" y="480695"/>
                </a:lnTo>
                <a:lnTo>
                  <a:pt x="593630" y="442444"/>
                </a:lnTo>
                <a:lnTo>
                  <a:pt x="609378" y="401136"/>
                </a:lnTo>
                <a:lnTo>
                  <a:pt x="619179" y="357253"/>
                </a:lnTo>
                <a:lnTo>
                  <a:pt x="622553" y="311276"/>
                </a:lnTo>
                <a:lnTo>
                  <a:pt x="619179" y="265268"/>
                </a:lnTo>
                <a:lnTo>
                  <a:pt x="609378" y="221359"/>
                </a:lnTo>
                <a:lnTo>
                  <a:pt x="593630" y="180031"/>
                </a:lnTo>
                <a:lnTo>
                  <a:pt x="572416" y="141763"/>
                </a:lnTo>
                <a:lnTo>
                  <a:pt x="546218" y="107038"/>
                </a:lnTo>
                <a:lnTo>
                  <a:pt x="515515" y="76335"/>
                </a:lnTo>
                <a:lnTo>
                  <a:pt x="480790" y="50137"/>
                </a:lnTo>
                <a:lnTo>
                  <a:pt x="442522" y="28923"/>
                </a:lnTo>
                <a:lnTo>
                  <a:pt x="401194" y="13175"/>
                </a:lnTo>
                <a:lnTo>
                  <a:pt x="357285" y="3374"/>
                </a:lnTo>
                <a:lnTo>
                  <a:pt x="311276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36186" y="2747726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4" h="376554">
                <a:moveTo>
                  <a:pt x="112089" y="0"/>
                </a:moveTo>
                <a:lnTo>
                  <a:pt x="105761" y="1680"/>
                </a:lnTo>
                <a:lnTo>
                  <a:pt x="100409" y="5337"/>
                </a:lnTo>
                <a:lnTo>
                  <a:pt x="96284" y="10840"/>
                </a:lnTo>
                <a:lnTo>
                  <a:pt x="94887" y="12872"/>
                </a:lnTo>
                <a:lnTo>
                  <a:pt x="94887" y="15412"/>
                </a:lnTo>
                <a:lnTo>
                  <a:pt x="94252" y="17444"/>
                </a:lnTo>
                <a:lnTo>
                  <a:pt x="94390" y="25953"/>
                </a:lnTo>
                <a:lnTo>
                  <a:pt x="94490" y="30208"/>
                </a:lnTo>
                <a:lnTo>
                  <a:pt x="94519" y="36589"/>
                </a:lnTo>
                <a:lnTo>
                  <a:pt x="80536" y="78404"/>
                </a:lnTo>
                <a:lnTo>
                  <a:pt x="71777" y="86623"/>
                </a:lnTo>
                <a:lnTo>
                  <a:pt x="63137" y="94819"/>
                </a:lnTo>
                <a:lnTo>
                  <a:pt x="31704" y="127220"/>
                </a:lnTo>
                <a:lnTo>
                  <a:pt x="12003" y="161700"/>
                </a:lnTo>
                <a:lnTo>
                  <a:pt x="1002" y="200673"/>
                </a:lnTo>
                <a:lnTo>
                  <a:pt x="0" y="227478"/>
                </a:lnTo>
                <a:lnTo>
                  <a:pt x="13" y="266364"/>
                </a:lnTo>
                <a:lnTo>
                  <a:pt x="351" y="286017"/>
                </a:lnTo>
                <a:lnTo>
                  <a:pt x="1288" y="324022"/>
                </a:lnTo>
                <a:lnTo>
                  <a:pt x="1367" y="341628"/>
                </a:lnTo>
                <a:lnTo>
                  <a:pt x="19576" y="374441"/>
                </a:lnTo>
                <a:lnTo>
                  <a:pt x="24148" y="375076"/>
                </a:lnTo>
                <a:lnTo>
                  <a:pt x="177437" y="375076"/>
                </a:lnTo>
                <a:lnTo>
                  <a:pt x="186293" y="375275"/>
                </a:lnTo>
                <a:lnTo>
                  <a:pt x="203958" y="376148"/>
                </a:lnTo>
                <a:lnTo>
                  <a:pt x="212743" y="376346"/>
                </a:lnTo>
                <a:lnTo>
                  <a:pt x="219347" y="376346"/>
                </a:lnTo>
                <a:lnTo>
                  <a:pt x="222649" y="375076"/>
                </a:lnTo>
                <a:lnTo>
                  <a:pt x="246144" y="342945"/>
                </a:lnTo>
                <a:lnTo>
                  <a:pt x="246144" y="337738"/>
                </a:lnTo>
                <a:lnTo>
                  <a:pt x="242969" y="333166"/>
                </a:lnTo>
                <a:lnTo>
                  <a:pt x="241572" y="330499"/>
                </a:lnTo>
                <a:lnTo>
                  <a:pt x="236365" y="325292"/>
                </a:lnTo>
                <a:lnTo>
                  <a:pt x="244137" y="320540"/>
                </a:lnTo>
                <a:lnTo>
                  <a:pt x="249874" y="314227"/>
                </a:lnTo>
                <a:lnTo>
                  <a:pt x="253777" y="306558"/>
                </a:lnTo>
                <a:lnTo>
                  <a:pt x="256050" y="297733"/>
                </a:lnTo>
                <a:lnTo>
                  <a:pt x="256274" y="288778"/>
                </a:lnTo>
                <a:lnTo>
                  <a:pt x="254129" y="280572"/>
                </a:lnTo>
                <a:lnTo>
                  <a:pt x="249674" y="273105"/>
                </a:lnTo>
                <a:lnTo>
                  <a:pt x="242969" y="266364"/>
                </a:lnTo>
                <a:lnTo>
                  <a:pt x="250676" y="260903"/>
                </a:lnTo>
                <a:lnTo>
                  <a:pt x="256812" y="254299"/>
                </a:lnTo>
                <a:lnTo>
                  <a:pt x="260756" y="246362"/>
                </a:lnTo>
                <a:lnTo>
                  <a:pt x="261892" y="236900"/>
                </a:lnTo>
                <a:lnTo>
                  <a:pt x="261082" y="227478"/>
                </a:lnTo>
                <a:lnTo>
                  <a:pt x="258367" y="218961"/>
                </a:lnTo>
                <a:lnTo>
                  <a:pt x="253319" y="211540"/>
                </a:lnTo>
                <a:lnTo>
                  <a:pt x="245509" y="205404"/>
                </a:lnTo>
                <a:lnTo>
                  <a:pt x="246906" y="204769"/>
                </a:lnTo>
                <a:lnTo>
                  <a:pt x="248176" y="203499"/>
                </a:lnTo>
                <a:lnTo>
                  <a:pt x="252113" y="201467"/>
                </a:lnTo>
                <a:lnTo>
                  <a:pt x="256685" y="198927"/>
                </a:lnTo>
                <a:lnTo>
                  <a:pt x="258661" y="193371"/>
                </a:lnTo>
                <a:lnTo>
                  <a:pt x="260784" y="186735"/>
                </a:lnTo>
                <a:lnTo>
                  <a:pt x="261384" y="179877"/>
                </a:lnTo>
                <a:lnTo>
                  <a:pt x="260268" y="173019"/>
                </a:lnTo>
                <a:lnTo>
                  <a:pt x="224429" y="146913"/>
                </a:lnTo>
                <a:lnTo>
                  <a:pt x="218967" y="146476"/>
                </a:lnTo>
                <a:lnTo>
                  <a:pt x="128288" y="146476"/>
                </a:lnTo>
                <a:lnTo>
                  <a:pt x="128288" y="143809"/>
                </a:lnTo>
                <a:lnTo>
                  <a:pt x="128923" y="141904"/>
                </a:lnTo>
                <a:lnTo>
                  <a:pt x="129558" y="140507"/>
                </a:lnTo>
                <a:lnTo>
                  <a:pt x="131590" y="134030"/>
                </a:lnTo>
                <a:lnTo>
                  <a:pt x="134257" y="127426"/>
                </a:lnTo>
                <a:lnTo>
                  <a:pt x="136162" y="120949"/>
                </a:lnTo>
                <a:lnTo>
                  <a:pt x="140934" y="108642"/>
                </a:lnTo>
                <a:lnTo>
                  <a:pt x="151275" y="70530"/>
                </a:lnTo>
                <a:lnTo>
                  <a:pt x="153180" y="33827"/>
                </a:lnTo>
                <a:lnTo>
                  <a:pt x="151275" y="25953"/>
                </a:lnTo>
                <a:lnTo>
                  <a:pt x="119144" y="426"/>
                </a:lnTo>
                <a:lnTo>
                  <a:pt x="112089" y="0"/>
                </a:lnTo>
                <a:close/>
              </a:path>
              <a:path w="262254" h="376554">
                <a:moveTo>
                  <a:pt x="177437" y="375076"/>
                </a:moveTo>
                <a:lnTo>
                  <a:pt x="29482" y="375076"/>
                </a:lnTo>
                <a:lnTo>
                  <a:pt x="66369" y="375344"/>
                </a:lnTo>
                <a:lnTo>
                  <a:pt x="177437" y="375076"/>
                </a:lnTo>
                <a:close/>
              </a:path>
              <a:path w="262254" h="376554">
                <a:moveTo>
                  <a:pt x="201694" y="145841"/>
                </a:moveTo>
                <a:lnTo>
                  <a:pt x="132860" y="146476"/>
                </a:lnTo>
                <a:lnTo>
                  <a:pt x="218967" y="146476"/>
                </a:lnTo>
                <a:lnTo>
                  <a:pt x="216981" y="146317"/>
                </a:lnTo>
                <a:lnTo>
                  <a:pt x="209415" y="145960"/>
                </a:lnTo>
                <a:lnTo>
                  <a:pt x="201694" y="145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19492" y="2932176"/>
            <a:ext cx="97154" cy="2156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88358" y="5078857"/>
            <a:ext cx="2811780" cy="234950"/>
          </a:xfrm>
          <a:custGeom>
            <a:avLst/>
            <a:gdLst/>
            <a:ahLst/>
            <a:cxnLst/>
            <a:rect l="l" t="t" r="r" b="b"/>
            <a:pathLst>
              <a:path w="2811779" h="234950">
                <a:moveTo>
                  <a:pt x="1405889" y="0"/>
                </a:moveTo>
                <a:lnTo>
                  <a:pt x="1326109" y="185"/>
                </a:lnTo>
                <a:lnTo>
                  <a:pt x="1247496" y="735"/>
                </a:lnTo>
                <a:lnTo>
                  <a:pt x="947096" y="6380"/>
                </a:lnTo>
                <a:lnTo>
                  <a:pt x="739873" y="13955"/>
                </a:lnTo>
                <a:lnTo>
                  <a:pt x="551705" y="24099"/>
                </a:lnTo>
                <a:lnTo>
                  <a:pt x="438428" y="32156"/>
                </a:lnTo>
                <a:lnTo>
                  <a:pt x="335992" y="41158"/>
                </a:lnTo>
                <a:lnTo>
                  <a:pt x="289137" y="45988"/>
                </a:lnTo>
                <a:lnTo>
                  <a:pt x="245349" y="51024"/>
                </a:lnTo>
                <a:lnTo>
                  <a:pt x="204745" y="56257"/>
                </a:lnTo>
                <a:lnTo>
                  <a:pt x="133568" y="67273"/>
                </a:lnTo>
                <a:lnTo>
                  <a:pt x="76556" y="78956"/>
                </a:lnTo>
                <a:lnTo>
                  <a:pt x="34657" y="91228"/>
                </a:lnTo>
                <a:lnTo>
                  <a:pt x="0" y="117221"/>
                </a:lnTo>
                <a:lnTo>
                  <a:pt x="2225" y="123868"/>
                </a:lnTo>
                <a:lnTo>
                  <a:pt x="53658" y="149387"/>
                </a:lnTo>
                <a:lnTo>
                  <a:pt x="103232" y="161366"/>
                </a:lnTo>
                <a:lnTo>
                  <a:pt x="167445" y="172719"/>
                </a:lnTo>
                <a:lnTo>
                  <a:pt x="245349" y="183367"/>
                </a:lnTo>
                <a:lnTo>
                  <a:pt x="289137" y="188402"/>
                </a:lnTo>
                <a:lnTo>
                  <a:pt x="335992" y="193231"/>
                </a:lnTo>
                <a:lnTo>
                  <a:pt x="438428" y="202230"/>
                </a:lnTo>
                <a:lnTo>
                  <a:pt x="551705" y="210287"/>
                </a:lnTo>
                <a:lnTo>
                  <a:pt x="674875" y="217322"/>
                </a:lnTo>
                <a:lnTo>
                  <a:pt x="876102" y="225784"/>
                </a:lnTo>
                <a:lnTo>
                  <a:pt x="1094248" y="231501"/>
                </a:lnTo>
                <a:lnTo>
                  <a:pt x="1405889" y="234391"/>
                </a:lnTo>
                <a:lnTo>
                  <a:pt x="1717531" y="231501"/>
                </a:lnTo>
                <a:lnTo>
                  <a:pt x="1935677" y="225784"/>
                </a:lnTo>
                <a:lnTo>
                  <a:pt x="2136904" y="217322"/>
                </a:lnTo>
                <a:lnTo>
                  <a:pt x="2260074" y="210287"/>
                </a:lnTo>
                <a:lnTo>
                  <a:pt x="2373351" y="202230"/>
                </a:lnTo>
                <a:lnTo>
                  <a:pt x="2475787" y="193231"/>
                </a:lnTo>
                <a:lnTo>
                  <a:pt x="2522642" y="188402"/>
                </a:lnTo>
                <a:lnTo>
                  <a:pt x="2566430" y="183367"/>
                </a:lnTo>
                <a:lnTo>
                  <a:pt x="2607034" y="178136"/>
                </a:lnTo>
                <a:lnTo>
                  <a:pt x="2678211" y="167126"/>
                </a:lnTo>
                <a:lnTo>
                  <a:pt x="2735223" y="155450"/>
                </a:lnTo>
                <a:lnTo>
                  <a:pt x="2777122" y="143187"/>
                </a:lnTo>
                <a:lnTo>
                  <a:pt x="2811780" y="117221"/>
                </a:lnTo>
                <a:lnTo>
                  <a:pt x="2809554" y="110566"/>
                </a:lnTo>
                <a:lnTo>
                  <a:pt x="2758121" y="85023"/>
                </a:lnTo>
                <a:lnTo>
                  <a:pt x="2708547" y="73036"/>
                </a:lnTo>
                <a:lnTo>
                  <a:pt x="2644334" y="61676"/>
                </a:lnTo>
                <a:lnTo>
                  <a:pt x="2566430" y="51024"/>
                </a:lnTo>
                <a:lnTo>
                  <a:pt x="2522642" y="45988"/>
                </a:lnTo>
                <a:lnTo>
                  <a:pt x="2475787" y="41158"/>
                </a:lnTo>
                <a:lnTo>
                  <a:pt x="2373351" y="32156"/>
                </a:lnTo>
                <a:lnTo>
                  <a:pt x="2260074" y="24099"/>
                </a:lnTo>
                <a:lnTo>
                  <a:pt x="2071906" y="13955"/>
                </a:lnTo>
                <a:lnTo>
                  <a:pt x="1864683" y="6380"/>
                </a:lnTo>
                <a:lnTo>
                  <a:pt x="1564283" y="735"/>
                </a:lnTo>
                <a:lnTo>
                  <a:pt x="1405889" y="0"/>
                </a:lnTo>
                <a:close/>
              </a:path>
            </a:pathLst>
          </a:custGeom>
          <a:solidFill>
            <a:srgbClr val="000000">
              <a:alpha val="30195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07069" y="5478881"/>
            <a:ext cx="34550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6050" algn="l"/>
                <a:tab pos="2454275" algn="l"/>
              </a:tabLst>
            </a:pPr>
            <a:r>
              <a:rPr sz="1500" spc="-10" dirty="0">
                <a:latin typeface="+mj-lt"/>
                <a:cs typeface="Noto Sans"/>
              </a:rPr>
              <a:t>Сокращение	</a:t>
            </a:r>
            <a:r>
              <a:rPr sz="1500" spc="-15" dirty="0">
                <a:latin typeface="+mj-lt"/>
                <a:cs typeface="Noto Sans"/>
              </a:rPr>
              <a:t>времени	обработки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07069" y="5707481"/>
            <a:ext cx="345376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4050" algn="l"/>
                <a:tab pos="2682875" algn="l"/>
              </a:tabLst>
            </a:pPr>
            <a:r>
              <a:rPr sz="1500" spc="-10" dirty="0">
                <a:latin typeface="+mj-lt"/>
                <a:cs typeface="Noto Sans"/>
              </a:rPr>
              <a:t>БЛ,	</a:t>
            </a:r>
            <a:r>
              <a:rPr sz="1500" spc="-15" dirty="0">
                <a:latin typeface="+mj-lt"/>
                <a:cs typeface="Noto Sans"/>
              </a:rPr>
              <a:t>автоматизируется	</a:t>
            </a:r>
            <a:r>
              <a:rPr sz="1500" spc="-10" dirty="0">
                <a:latin typeface="+mj-lt"/>
                <a:cs typeface="Noto Sans"/>
              </a:rPr>
              <a:t>процесс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07069" y="5936081"/>
            <a:ext cx="3454400" cy="47718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500" spc="-10" dirty="0">
                <a:latin typeface="+mj-lt"/>
                <a:cs typeface="Noto Sans"/>
              </a:rPr>
              <a:t>расчета, нет </a:t>
            </a:r>
            <a:r>
              <a:rPr sz="1500" spc="-20" dirty="0">
                <a:latin typeface="+mj-lt"/>
                <a:cs typeface="Noto Sans"/>
              </a:rPr>
              <a:t>форс-мажора: потери,  подделки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17483" y="2752090"/>
            <a:ext cx="3568065" cy="2577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algn="just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+mj-lt"/>
                <a:cs typeface="Noto Sans"/>
              </a:rPr>
              <a:t>Автоматизация </a:t>
            </a:r>
            <a:r>
              <a:rPr sz="1500" spc="-10" dirty="0">
                <a:latin typeface="+mj-lt"/>
                <a:cs typeface="Noto Sans"/>
              </a:rPr>
              <a:t>процесса </a:t>
            </a:r>
            <a:r>
              <a:rPr sz="1500" spc="-15" dirty="0">
                <a:latin typeface="+mj-lt"/>
                <a:cs typeface="Noto Sans"/>
              </a:rPr>
              <a:t>подписания  заявления ФСС </a:t>
            </a:r>
            <a:r>
              <a:rPr sz="1500" spc="-20" dirty="0">
                <a:latin typeface="+mj-lt"/>
                <a:cs typeface="Noto Sans"/>
              </a:rPr>
              <a:t>(Электронная  подпись)</a:t>
            </a:r>
            <a:endParaRPr sz="1500" dirty="0">
              <a:latin typeface="+mj-lt"/>
              <a:cs typeface="Noto Sans"/>
            </a:endParaRPr>
          </a:p>
          <a:p>
            <a:pPr marL="19050" marR="44450" algn="just">
              <a:lnSpc>
                <a:spcPct val="100400"/>
              </a:lnSpc>
              <a:spcBef>
                <a:spcPts val="605"/>
              </a:spcBef>
            </a:pPr>
            <a:r>
              <a:rPr sz="1500" spc="-10" dirty="0">
                <a:latin typeface="+mj-lt"/>
                <a:cs typeface="Noto Sans"/>
              </a:rPr>
              <a:t>Сокращение </a:t>
            </a:r>
            <a:r>
              <a:rPr sz="1500" spc="-15" dirty="0">
                <a:latin typeface="+mj-lt"/>
                <a:cs typeface="Noto Sans"/>
              </a:rPr>
              <a:t>использования </a:t>
            </a:r>
            <a:r>
              <a:rPr sz="1500" spc="-20" dirty="0">
                <a:latin typeface="+mj-lt"/>
                <a:cs typeface="Noto Sans"/>
              </a:rPr>
              <a:t>листов  </a:t>
            </a:r>
            <a:r>
              <a:rPr sz="1500" spc="-15" dirty="0">
                <a:latin typeface="+mj-lt"/>
                <a:cs typeface="Noto Sans"/>
              </a:rPr>
              <a:t>бумаги, </a:t>
            </a:r>
            <a:r>
              <a:rPr sz="1500" spc="-10" dirty="0">
                <a:latin typeface="+mj-lt"/>
                <a:cs typeface="Noto Sans"/>
              </a:rPr>
              <a:t>не </a:t>
            </a:r>
            <a:r>
              <a:rPr sz="1500" spc="-15" dirty="0">
                <a:latin typeface="+mj-lt"/>
                <a:cs typeface="Noto Sans"/>
              </a:rPr>
              <a:t>нужно </a:t>
            </a:r>
            <a:r>
              <a:rPr sz="1500" spc="-10" dirty="0">
                <a:latin typeface="+mj-lt"/>
                <a:cs typeface="Noto Sans"/>
              </a:rPr>
              <a:t>передавать  оригиналы, формировать</a:t>
            </a:r>
            <a:r>
              <a:rPr sz="1500" spc="-55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реестры</a:t>
            </a:r>
            <a:endParaRPr sz="1500" dirty="0">
              <a:latin typeface="+mj-lt"/>
              <a:cs typeface="Noto Sans"/>
            </a:endParaRPr>
          </a:p>
          <a:p>
            <a:pPr marL="12700" marR="126364" algn="just">
              <a:lnSpc>
                <a:spcPct val="100200"/>
              </a:lnSpc>
              <a:spcBef>
                <a:spcPts val="650"/>
              </a:spcBef>
            </a:pPr>
            <a:endParaRPr lang="ru-RU" sz="1500" spc="-10" dirty="0" smtClean="0">
              <a:latin typeface="+mj-lt"/>
              <a:cs typeface="Noto Sans"/>
            </a:endParaRPr>
          </a:p>
          <a:p>
            <a:pPr marL="12700" marR="126364" algn="just">
              <a:lnSpc>
                <a:spcPct val="100200"/>
              </a:lnSpc>
              <a:spcBef>
                <a:spcPts val="650"/>
              </a:spcBef>
            </a:pPr>
            <a:r>
              <a:rPr lang="ru-RU" sz="1500" spc="-15" dirty="0" smtClean="0">
                <a:latin typeface="+mj-lt"/>
                <a:cs typeface="Noto Sans"/>
              </a:rPr>
              <a:t>С</a:t>
            </a:r>
            <a:r>
              <a:rPr sz="1500" spc="-15" dirty="0" err="1" smtClean="0">
                <a:latin typeface="+mj-lt"/>
                <a:cs typeface="Noto Sans"/>
              </a:rPr>
              <a:t>нижаются</a:t>
            </a:r>
            <a:r>
              <a:rPr sz="1500" spc="-15" dirty="0" smtClean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риски оформления  штрафных санкций в отношении  работодателя </a:t>
            </a:r>
            <a:r>
              <a:rPr sz="1500" dirty="0">
                <a:latin typeface="+mj-lt"/>
                <a:cs typeface="Noto Sans"/>
              </a:rPr>
              <a:t>— </a:t>
            </a:r>
            <a:r>
              <a:rPr sz="1500" spc="-15" dirty="0">
                <a:latin typeface="+mj-lt"/>
                <a:cs typeface="Noto Sans"/>
              </a:rPr>
              <a:t>за </a:t>
            </a:r>
            <a:r>
              <a:rPr sz="1500" spc="-5" dirty="0">
                <a:latin typeface="+mj-lt"/>
                <a:cs typeface="Noto Sans"/>
              </a:rPr>
              <a:t>неверное  </a:t>
            </a:r>
            <a:r>
              <a:rPr sz="1500" spc="-10" dirty="0">
                <a:latin typeface="+mj-lt"/>
                <a:cs typeface="Noto Sans"/>
              </a:rPr>
              <a:t>составление</a:t>
            </a:r>
            <a:r>
              <a:rPr sz="1500" spc="-35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документов</a:t>
            </a:r>
            <a:endParaRPr sz="1500" dirty="0">
              <a:latin typeface="+mj-lt"/>
              <a:cs typeface="Noto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88173" y="3590925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4" h="622935">
                <a:moveTo>
                  <a:pt x="311276" y="0"/>
                </a:moveTo>
                <a:lnTo>
                  <a:pt x="265297" y="3376"/>
                </a:lnTo>
                <a:lnTo>
                  <a:pt x="221406" y="13185"/>
                </a:lnTo>
                <a:lnTo>
                  <a:pt x="180086" y="28944"/>
                </a:lnTo>
                <a:lnTo>
                  <a:pt x="141819" y="50169"/>
                </a:lnTo>
                <a:lnTo>
                  <a:pt x="107089" y="76378"/>
                </a:lnTo>
                <a:lnTo>
                  <a:pt x="76378" y="107089"/>
                </a:lnTo>
                <a:lnTo>
                  <a:pt x="50169" y="141819"/>
                </a:lnTo>
                <a:lnTo>
                  <a:pt x="28944" y="180086"/>
                </a:lnTo>
                <a:lnTo>
                  <a:pt x="13185" y="221406"/>
                </a:lnTo>
                <a:lnTo>
                  <a:pt x="3376" y="265297"/>
                </a:lnTo>
                <a:lnTo>
                  <a:pt x="0" y="311276"/>
                </a:lnTo>
                <a:lnTo>
                  <a:pt x="3376" y="357285"/>
                </a:lnTo>
                <a:lnTo>
                  <a:pt x="13185" y="401194"/>
                </a:lnTo>
                <a:lnTo>
                  <a:pt x="28944" y="442522"/>
                </a:lnTo>
                <a:lnTo>
                  <a:pt x="50169" y="480790"/>
                </a:lnTo>
                <a:lnTo>
                  <a:pt x="76378" y="515515"/>
                </a:lnTo>
                <a:lnTo>
                  <a:pt x="107089" y="546218"/>
                </a:lnTo>
                <a:lnTo>
                  <a:pt x="141819" y="572416"/>
                </a:lnTo>
                <a:lnTo>
                  <a:pt x="180086" y="593630"/>
                </a:lnTo>
                <a:lnTo>
                  <a:pt x="221406" y="609378"/>
                </a:lnTo>
                <a:lnTo>
                  <a:pt x="265297" y="619179"/>
                </a:lnTo>
                <a:lnTo>
                  <a:pt x="311276" y="622554"/>
                </a:lnTo>
                <a:lnTo>
                  <a:pt x="357285" y="619179"/>
                </a:lnTo>
                <a:lnTo>
                  <a:pt x="401194" y="609378"/>
                </a:lnTo>
                <a:lnTo>
                  <a:pt x="442522" y="593630"/>
                </a:lnTo>
                <a:lnTo>
                  <a:pt x="480790" y="572416"/>
                </a:lnTo>
                <a:lnTo>
                  <a:pt x="515515" y="546218"/>
                </a:lnTo>
                <a:lnTo>
                  <a:pt x="546218" y="515515"/>
                </a:lnTo>
                <a:lnTo>
                  <a:pt x="572416" y="480790"/>
                </a:lnTo>
                <a:lnTo>
                  <a:pt x="593630" y="442522"/>
                </a:lnTo>
                <a:lnTo>
                  <a:pt x="609378" y="401194"/>
                </a:lnTo>
                <a:lnTo>
                  <a:pt x="619179" y="357285"/>
                </a:lnTo>
                <a:lnTo>
                  <a:pt x="622553" y="311276"/>
                </a:lnTo>
                <a:lnTo>
                  <a:pt x="619179" y="265297"/>
                </a:lnTo>
                <a:lnTo>
                  <a:pt x="609378" y="221406"/>
                </a:lnTo>
                <a:lnTo>
                  <a:pt x="593630" y="180086"/>
                </a:lnTo>
                <a:lnTo>
                  <a:pt x="572416" y="141819"/>
                </a:lnTo>
                <a:lnTo>
                  <a:pt x="546218" y="107089"/>
                </a:lnTo>
                <a:lnTo>
                  <a:pt x="515515" y="76378"/>
                </a:lnTo>
                <a:lnTo>
                  <a:pt x="480790" y="50169"/>
                </a:lnTo>
                <a:lnTo>
                  <a:pt x="442522" y="28944"/>
                </a:lnTo>
                <a:lnTo>
                  <a:pt x="401194" y="13185"/>
                </a:lnTo>
                <a:lnTo>
                  <a:pt x="357285" y="3376"/>
                </a:lnTo>
                <a:lnTo>
                  <a:pt x="31127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726625" y="3677185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4" h="376554">
                <a:moveTo>
                  <a:pt x="111999" y="0"/>
                </a:moveTo>
                <a:lnTo>
                  <a:pt x="105671" y="1718"/>
                </a:lnTo>
                <a:lnTo>
                  <a:pt x="100319" y="5389"/>
                </a:lnTo>
                <a:lnTo>
                  <a:pt x="96194" y="10894"/>
                </a:lnTo>
                <a:lnTo>
                  <a:pt x="94797" y="12799"/>
                </a:lnTo>
                <a:lnTo>
                  <a:pt x="94797" y="15466"/>
                </a:lnTo>
                <a:lnTo>
                  <a:pt x="94162" y="17498"/>
                </a:lnTo>
                <a:lnTo>
                  <a:pt x="94300" y="26007"/>
                </a:lnTo>
                <a:lnTo>
                  <a:pt x="94400" y="30261"/>
                </a:lnTo>
                <a:lnTo>
                  <a:pt x="94429" y="36643"/>
                </a:lnTo>
                <a:lnTo>
                  <a:pt x="80446" y="78331"/>
                </a:lnTo>
                <a:lnTo>
                  <a:pt x="63062" y="94793"/>
                </a:lnTo>
                <a:lnTo>
                  <a:pt x="54460" y="103102"/>
                </a:lnTo>
                <a:lnTo>
                  <a:pt x="25254" y="135788"/>
                </a:lnTo>
                <a:lnTo>
                  <a:pt x="8752" y="170457"/>
                </a:lnTo>
                <a:lnTo>
                  <a:pt x="563" y="207998"/>
                </a:lnTo>
                <a:lnTo>
                  <a:pt x="0" y="260955"/>
                </a:lnTo>
                <a:lnTo>
                  <a:pt x="126" y="273159"/>
                </a:lnTo>
                <a:lnTo>
                  <a:pt x="324" y="286055"/>
                </a:lnTo>
                <a:lnTo>
                  <a:pt x="772" y="306593"/>
                </a:lnTo>
                <a:lnTo>
                  <a:pt x="1198" y="323949"/>
                </a:lnTo>
                <a:lnTo>
                  <a:pt x="1277" y="341665"/>
                </a:lnTo>
                <a:lnTo>
                  <a:pt x="24058" y="375130"/>
                </a:lnTo>
                <a:lnTo>
                  <a:pt x="177347" y="375130"/>
                </a:lnTo>
                <a:lnTo>
                  <a:pt x="186205" y="375328"/>
                </a:lnTo>
                <a:lnTo>
                  <a:pt x="203921" y="376201"/>
                </a:lnTo>
                <a:lnTo>
                  <a:pt x="212780" y="376400"/>
                </a:lnTo>
                <a:lnTo>
                  <a:pt x="219257" y="376400"/>
                </a:lnTo>
                <a:lnTo>
                  <a:pt x="244784" y="347571"/>
                </a:lnTo>
                <a:lnTo>
                  <a:pt x="246181" y="342999"/>
                </a:lnTo>
                <a:lnTo>
                  <a:pt x="246181" y="337792"/>
                </a:lnTo>
                <a:lnTo>
                  <a:pt x="242879" y="333220"/>
                </a:lnTo>
                <a:lnTo>
                  <a:pt x="241482" y="330553"/>
                </a:lnTo>
                <a:lnTo>
                  <a:pt x="238942" y="327886"/>
                </a:lnTo>
                <a:lnTo>
                  <a:pt x="236275" y="325346"/>
                </a:lnTo>
                <a:lnTo>
                  <a:pt x="244047" y="320540"/>
                </a:lnTo>
                <a:lnTo>
                  <a:pt x="249784" y="314233"/>
                </a:lnTo>
                <a:lnTo>
                  <a:pt x="253687" y="306593"/>
                </a:lnTo>
                <a:lnTo>
                  <a:pt x="255960" y="297787"/>
                </a:lnTo>
                <a:lnTo>
                  <a:pt x="256184" y="288831"/>
                </a:lnTo>
                <a:lnTo>
                  <a:pt x="254039" y="280626"/>
                </a:lnTo>
                <a:lnTo>
                  <a:pt x="249584" y="273159"/>
                </a:lnTo>
                <a:lnTo>
                  <a:pt x="242879" y="266418"/>
                </a:lnTo>
                <a:lnTo>
                  <a:pt x="250586" y="260955"/>
                </a:lnTo>
                <a:lnTo>
                  <a:pt x="256722" y="254337"/>
                </a:lnTo>
                <a:lnTo>
                  <a:pt x="260666" y="246362"/>
                </a:lnTo>
                <a:lnTo>
                  <a:pt x="261802" y="236827"/>
                </a:lnTo>
                <a:lnTo>
                  <a:pt x="260992" y="227425"/>
                </a:lnTo>
                <a:lnTo>
                  <a:pt x="258277" y="218951"/>
                </a:lnTo>
                <a:lnTo>
                  <a:pt x="253229" y="211574"/>
                </a:lnTo>
                <a:lnTo>
                  <a:pt x="245419" y="205458"/>
                </a:lnTo>
                <a:lnTo>
                  <a:pt x="246816" y="204823"/>
                </a:lnTo>
                <a:lnTo>
                  <a:pt x="247451" y="204188"/>
                </a:lnTo>
                <a:lnTo>
                  <a:pt x="248086" y="203426"/>
                </a:lnTo>
                <a:lnTo>
                  <a:pt x="252023" y="201521"/>
                </a:lnTo>
                <a:lnTo>
                  <a:pt x="256595" y="198854"/>
                </a:lnTo>
                <a:lnTo>
                  <a:pt x="258627" y="193647"/>
                </a:lnTo>
                <a:lnTo>
                  <a:pt x="260748" y="186787"/>
                </a:lnTo>
                <a:lnTo>
                  <a:pt x="261309" y="179915"/>
                </a:lnTo>
                <a:lnTo>
                  <a:pt x="260180" y="173019"/>
                </a:lnTo>
                <a:lnTo>
                  <a:pt x="224339" y="146946"/>
                </a:lnTo>
                <a:lnTo>
                  <a:pt x="219482" y="146530"/>
                </a:lnTo>
                <a:lnTo>
                  <a:pt x="128198" y="146530"/>
                </a:lnTo>
                <a:lnTo>
                  <a:pt x="128198" y="143863"/>
                </a:lnTo>
                <a:lnTo>
                  <a:pt x="128960" y="141958"/>
                </a:lnTo>
                <a:lnTo>
                  <a:pt x="129595" y="140561"/>
                </a:lnTo>
                <a:lnTo>
                  <a:pt x="131500" y="134084"/>
                </a:lnTo>
                <a:lnTo>
                  <a:pt x="134167" y="127480"/>
                </a:lnTo>
                <a:lnTo>
                  <a:pt x="136072" y="121003"/>
                </a:lnTo>
                <a:lnTo>
                  <a:pt x="140844" y="108694"/>
                </a:lnTo>
                <a:lnTo>
                  <a:pt x="151185" y="70457"/>
                </a:lnTo>
                <a:lnTo>
                  <a:pt x="153090" y="33881"/>
                </a:lnTo>
                <a:lnTo>
                  <a:pt x="151185" y="26007"/>
                </a:lnTo>
                <a:lnTo>
                  <a:pt x="119054" y="353"/>
                </a:lnTo>
                <a:lnTo>
                  <a:pt x="111999" y="0"/>
                </a:lnTo>
                <a:close/>
              </a:path>
              <a:path w="262254" h="376554">
                <a:moveTo>
                  <a:pt x="177347" y="375130"/>
                </a:moveTo>
                <a:lnTo>
                  <a:pt x="29392" y="375130"/>
                </a:lnTo>
                <a:lnTo>
                  <a:pt x="66279" y="375398"/>
                </a:lnTo>
                <a:lnTo>
                  <a:pt x="177347" y="375130"/>
                </a:lnTo>
                <a:close/>
              </a:path>
              <a:path w="262254" h="376554">
                <a:moveTo>
                  <a:pt x="201604" y="145768"/>
                </a:moveTo>
                <a:lnTo>
                  <a:pt x="132770" y="146530"/>
                </a:lnTo>
                <a:lnTo>
                  <a:pt x="219482" y="146530"/>
                </a:lnTo>
                <a:lnTo>
                  <a:pt x="216891" y="146307"/>
                </a:lnTo>
                <a:lnTo>
                  <a:pt x="209325" y="145907"/>
                </a:lnTo>
                <a:lnTo>
                  <a:pt x="201604" y="145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09840" y="3861689"/>
            <a:ext cx="97154" cy="215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497826" y="4450460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4" h="622935">
                <a:moveTo>
                  <a:pt x="311276" y="0"/>
                </a:moveTo>
                <a:lnTo>
                  <a:pt x="265297" y="3374"/>
                </a:lnTo>
                <a:lnTo>
                  <a:pt x="221406" y="13175"/>
                </a:lnTo>
                <a:lnTo>
                  <a:pt x="180086" y="28923"/>
                </a:lnTo>
                <a:lnTo>
                  <a:pt x="141819" y="50137"/>
                </a:lnTo>
                <a:lnTo>
                  <a:pt x="107089" y="76335"/>
                </a:lnTo>
                <a:lnTo>
                  <a:pt x="76378" y="107038"/>
                </a:lnTo>
                <a:lnTo>
                  <a:pt x="50169" y="141763"/>
                </a:lnTo>
                <a:lnTo>
                  <a:pt x="28944" y="180031"/>
                </a:lnTo>
                <a:lnTo>
                  <a:pt x="13185" y="221359"/>
                </a:lnTo>
                <a:lnTo>
                  <a:pt x="3376" y="265268"/>
                </a:lnTo>
                <a:lnTo>
                  <a:pt x="0" y="311276"/>
                </a:lnTo>
                <a:lnTo>
                  <a:pt x="3376" y="357285"/>
                </a:lnTo>
                <a:lnTo>
                  <a:pt x="13185" y="401194"/>
                </a:lnTo>
                <a:lnTo>
                  <a:pt x="28944" y="442522"/>
                </a:lnTo>
                <a:lnTo>
                  <a:pt x="50169" y="480790"/>
                </a:lnTo>
                <a:lnTo>
                  <a:pt x="76378" y="515515"/>
                </a:lnTo>
                <a:lnTo>
                  <a:pt x="107089" y="546218"/>
                </a:lnTo>
                <a:lnTo>
                  <a:pt x="141819" y="572416"/>
                </a:lnTo>
                <a:lnTo>
                  <a:pt x="180086" y="593630"/>
                </a:lnTo>
                <a:lnTo>
                  <a:pt x="221406" y="609378"/>
                </a:lnTo>
                <a:lnTo>
                  <a:pt x="265297" y="619179"/>
                </a:lnTo>
                <a:lnTo>
                  <a:pt x="311276" y="622554"/>
                </a:lnTo>
                <a:lnTo>
                  <a:pt x="357285" y="619179"/>
                </a:lnTo>
                <a:lnTo>
                  <a:pt x="401194" y="609378"/>
                </a:lnTo>
                <a:lnTo>
                  <a:pt x="442522" y="593630"/>
                </a:lnTo>
                <a:lnTo>
                  <a:pt x="480790" y="572416"/>
                </a:lnTo>
                <a:lnTo>
                  <a:pt x="515515" y="546218"/>
                </a:lnTo>
                <a:lnTo>
                  <a:pt x="546218" y="515515"/>
                </a:lnTo>
                <a:lnTo>
                  <a:pt x="572416" y="480790"/>
                </a:lnTo>
                <a:lnTo>
                  <a:pt x="593630" y="442522"/>
                </a:lnTo>
                <a:lnTo>
                  <a:pt x="609378" y="401194"/>
                </a:lnTo>
                <a:lnTo>
                  <a:pt x="619179" y="357285"/>
                </a:lnTo>
                <a:lnTo>
                  <a:pt x="622553" y="311276"/>
                </a:lnTo>
                <a:lnTo>
                  <a:pt x="619179" y="265268"/>
                </a:lnTo>
                <a:lnTo>
                  <a:pt x="609378" y="221359"/>
                </a:lnTo>
                <a:lnTo>
                  <a:pt x="593630" y="180031"/>
                </a:lnTo>
                <a:lnTo>
                  <a:pt x="572416" y="141763"/>
                </a:lnTo>
                <a:lnTo>
                  <a:pt x="546218" y="107038"/>
                </a:lnTo>
                <a:lnTo>
                  <a:pt x="515515" y="76335"/>
                </a:lnTo>
                <a:lnTo>
                  <a:pt x="480790" y="50137"/>
                </a:lnTo>
                <a:lnTo>
                  <a:pt x="442522" y="28923"/>
                </a:lnTo>
                <a:lnTo>
                  <a:pt x="401194" y="13175"/>
                </a:lnTo>
                <a:lnTo>
                  <a:pt x="357285" y="3374"/>
                </a:lnTo>
                <a:lnTo>
                  <a:pt x="311276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36188" y="4536721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4" h="376554">
                <a:moveTo>
                  <a:pt x="112086" y="0"/>
                </a:moveTo>
                <a:lnTo>
                  <a:pt x="105744" y="1718"/>
                </a:lnTo>
                <a:lnTo>
                  <a:pt x="100354" y="5389"/>
                </a:lnTo>
                <a:lnTo>
                  <a:pt x="96155" y="10894"/>
                </a:lnTo>
                <a:lnTo>
                  <a:pt x="94885" y="12799"/>
                </a:lnTo>
                <a:lnTo>
                  <a:pt x="94885" y="15466"/>
                </a:lnTo>
                <a:lnTo>
                  <a:pt x="94250" y="17371"/>
                </a:lnTo>
                <a:lnTo>
                  <a:pt x="94389" y="25880"/>
                </a:lnTo>
                <a:lnTo>
                  <a:pt x="94488" y="30134"/>
                </a:lnTo>
                <a:lnTo>
                  <a:pt x="94518" y="36516"/>
                </a:lnTo>
                <a:lnTo>
                  <a:pt x="80534" y="78331"/>
                </a:lnTo>
                <a:lnTo>
                  <a:pt x="63135" y="94793"/>
                </a:lnTo>
                <a:lnTo>
                  <a:pt x="54495" y="103102"/>
                </a:lnTo>
                <a:lnTo>
                  <a:pt x="25341" y="135770"/>
                </a:lnTo>
                <a:lnTo>
                  <a:pt x="8841" y="170350"/>
                </a:lnTo>
                <a:lnTo>
                  <a:pt x="651" y="207998"/>
                </a:lnTo>
                <a:lnTo>
                  <a:pt x="0" y="227407"/>
                </a:lnTo>
                <a:lnTo>
                  <a:pt x="11" y="266291"/>
                </a:lnTo>
                <a:lnTo>
                  <a:pt x="350" y="286055"/>
                </a:lnTo>
                <a:lnTo>
                  <a:pt x="1286" y="323949"/>
                </a:lnTo>
                <a:lnTo>
                  <a:pt x="1366" y="341665"/>
                </a:lnTo>
                <a:lnTo>
                  <a:pt x="19574" y="374368"/>
                </a:lnTo>
                <a:lnTo>
                  <a:pt x="24146" y="375003"/>
                </a:lnTo>
                <a:lnTo>
                  <a:pt x="177435" y="375003"/>
                </a:lnTo>
                <a:lnTo>
                  <a:pt x="186292" y="375221"/>
                </a:lnTo>
                <a:lnTo>
                  <a:pt x="203956" y="376181"/>
                </a:lnTo>
                <a:lnTo>
                  <a:pt x="212741" y="376400"/>
                </a:lnTo>
                <a:lnTo>
                  <a:pt x="219345" y="376400"/>
                </a:lnTo>
                <a:lnTo>
                  <a:pt x="222647" y="375003"/>
                </a:lnTo>
                <a:lnTo>
                  <a:pt x="246142" y="342999"/>
                </a:lnTo>
                <a:lnTo>
                  <a:pt x="246142" y="337665"/>
                </a:lnTo>
                <a:lnTo>
                  <a:pt x="242967" y="333093"/>
                </a:lnTo>
                <a:lnTo>
                  <a:pt x="241570" y="330553"/>
                </a:lnTo>
                <a:lnTo>
                  <a:pt x="239030" y="327886"/>
                </a:lnTo>
                <a:lnTo>
                  <a:pt x="236363" y="325219"/>
                </a:lnTo>
                <a:lnTo>
                  <a:pt x="244136" y="320486"/>
                </a:lnTo>
                <a:lnTo>
                  <a:pt x="249873" y="314217"/>
                </a:lnTo>
                <a:lnTo>
                  <a:pt x="253776" y="306591"/>
                </a:lnTo>
                <a:lnTo>
                  <a:pt x="256048" y="297787"/>
                </a:lnTo>
                <a:lnTo>
                  <a:pt x="256272" y="288811"/>
                </a:lnTo>
                <a:lnTo>
                  <a:pt x="254127" y="280562"/>
                </a:lnTo>
                <a:lnTo>
                  <a:pt x="249672" y="273051"/>
                </a:lnTo>
                <a:lnTo>
                  <a:pt x="242967" y="266291"/>
                </a:lnTo>
                <a:lnTo>
                  <a:pt x="250675" y="260883"/>
                </a:lnTo>
                <a:lnTo>
                  <a:pt x="256810" y="254273"/>
                </a:lnTo>
                <a:lnTo>
                  <a:pt x="260755" y="246306"/>
                </a:lnTo>
                <a:lnTo>
                  <a:pt x="261890" y="236827"/>
                </a:lnTo>
                <a:lnTo>
                  <a:pt x="261081" y="227407"/>
                </a:lnTo>
                <a:lnTo>
                  <a:pt x="258366" y="218904"/>
                </a:lnTo>
                <a:lnTo>
                  <a:pt x="253318" y="211520"/>
                </a:lnTo>
                <a:lnTo>
                  <a:pt x="245507" y="205458"/>
                </a:lnTo>
                <a:lnTo>
                  <a:pt x="246904" y="204696"/>
                </a:lnTo>
                <a:lnTo>
                  <a:pt x="248174" y="203426"/>
                </a:lnTo>
                <a:lnTo>
                  <a:pt x="252111" y="201521"/>
                </a:lnTo>
                <a:lnTo>
                  <a:pt x="256683" y="198854"/>
                </a:lnTo>
                <a:lnTo>
                  <a:pt x="258684" y="193345"/>
                </a:lnTo>
                <a:lnTo>
                  <a:pt x="260783" y="186769"/>
                </a:lnTo>
                <a:lnTo>
                  <a:pt x="261382" y="179867"/>
                </a:lnTo>
                <a:lnTo>
                  <a:pt x="260267" y="172966"/>
                </a:lnTo>
                <a:lnTo>
                  <a:pt x="224427" y="146893"/>
                </a:lnTo>
                <a:lnTo>
                  <a:pt x="218661" y="146403"/>
                </a:lnTo>
                <a:lnTo>
                  <a:pt x="128286" y="146403"/>
                </a:lnTo>
                <a:lnTo>
                  <a:pt x="128286" y="143863"/>
                </a:lnTo>
                <a:lnTo>
                  <a:pt x="128921" y="141831"/>
                </a:lnTo>
                <a:lnTo>
                  <a:pt x="129556" y="140561"/>
                </a:lnTo>
                <a:lnTo>
                  <a:pt x="131588" y="133957"/>
                </a:lnTo>
                <a:lnTo>
                  <a:pt x="134255" y="127480"/>
                </a:lnTo>
                <a:lnTo>
                  <a:pt x="136160" y="120876"/>
                </a:lnTo>
                <a:lnTo>
                  <a:pt x="140933" y="108569"/>
                </a:lnTo>
                <a:lnTo>
                  <a:pt x="151273" y="70457"/>
                </a:lnTo>
                <a:lnTo>
                  <a:pt x="153178" y="33754"/>
                </a:lnTo>
                <a:lnTo>
                  <a:pt x="151273" y="25880"/>
                </a:lnTo>
                <a:lnTo>
                  <a:pt x="119142" y="353"/>
                </a:lnTo>
                <a:lnTo>
                  <a:pt x="112086" y="0"/>
                </a:lnTo>
                <a:close/>
              </a:path>
              <a:path w="262254" h="376554">
                <a:moveTo>
                  <a:pt x="177435" y="375003"/>
                </a:moveTo>
                <a:lnTo>
                  <a:pt x="29480" y="375003"/>
                </a:lnTo>
                <a:lnTo>
                  <a:pt x="66368" y="375324"/>
                </a:lnTo>
                <a:lnTo>
                  <a:pt x="177435" y="375003"/>
                </a:lnTo>
                <a:close/>
              </a:path>
              <a:path w="262254" h="376554">
                <a:moveTo>
                  <a:pt x="201692" y="145768"/>
                </a:moveTo>
                <a:lnTo>
                  <a:pt x="132858" y="146403"/>
                </a:lnTo>
                <a:lnTo>
                  <a:pt x="218661" y="146403"/>
                </a:lnTo>
                <a:lnTo>
                  <a:pt x="216980" y="146260"/>
                </a:lnTo>
                <a:lnTo>
                  <a:pt x="209413" y="145889"/>
                </a:lnTo>
                <a:lnTo>
                  <a:pt x="201692" y="145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619492" y="4721225"/>
            <a:ext cx="97154" cy="215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88173" y="5306085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4" h="622935">
                <a:moveTo>
                  <a:pt x="311276" y="0"/>
                </a:moveTo>
                <a:lnTo>
                  <a:pt x="265297" y="3374"/>
                </a:lnTo>
                <a:lnTo>
                  <a:pt x="221406" y="13178"/>
                </a:lnTo>
                <a:lnTo>
                  <a:pt x="180086" y="28929"/>
                </a:lnTo>
                <a:lnTo>
                  <a:pt x="141819" y="50146"/>
                </a:lnTo>
                <a:lnTo>
                  <a:pt x="107089" y="76347"/>
                </a:lnTo>
                <a:lnTo>
                  <a:pt x="76378" y="107051"/>
                </a:lnTo>
                <a:lnTo>
                  <a:pt x="50169" y="141777"/>
                </a:lnTo>
                <a:lnTo>
                  <a:pt x="28944" y="180042"/>
                </a:lnTo>
                <a:lnTo>
                  <a:pt x="13185" y="221366"/>
                </a:lnTo>
                <a:lnTo>
                  <a:pt x="3376" y="265267"/>
                </a:lnTo>
                <a:lnTo>
                  <a:pt x="0" y="311264"/>
                </a:lnTo>
                <a:lnTo>
                  <a:pt x="3376" y="357257"/>
                </a:lnTo>
                <a:lnTo>
                  <a:pt x="13185" y="401156"/>
                </a:lnTo>
                <a:lnTo>
                  <a:pt x="28944" y="442477"/>
                </a:lnTo>
                <a:lnTo>
                  <a:pt x="50169" y="480741"/>
                </a:lnTo>
                <a:lnTo>
                  <a:pt x="76378" y="515466"/>
                </a:lnTo>
                <a:lnTo>
                  <a:pt x="107089" y="546169"/>
                </a:lnTo>
                <a:lnTo>
                  <a:pt x="141819" y="572370"/>
                </a:lnTo>
                <a:lnTo>
                  <a:pt x="180086" y="593586"/>
                </a:lnTo>
                <a:lnTo>
                  <a:pt x="221406" y="609337"/>
                </a:lnTo>
                <a:lnTo>
                  <a:pt x="265297" y="619141"/>
                </a:lnTo>
                <a:lnTo>
                  <a:pt x="311276" y="622515"/>
                </a:lnTo>
                <a:lnTo>
                  <a:pt x="357285" y="619141"/>
                </a:lnTo>
                <a:lnTo>
                  <a:pt x="401194" y="609337"/>
                </a:lnTo>
                <a:lnTo>
                  <a:pt x="442522" y="593586"/>
                </a:lnTo>
                <a:lnTo>
                  <a:pt x="480790" y="572370"/>
                </a:lnTo>
                <a:lnTo>
                  <a:pt x="515515" y="546169"/>
                </a:lnTo>
                <a:lnTo>
                  <a:pt x="546218" y="515466"/>
                </a:lnTo>
                <a:lnTo>
                  <a:pt x="572416" y="480741"/>
                </a:lnTo>
                <a:lnTo>
                  <a:pt x="593630" y="442477"/>
                </a:lnTo>
                <a:lnTo>
                  <a:pt x="609378" y="401156"/>
                </a:lnTo>
                <a:lnTo>
                  <a:pt x="619179" y="357257"/>
                </a:lnTo>
                <a:lnTo>
                  <a:pt x="622553" y="311264"/>
                </a:lnTo>
                <a:lnTo>
                  <a:pt x="619179" y="265267"/>
                </a:lnTo>
                <a:lnTo>
                  <a:pt x="609378" y="221366"/>
                </a:lnTo>
                <a:lnTo>
                  <a:pt x="593630" y="180042"/>
                </a:lnTo>
                <a:lnTo>
                  <a:pt x="572416" y="141777"/>
                </a:lnTo>
                <a:lnTo>
                  <a:pt x="546218" y="107051"/>
                </a:lnTo>
                <a:lnTo>
                  <a:pt x="515515" y="76347"/>
                </a:lnTo>
                <a:lnTo>
                  <a:pt x="480790" y="50146"/>
                </a:lnTo>
                <a:lnTo>
                  <a:pt x="442522" y="28929"/>
                </a:lnTo>
                <a:lnTo>
                  <a:pt x="401194" y="13178"/>
                </a:lnTo>
                <a:lnTo>
                  <a:pt x="357285" y="3374"/>
                </a:lnTo>
                <a:lnTo>
                  <a:pt x="31127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726624" y="5392322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4" h="376554">
                <a:moveTo>
                  <a:pt x="111999" y="0"/>
                </a:moveTo>
                <a:lnTo>
                  <a:pt x="105671" y="1699"/>
                </a:lnTo>
                <a:lnTo>
                  <a:pt x="100319" y="5363"/>
                </a:lnTo>
                <a:lnTo>
                  <a:pt x="96194" y="10867"/>
                </a:lnTo>
                <a:lnTo>
                  <a:pt x="94797" y="12835"/>
                </a:lnTo>
                <a:lnTo>
                  <a:pt x="94797" y="15452"/>
                </a:lnTo>
                <a:lnTo>
                  <a:pt x="94162" y="17420"/>
                </a:lnTo>
                <a:lnTo>
                  <a:pt x="94301" y="25929"/>
                </a:lnTo>
                <a:lnTo>
                  <a:pt x="94400" y="30190"/>
                </a:lnTo>
                <a:lnTo>
                  <a:pt x="94430" y="36576"/>
                </a:lnTo>
                <a:lnTo>
                  <a:pt x="80446" y="78329"/>
                </a:lnTo>
                <a:lnTo>
                  <a:pt x="63063" y="94789"/>
                </a:lnTo>
                <a:lnTo>
                  <a:pt x="54461" y="103111"/>
                </a:lnTo>
                <a:lnTo>
                  <a:pt x="25254" y="135782"/>
                </a:lnTo>
                <a:lnTo>
                  <a:pt x="8752" y="170385"/>
                </a:lnTo>
                <a:lnTo>
                  <a:pt x="563" y="208034"/>
                </a:lnTo>
                <a:lnTo>
                  <a:pt x="0" y="260891"/>
                </a:lnTo>
                <a:lnTo>
                  <a:pt x="126" y="273080"/>
                </a:lnTo>
                <a:lnTo>
                  <a:pt x="325" y="286057"/>
                </a:lnTo>
                <a:lnTo>
                  <a:pt x="772" y="306584"/>
                </a:lnTo>
                <a:lnTo>
                  <a:pt x="1198" y="323973"/>
                </a:lnTo>
                <a:lnTo>
                  <a:pt x="1277" y="341653"/>
                </a:lnTo>
                <a:lnTo>
                  <a:pt x="19486" y="374404"/>
                </a:lnTo>
                <a:lnTo>
                  <a:pt x="24058" y="375065"/>
                </a:lnTo>
                <a:lnTo>
                  <a:pt x="177347" y="375065"/>
                </a:lnTo>
                <a:lnTo>
                  <a:pt x="186205" y="375269"/>
                </a:lnTo>
                <a:lnTo>
                  <a:pt x="203922" y="376169"/>
                </a:lnTo>
                <a:lnTo>
                  <a:pt x="212780" y="376373"/>
                </a:lnTo>
                <a:lnTo>
                  <a:pt x="219257" y="376373"/>
                </a:lnTo>
                <a:lnTo>
                  <a:pt x="222559" y="375065"/>
                </a:lnTo>
                <a:lnTo>
                  <a:pt x="246181" y="342959"/>
                </a:lnTo>
                <a:lnTo>
                  <a:pt x="246181" y="337727"/>
                </a:lnTo>
                <a:lnTo>
                  <a:pt x="242879" y="333142"/>
                </a:lnTo>
                <a:lnTo>
                  <a:pt x="241482" y="330513"/>
                </a:lnTo>
                <a:lnTo>
                  <a:pt x="238942" y="327897"/>
                </a:lnTo>
                <a:lnTo>
                  <a:pt x="236275" y="325281"/>
                </a:lnTo>
                <a:lnTo>
                  <a:pt x="244048" y="320520"/>
                </a:lnTo>
                <a:lnTo>
                  <a:pt x="249785" y="314227"/>
                </a:lnTo>
                <a:lnTo>
                  <a:pt x="253688" y="306584"/>
                </a:lnTo>
                <a:lnTo>
                  <a:pt x="255960" y="297773"/>
                </a:lnTo>
                <a:lnTo>
                  <a:pt x="256184" y="288805"/>
                </a:lnTo>
                <a:lnTo>
                  <a:pt x="254039" y="280574"/>
                </a:lnTo>
                <a:lnTo>
                  <a:pt x="249584" y="273080"/>
                </a:lnTo>
                <a:lnTo>
                  <a:pt x="242879" y="266327"/>
                </a:lnTo>
                <a:lnTo>
                  <a:pt x="250586" y="260891"/>
                </a:lnTo>
                <a:lnTo>
                  <a:pt x="256722" y="254289"/>
                </a:lnTo>
                <a:lnTo>
                  <a:pt x="260667" y="246337"/>
                </a:lnTo>
                <a:lnTo>
                  <a:pt x="261802" y="236851"/>
                </a:lnTo>
                <a:lnTo>
                  <a:pt x="260992" y="227423"/>
                </a:lnTo>
                <a:lnTo>
                  <a:pt x="258278" y="218918"/>
                </a:lnTo>
                <a:lnTo>
                  <a:pt x="253229" y="211519"/>
                </a:lnTo>
                <a:lnTo>
                  <a:pt x="245419" y="205406"/>
                </a:lnTo>
                <a:lnTo>
                  <a:pt x="246816" y="204758"/>
                </a:lnTo>
                <a:lnTo>
                  <a:pt x="248086" y="203450"/>
                </a:lnTo>
                <a:lnTo>
                  <a:pt x="252023" y="201481"/>
                </a:lnTo>
                <a:lnTo>
                  <a:pt x="256595" y="198865"/>
                </a:lnTo>
                <a:lnTo>
                  <a:pt x="258627" y="193620"/>
                </a:lnTo>
                <a:lnTo>
                  <a:pt x="260748" y="186743"/>
                </a:lnTo>
                <a:lnTo>
                  <a:pt x="261310" y="179866"/>
                </a:lnTo>
                <a:lnTo>
                  <a:pt x="260181" y="172989"/>
                </a:lnTo>
                <a:lnTo>
                  <a:pt x="224339" y="146908"/>
                </a:lnTo>
                <a:lnTo>
                  <a:pt x="218815" y="146452"/>
                </a:lnTo>
                <a:lnTo>
                  <a:pt x="128198" y="146452"/>
                </a:lnTo>
                <a:lnTo>
                  <a:pt x="128198" y="143836"/>
                </a:lnTo>
                <a:lnTo>
                  <a:pt x="128960" y="141867"/>
                </a:lnTo>
                <a:lnTo>
                  <a:pt x="129595" y="140559"/>
                </a:lnTo>
                <a:lnTo>
                  <a:pt x="131500" y="134006"/>
                </a:lnTo>
                <a:lnTo>
                  <a:pt x="134167" y="127466"/>
                </a:lnTo>
                <a:lnTo>
                  <a:pt x="136072" y="120912"/>
                </a:lnTo>
                <a:lnTo>
                  <a:pt x="140844" y="108612"/>
                </a:lnTo>
                <a:lnTo>
                  <a:pt x="151185" y="70481"/>
                </a:lnTo>
                <a:lnTo>
                  <a:pt x="153090" y="33790"/>
                </a:lnTo>
                <a:lnTo>
                  <a:pt x="151185" y="25929"/>
                </a:lnTo>
                <a:lnTo>
                  <a:pt x="119054" y="389"/>
                </a:lnTo>
                <a:lnTo>
                  <a:pt x="111999" y="0"/>
                </a:lnTo>
                <a:close/>
              </a:path>
              <a:path w="262254" h="376554">
                <a:moveTo>
                  <a:pt x="177347" y="375065"/>
                </a:moveTo>
                <a:lnTo>
                  <a:pt x="29392" y="375065"/>
                </a:lnTo>
                <a:lnTo>
                  <a:pt x="66279" y="375338"/>
                </a:lnTo>
                <a:lnTo>
                  <a:pt x="177347" y="375065"/>
                </a:lnTo>
                <a:close/>
              </a:path>
              <a:path w="262254" h="376554">
                <a:moveTo>
                  <a:pt x="201604" y="145804"/>
                </a:moveTo>
                <a:lnTo>
                  <a:pt x="132770" y="146452"/>
                </a:lnTo>
                <a:lnTo>
                  <a:pt x="218815" y="146452"/>
                </a:lnTo>
                <a:lnTo>
                  <a:pt x="216892" y="146293"/>
                </a:lnTo>
                <a:lnTo>
                  <a:pt x="209325" y="145926"/>
                </a:lnTo>
                <a:lnTo>
                  <a:pt x="201604" y="1458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609840" y="5576785"/>
            <a:ext cx="97154" cy="2156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61897" y="1100709"/>
            <a:ext cx="23114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+mj-lt"/>
                <a:cs typeface="Arial"/>
              </a:rPr>
              <a:t>для</a:t>
            </a:r>
            <a:r>
              <a:rPr sz="2500" spc="-50" dirty="0">
                <a:latin typeface="+mj-lt"/>
                <a:cs typeface="Arial"/>
              </a:rPr>
              <a:t> </a:t>
            </a:r>
            <a:r>
              <a:rPr sz="2500" spc="-15" dirty="0">
                <a:latin typeface="+mj-lt"/>
                <a:cs typeface="Arial"/>
              </a:rPr>
              <a:t>сотрудника</a:t>
            </a:r>
            <a:endParaRPr sz="2500">
              <a:latin typeface="+mj-lt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2070" y="1908809"/>
            <a:ext cx="3042920" cy="47718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500" spc="-10" dirty="0">
                <a:latin typeface="+mj-lt"/>
                <a:cs typeface="Noto Sans"/>
              </a:rPr>
              <a:t>Сокращение срока </a:t>
            </a:r>
            <a:r>
              <a:rPr sz="1500" spc="-15" dirty="0">
                <a:latin typeface="+mj-lt"/>
                <a:cs typeface="Noto Sans"/>
              </a:rPr>
              <a:t>оформления  и </a:t>
            </a:r>
            <a:r>
              <a:rPr sz="1500" spc="-10" dirty="0">
                <a:latin typeface="+mj-lt"/>
                <a:cs typeface="Noto Sans"/>
              </a:rPr>
              <a:t>оплаты</a:t>
            </a:r>
            <a:endParaRPr sz="1500" dirty="0">
              <a:latin typeface="+mj-lt"/>
              <a:cs typeface="Noto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18969" y="2548254"/>
            <a:ext cx="174625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4515" marR="5080" indent="-6858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+mj-lt"/>
                <a:cs typeface="Noto Sans"/>
              </a:rPr>
              <a:t>э</a:t>
            </a:r>
            <a:r>
              <a:rPr sz="1500" spc="-10" dirty="0">
                <a:latin typeface="+mj-lt"/>
                <a:cs typeface="Noto Sans"/>
              </a:rPr>
              <a:t>л</a:t>
            </a:r>
            <a:r>
              <a:rPr sz="1500" spc="-20" dirty="0">
                <a:latin typeface="+mj-lt"/>
                <a:cs typeface="Noto Sans"/>
              </a:rPr>
              <a:t>е</a:t>
            </a:r>
            <a:r>
              <a:rPr sz="1500" spc="-15" dirty="0">
                <a:latin typeface="+mj-lt"/>
                <a:cs typeface="Noto Sans"/>
              </a:rPr>
              <a:t>ктр</a:t>
            </a:r>
            <a:r>
              <a:rPr sz="1500" spc="-5" dirty="0">
                <a:latin typeface="+mj-lt"/>
                <a:cs typeface="Noto Sans"/>
              </a:rPr>
              <a:t>о</a:t>
            </a:r>
            <a:r>
              <a:rPr sz="1500" spc="-25" dirty="0">
                <a:latin typeface="+mj-lt"/>
                <a:cs typeface="Noto Sans"/>
              </a:rPr>
              <a:t>н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20" dirty="0">
                <a:latin typeface="+mj-lt"/>
                <a:cs typeface="Noto Sans"/>
              </a:rPr>
              <a:t>ы</a:t>
            </a:r>
            <a:r>
              <a:rPr sz="1500" spc="-10" dirty="0">
                <a:latin typeface="+mj-lt"/>
                <a:cs typeface="Noto Sans"/>
              </a:rPr>
              <a:t>й  </a:t>
            </a:r>
            <a:r>
              <a:rPr sz="1500" spc="-5" dirty="0">
                <a:latin typeface="+mj-lt"/>
                <a:cs typeface="Noto Sans"/>
              </a:rPr>
              <a:t>н</a:t>
            </a:r>
            <a:r>
              <a:rPr sz="1500" spc="-10" dirty="0">
                <a:latin typeface="+mj-lt"/>
                <a:cs typeface="Noto Sans"/>
              </a:rPr>
              <a:t>ево</a:t>
            </a:r>
            <a:r>
              <a:rPr sz="1500" spc="-20" dirty="0">
                <a:latin typeface="+mj-lt"/>
                <a:cs typeface="Noto Sans"/>
              </a:rPr>
              <a:t>з</a:t>
            </a:r>
            <a:r>
              <a:rPr sz="1500" spc="-35" dirty="0">
                <a:latin typeface="+mj-lt"/>
                <a:cs typeface="Noto Sans"/>
              </a:rPr>
              <a:t>мо</a:t>
            </a:r>
            <a:r>
              <a:rPr sz="1500" spc="-10" dirty="0">
                <a:latin typeface="+mj-lt"/>
                <a:cs typeface="Noto Sans"/>
              </a:rPr>
              <a:t>жно</a:t>
            </a:r>
            <a:endParaRPr sz="1500">
              <a:latin typeface="+mj-lt"/>
              <a:cs typeface="Noto Sans"/>
            </a:endParaRPr>
          </a:p>
          <a:p>
            <a:pPr marL="12700">
              <a:lnSpc>
                <a:spcPct val="100000"/>
              </a:lnSpc>
              <a:tabLst>
                <a:tab pos="1383030" algn="l"/>
              </a:tabLst>
            </a:pPr>
            <a:r>
              <a:rPr sz="1500" spc="-15" dirty="0">
                <a:latin typeface="+mj-lt"/>
                <a:cs typeface="Noto Sans"/>
              </a:rPr>
              <a:t>и</a:t>
            </a:r>
            <a:r>
              <a:rPr sz="1500" spc="-20" dirty="0">
                <a:latin typeface="+mj-lt"/>
                <a:cs typeface="Noto Sans"/>
              </a:rPr>
              <a:t>с</a:t>
            </a:r>
            <a:r>
              <a:rPr sz="1500" spc="-10" dirty="0">
                <a:latin typeface="+mj-lt"/>
                <a:cs typeface="Noto Sans"/>
              </a:rPr>
              <a:t>п</a:t>
            </a:r>
            <a:r>
              <a:rPr sz="1500" dirty="0">
                <a:latin typeface="+mj-lt"/>
                <a:cs typeface="Noto Sans"/>
              </a:rPr>
              <a:t>о</a:t>
            </a:r>
            <a:r>
              <a:rPr sz="1500" spc="-15" dirty="0">
                <a:latin typeface="+mj-lt"/>
                <a:cs typeface="Noto Sans"/>
              </a:rPr>
              <a:t>рт</a:t>
            </a:r>
            <a:r>
              <a:rPr sz="1500" spc="-30" dirty="0">
                <a:latin typeface="+mj-lt"/>
                <a:cs typeface="Noto Sans"/>
              </a:rPr>
              <a:t>и</a:t>
            </a:r>
            <a:r>
              <a:rPr sz="1500" spc="-10" dirty="0">
                <a:latin typeface="+mj-lt"/>
                <a:cs typeface="Noto Sans"/>
              </a:rPr>
              <a:t>ть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15" dirty="0">
                <a:latin typeface="+mj-lt"/>
                <a:cs typeface="Noto Sans"/>
              </a:rPr>
              <a:t>и</a:t>
            </a:r>
            <a:r>
              <a:rPr sz="1500" spc="-25" dirty="0">
                <a:latin typeface="+mj-lt"/>
                <a:cs typeface="Noto Sans"/>
              </a:rPr>
              <a:t>л</a:t>
            </a:r>
            <a:r>
              <a:rPr sz="1500" spc="-15" dirty="0">
                <a:latin typeface="+mj-lt"/>
                <a:cs typeface="Noto Sans"/>
              </a:rPr>
              <a:t>и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2070" y="2548254"/>
            <a:ext cx="12211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+mj-lt"/>
                <a:cs typeface="Noto Sans"/>
              </a:rPr>
              <a:t>Надежность:  </a:t>
            </a:r>
            <a:r>
              <a:rPr sz="1500" spc="-5" dirty="0">
                <a:latin typeface="+mj-lt"/>
                <a:cs typeface="Noto Sans"/>
              </a:rPr>
              <a:t>бо</a:t>
            </a:r>
            <a:r>
              <a:rPr sz="1500" spc="-10" dirty="0">
                <a:latin typeface="+mj-lt"/>
                <a:cs typeface="Noto Sans"/>
              </a:rPr>
              <a:t>ль</a:t>
            </a:r>
            <a:r>
              <a:rPr sz="1500" spc="-20" dirty="0">
                <a:latin typeface="+mj-lt"/>
                <a:cs typeface="Noto Sans"/>
              </a:rPr>
              <a:t>н</a:t>
            </a:r>
            <a:r>
              <a:rPr sz="1500" spc="-10" dirty="0">
                <a:latin typeface="+mj-lt"/>
                <a:cs typeface="Noto Sans"/>
              </a:rPr>
              <a:t>ич</a:t>
            </a:r>
            <a:r>
              <a:rPr sz="1500" spc="-20" dirty="0">
                <a:latin typeface="+mj-lt"/>
                <a:cs typeface="Noto Sans"/>
              </a:rPr>
              <a:t>н</a:t>
            </a:r>
            <a:r>
              <a:rPr sz="1500" spc="-10" dirty="0">
                <a:latin typeface="+mj-lt"/>
                <a:cs typeface="Noto Sans"/>
              </a:rPr>
              <a:t>ый  </a:t>
            </a:r>
            <a:r>
              <a:rPr sz="1500" spc="-15" dirty="0">
                <a:latin typeface="+mj-lt"/>
                <a:cs typeface="Noto Sans"/>
              </a:rPr>
              <a:t>потерять,  подделать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3840" y="3533013"/>
            <a:ext cx="3041650" cy="713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95"/>
              </a:spcBef>
            </a:pPr>
            <a:r>
              <a:rPr sz="1500" spc="-10" dirty="0">
                <a:latin typeface="+mj-lt"/>
                <a:cs typeface="Noto Sans"/>
              </a:rPr>
              <a:t>Больше не </a:t>
            </a:r>
            <a:r>
              <a:rPr sz="1500" spc="-15" dirty="0">
                <a:latin typeface="+mj-lt"/>
                <a:cs typeface="Noto Sans"/>
              </a:rPr>
              <a:t>нужно </a:t>
            </a:r>
            <a:r>
              <a:rPr sz="1500" spc="-20" dirty="0">
                <a:latin typeface="+mj-lt"/>
                <a:cs typeface="Noto Sans"/>
              </a:rPr>
              <a:t>ходить</a:t>
            </a:r>
            <a:r>
              <a:rPr sz="1500" spc="345" dirty="0">
                <a:latin typeface="+mj-lt"/>
                <a:cs typeface="Noto Sans"/>
              </a:rPr>
              <a:t> </a:t>
            </a:r>
            <a:r>
              <a:rPr sz="1500" spc="-5" dirty="0">
                <a:latin typeface="+mj-lt"/>
                <a:cs typeface="Noto Sans"/>
              </a:rPr>
              <a:t>по  </a:t>
            </a:r>
            <a:r>
              <a:rPr sz="1500" spc="-15" dirty="0">
                <a:latin typeface="+mj-lt"/>
                <a:cs typeface="Noto Sans"/>
              </a:rPr>
              <a:t>кабинетам и стоять в </a:t>
            </a:r>
            <a:r>
              <a:rPr sz="1500" spc="-10" dirty="0">
                <a:latin typeface="+mj-lt"/>
                <a:cs typeface="Noto Sans"/>
              </a:rPr>
              <a:t>очередях  </a:t>
            </a:r>
            <a:r>
              <a:rPr sz="1500" spc="-15" dirty="0">
                <a:latin typeface="+mj-lt"/>
                <a:cs typeface="Noto Sans"/>
              </a:rPr>
              <a:t>для </a:t>
            </a:r>
            <a:r>
              <a:rPr sz="1500" spc="-5" dirty="0">
                <a:latin typeface="+mj-lt"/>
                <a:cs typeface="Noto Sans"/>
              </a:rPr>
              <a:t>сбора </a:t>
            </a:r>
            <a:r>
              <a:rPr sz="1500" spc="-15" dirty="0">
                <a:latin typeface="+mj-lt"/>
                <a:cs typeface="Noto Sans"/>
              </a:rPr>
              <a:t>подписей и</a:t>
            </a:r>
            <a:r>
              <a:rPr sz="1500" spc="-10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печатей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4286" y="1769236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5" h="622935">
                <a:moveTo>
                  <a:pt x="311264" y="0"/>
                </a:moveTo>
                <a:lnTo>
                  <a:pt x="265267" y="3374"/>
                </a:lnTo>
                <a:lnTo>
                  <a:pt x="221366" y="13175"/>
                </a:lnTo>
                <a:lnTo>
                  <a:pt x="180042" y="28923"/>
                </a:lnTo>
                <a:lnTo>
                  <a:pt x="141777" y="50137"/>
                </a:lnTo>
                <a:lnTo>
                  <a:pt x="107051" y="76335"/>
                </a:lnTo>
                <a:lnTo>
                  <a:pt x="76347" y="107038"/>
                </a:lnTo>
                <a:lnTo>
                  <a:pt x="50146" y="141763"/>
                </a:lnTo>
                <a:lnTo>
                  <a:pt x="28929" y="180031"/>
                </a:lnTo>
                <a:lnTo>
                  <a:pt x="13178" y="221359"/>
                </a:lnTo>
                <a:lnTo>
                  <a:pt x="3374" y="265268"/>
                </a:lnTo>
                <a:lnTo>
                  <a:pt x="0" y="311276"/>
                </a:lnTo>
                <a:lnTo>
                  <a:pt x="3374" y="357253"/>
                </a:lnTo>
                <a:lnTo>
                  <a:pt x="13178" y="401136"/>
                </a:lnTo>
                <a:lnTo>
                  <a:pt x="28929" y="442444"/>
                </a:lnTo>
                <a:lnTo>
                  <a:pt x="50146" y="480695"/>
                </a:lnTo>
                <a:lnTo>
                  <a:pt x="76347" y="515409"/>
                </a:lnTo>
                <a:lnTo>
                  <a:pt x="107051" y="546102"/>
                </a:lnTo>
                <a:lnTo>
                  <a:pt x="141777" y="572295"/>
                </a:lnTo>
                <a:lnTo>
                  <a:pt x="180042" y="593505"/>
                </a:lnTo>
                <a:lnTo>
                  <a:pt x="221366" y="609252"/>
                </a:lnTo>
                <a:lnTo>
                  <a:pt x="265267" y="619053"/>
                </a:lnTo>
                <a:lnTo>
                  <a:pt x="311264" y="622426"/>
                </a:lnTo>
                <a:lnTo>
                  <a:pt x="357257" y="619053"/>
                </a:lnTo>
                <a:lnTo>
                  <a:pt x="401156" y="609252"/>
                </a:lnTo>
                <a:lnTo>
                  <a:pt x="442477" y="593505"/>
                </a:lnTo>
                <a:lnTo>
                  <a:pt x="480741" y="572295"/>
                </a:lnTo>
                <a:lnTo>
                  <a:pt x="515466" y="546102"/>
                </a:lnTo>
                <a:lnTo>
                  <a:pt x="546169" y="515409"/>
                </a:lnTo>
                <a:lnTo>
                  <a:pt x="572370" y="480695"/>
                </a:lnTo>
                <a:lnTo>
                  <a:pt x="593586" y="442444"/>
                </a:lnTo>
                <a:lnTo>
                  <a:pt x="609337" y="401136"/>
                </a:lnTo>
                <a:lnTo>
                  <a:pt x="619141" y="357253"/>
                </a:lnTo>
                <a:lnTo>
                  <a:pt x="622515" y="311276"/>
                </a:lnTo>
                <a:lnTo>
                  <a:pt x="619141" y="265268"/>
                </a:lnTo>
                <a:lnTo>
                  <a:pt x="609337" y="221359"/>
                </a:lnTo>
                <a:lnTo>
                  <a:pt x="593586" y="180031"/>
                </a:lnTo>
                <a:lnTo>
                  <a:pt x="572370" y="141763"/>
                </a:lnTo>
                <a:lnTo>
                  <a:pt x="546169" y="107038"/>
                </a:lnTo>
                <a:lnTo>
                  <a:pt x="515466" y="76335"/>
                </a:lnTo>
                <a:lnTo>
                  <a:pt x="480741" y="50137"/>
                </a:lnTo>
                <a:lnTo>
                  <a:pt x="442477" y="28923"/>
                </a:lnTo>
                <a:lnTo>
                  <a:pt x="401156" y="13175"/>
                </a:lnTo>
                <a:lnTo>
                  <a:pt x="357257" y="3374"/>
                </a:lnTo>
                <a:lnTo>
                  <a:pt x="31126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2657" y="1855424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5" h="376555">
                <a:moveTo>
                  <a:pt x="112012" y="0"/>
                </a:moveTo>
                <a:lnTo>
                  <a:pt x="105667" y="1680"/>
                </a:lnTo>
                <a:lnTo>
                  <a:pt x="100306" y="5337"/>
                </a:lnTo>
                <a:lnTo>
                  <a:pt x="96173" y="10840"/>
                </a:lnTo>
                <a:lnTo>
                  <a:pt x="94865" y="12872"/>
                </a:lnTo>
                <a:lnTo>
                  <a:pt x="94865" y="15412"/>
                </a:lnTo>
                <a:lnTo>
                  <a:pt x="94204" y="17444"/>
                </a:lnTo>
                <a:lnTo>
                  <a:pt x="94349" y="25953"/>
                </a:lnTo>
                <a:lnTo>
                  <a:pt x="94452" y="30208"/>
                </a:lnTo>
                <a:lnTo>
                  <a:pt x="94483" y="36589"/>
                </a:lnTo>
                <a:lnTo>
                  <a:pt x="80450" y="78404"/>
                </a:lnTo>
                <a:lnTo>
                  <a:pt x="71714" y="86623"/>
                </a:lnTo>
                <a:lnTo>
                  <a:pt x="63100" y="94819"/>
                </a:lnTo>
                <a:lnTo>
                  <a:pt x="31666" y="127220"/>
                </a:lnTo>
                <a:lnTo>
                  <a:pt x="11938" y="161700"/>
                </a:lnTo>
                <a:lnTo>
                  <a:pt x="913" y="200673"/>
                </a:lnTo>
                <a:lnTo>
                  <a:pt x="0" y="227478"/>
                </a:lnTo>
                <a:lnTo>
                  <a:pt x="12" y="266364"/>
                </a:lnTo>
                <a:lnTo>
                  <a:pt x="313" y="286129"/>
                </a:lnTo>
                <a:lnTo>
                  <a:pt x="772" y="306558"/>
                </a:lnTo>
                <a:lnTo>
                  <a:pt x="1215" y="324022"/>
                </a:lnTo>
                <a:lnTo>
                  <a:pt x="1324" y="342945"/>
                </a:lnTo>
                <a:lnTo>
                  <a:pt x="19554" y="374441"/>
                </a:lnTo>
                <a:lnTo>
                  <a:pt x="24138" y="375076"/>
                </a:lnTo>
                <a:lnTo>
                  <a:pt x="177376" y="375076"/>
                </a:lnTo>
                <a:lnTo>
                  <a:pt x="186216" y="375275"/>
                </a:lnTo>
                <a:lnTo>
                  <a:pt x="203899" y="376148"/>
                </a:lnTo>
                <a:lnTo>
                  <a:pt x="212746" y="376346"/>
                </a:lnTo>
                <a:lnTo>
                  <a:pt x="219286" y="376346"/>
                </a:lnTo>
                <a:lnTo>
                  <a:pt x="222563" y="375076"/>
                </a:lnTo>
                <a:lnTo>
                  <a:pt x="246134" y="342945"/>
                </a:lnTo>
                <a:lnTo>
                  <a:pt x="246134" y="337738"/>
                </a:lnTo>
                <a:lnTo>
                  <a:pt x="242870" y="333166"/>
                </a:lnTo>
                <a:lnTo>
                  <a:pt x="241562" y="330499"/>
                </a:lnTo>
                <a:lnTo>
                  <a:pt x="238933" y="327959"/>
                </a:lnTo>
                <a:lnTo>
                  <a:pt x="236317" y="325292"/>
                </a:lnTo>
                <a:lnTo>
                  <a:pt x="244082" y="320540"/>
                </a:lnTo>
                <a:lnTo>
                  <a:pt x="249822" y="314227"/>
                </a:lnTo>
                <a:lnTo>
                  <a:pt x="253721" y="306558"/>
                </a:lnTo>
                <a:lnTo>
                  <a:pt x="255964" y="297733"/>
                </a:lnTo>
                <a:lnTo>
                  <a:pt x="256222" y="288778"/>
                </a:lnTo>
                <a:lnTo>
                  <a:pt x="254084" y="280572"/>
                </a:lnTo>
                <a:lnTo>
                  <a:pt x="249613" y="273105"/>
                </a:lnTo>
                <a:lnTo>
                  <a:pt x="242870" y="266364"/>
                </a:lnTo>
                <a:lnTo>
                  <a:pt x="250623" y="260903"/>
                </a:lnTo>
                <a:lnTo>
                  <a:pt x="256783" y="254299"/>
                </a:lnTo>
                <a:lnTo>
                  <a:pt x="260733" y="246362"/>
                </a:lnTo>
                <a:lnTo>
                  <a:pt x="261857" y="236900"/>
                </a:lnTo>
                <a:lnTo>
                  <a:pt x="261049" y="227478"/>
                </a:lnTo>
                <a:lnTo>
                  <a:pt x="258339" y="218961"/>
                </a:lnTo>
                <a:lnTo>
                  <a:pt x="253295" y="211540"/>
                </a:lnTo>
                <a:lnTo>
                  <a:pt x="245487" y="205404"/>
                </a:lnTo>
                <a:lnTo>
                  <a:pt x="246795" y="204769"/>
                </a:lnTo>
                <a:lnTo>
                  <a:pt x="248103" y="203499"/>
                </a:lnTo>
                <a:lnTo>
                  <a:pt x="252040" y="201467"/>
                </a:lnTo>
                <a:lnTo>
                  <a:pt x="256624" y="198927"/>
                </a:lnTo>
                <a:lnTo>
                  <a:pt x="258651" y="193371"/>
                </a:lnTo>
                <a:lnTo>
                  <a:pt x="260774" y="186735"/>
                </a:lnTo>
                <a:lnTo>
                  <a:pt x="261369" y="179877"/>
                </a:lnTo>
                <a:lnTo>
                  <a:pt x="260243" y="173019"/>
                </a:lnTo>
                <a:lnTo>
                  <a:pt x="224357" y="146913"/>
                </a:lnTo>
                <a:lnTo>
                  <a:pt x="218902" y="146476"/>
                </a:lnTo>
                <a:lnTo>
                  <a:pt x="128266" y="146476"/>
                </a:lnTo>
                <a:lnTo>
                  <a:pt x="128266" y="143809"/>
                </a:lnTo>
                <a:lnTo>
                  <a:pt x="128913" y="141904"/>
                </a:lnTo>
                <a:lnTo>
                  <a:pt x="129574" y="140634"/>
                </a:lnTo>
                <a:lnTo>
                  <a:pt x="131529" y="134030"/>
                </a:lnTo>
                <a:lnTo>
                  <a:pt x="134158" y="127426"/>
                </a:lnTo>
                <a:lnTo>
                  <a:pt x="136114" y="120949"/>
                </a:lnTo>
                <a:lnTo>
                  <a:pt x="140864" y="108642"/>
                </a:lnTo>
                <a:lnTo>
                  <a:pt x="151176" y="70530"/>
                </a:lnTo>
                <a:lnTo>
                  <a:pt x="153145" y="33827"/>
                </a:lnTo>
                <a:lnTo>
                  <a:pt x="151176" y="25953"/>
                </a:lnTo>
                <a:lnTo>
                  <a:pt x="119096" y="426"/>
                </a:lnTo>
                <a:lnTo>
                  <a:pt x="112012" y="0"/>
                </a:lnTo>
                <a:close/>
              </a:path>
              <a:path w="262255" h="376555">
                <a:moveTo>
                  <a:pt x="177376" y="375076"/>
                </a:moveTo>
                <a:lnTo>
                  <a:pt x="29371" y="375076"/>
                </a:lnTo>
                <a:lnTo>
                  <a:pt x="66314" y="375344"/>
                </a:lnTo>
                <a:lnTo>
                  <a:pt x="177376" y="375076"/>
                </a:lnTo>
                <a:close/>
              </a:path>
              <a:path w="262255" h="376555">
                <a:moveTo>
                  <a:pt x="201608" y="145841"/>
                </a:moveTo>
                <a:lnTo>
                  <a:pt x="132850" y="146476"/>
                </a:lnTo>
                <a:lnTo>
                  <a:pt x="218902" y="146476"/>
                </a:lnTo>
                <a:lnTo>
                  <a:pt x="216918" y="146317"/>
                </a:lnTo>
                <a:lnTo>
                  <a:pt x="209355" y="145960"/>
                </a:lnTo>
                <a:lnTo>
                  <a:pt x="201608" y="145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5914" y="2039873"/>
            <a:ext cx="97091" cy="215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23913" y="2661539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5" h="622935">
                <a:moveTo>
                  <a:pt x="311251" y="0"/>
                </a:moveTo>
                <a:lnTo>
                  <a:pt x="265258" y="3374"/>
                </a:lnTo>
                <a:lnTo>
                  <a:pt x="221359" y="13175"/>
                </a:lnTo>
                <a:lnTo>
                  <a:pt x="180037" y="28923"/>
                </a:lnTo>
                <a:lnTo>
                  <a:pt x="141774" y="50137"/>
                </a:lnTo>
                <a:lnTo>
                  <a:pt x="107049" y="76335"/>
                </a:lnTo>
                <a:lnTo>
                  <a:pt x="76346" y="107038"/>
                </a:lnTo>
                <a:lnTo>
                  <a:pt x="50145" y="141763"/>
                </a:lnTo>
                <a:lnTo>
                  <a:pt x="28929" y="180031"/>
                </a:lnTo>
                <a:lnTo>
                  <a:pt x="13178" y="221359"/>
                </a:lnTo>
                <a:lnTo>
                  <a:pt x="3374" y="265268"/>
                </a:lnTo>
                <a:lnTo>
                  <a:pt x="0" y="311276"/>
                </a:lnTo>
                <a:lnTo>
                  <a:pt x="3374" y="357253"/>
                </a:lnTo>
                <a:lnTo>
                  <a:pt x="13178" y="401136"/>
                </a:lnTo>
                <a:lnTo>
                  <a:pt x="28929" y="442444"/>
                </a:lnTo>
                <a:lnTo>
                  <a:pt x="50145" y="480695"/>
                </a:lnTo>
                <a:lnTo>
                  <a:pt x="76346" y="515409"/>
                </a:lnTo>
                <a:lnTo>
                  <a:pt x="107049" y="546102"/>
                </a:lnTo>
                <a:lnTo>
                  <a:pt x="141774" y="572295"/>
                </a:lnTo>
                <a:lnTo>
                  <a:pt x="180037" y="593505"/>
                </a:lnTo>
                <a:lnTo>
                  <a:pt x="221359" y="609252"/>
                </a:lnTo>
                <a:lnTo>
                  <a:pt x="265258" y="619053"/>
                </a:lnTo>
                <a:lnTo>
                  <a:pt x="311251" y="622427"/>
                </a:lnTo>
                <a:lnTo>
                  <a:pt x="357248" y="619053"/>
                </a:lnTo>
                <a:lnTo>
                  <a:pt x="401149" y="609252"/>
                </a:lnTo>
                <a:lnTo>
                  <a:pt x="442473" y="593505"/>
                </a:lnTo>
                <a:lnTo>
                  <a:pt x="480738" y="572295"/>
                </a:lnTo>
                <a:lnTo>
                  <a:pt x="515464" y="546102"/>
                </a:lnTo>
                <a:lnTo>
                  <a:pt x="546168" y="515409"/>
                </a:lnTo>
                <a:lnTo>
                  <a:pt x="572369" y="480695"/>
                </a:lnTo>
                <a:lnTo>
                  <a:pt x="593586" y="442444"/>
                </a:lnTo>
                <a:lnTo>
                  <a:pt x="609337" y="401136"/>
                </a:lnTo>
                <a:lnTo>
                  <a:pt x="619141" y="357253"/>
                </a:lnTo>
                <a:lnTo>
                  <a:pt x="622515" y="311276"/>
                </a:lnTo>
                <a:lnTo>
                  <a:pt x="619141" y="265268"/>
                </a:lnTo>
                <a:lnTo>
                  <a:pt x="609337" y="221359"/>
                </a:lnTo>
                <a:lnTo>
                  <a:pt x="593586" y="180031"/>
                </a:lnTo>
                <a:lnTo>
                  <a:pt x="572369" y="141763"/>
                </a:lnTo>
                <a:lnTo>
                  <a:pt x="546168" y="107038"/>
                </a:lnTo>
                <a:lnTo>
                  <a:pt x="515464" y="76335"/>
                </a:lnTo>
                <a:lnTo>
                  <a:pt x="480738" y="50137"/>
                </a:lnTo>
                <a:lnTo>
                  <a:pt x="442473" y="28923"/>
                </a:lnTo>
                <a:lnTo>
                  <a:pt x="401149" y="13175"/>
                </a:lnTo>
                <a:lnTo>
                  <a:pt x="357248" y="3374"/>
                </a:lnTo>
                <a:lnTo>
                  <a:pt x="311251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62283" y="2747726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5" h="376554">
                <a:moveTo>
                  <a:pt x="112012" y="0"/>
                </a:moveTo>
                <a:lnTo>
                  <a:pt x="105667" y="1680"/>
                </a:lnTo>
                <a:lnTo>
                  <a:pt x="100306" y="5337"/>
                </a:lnTo>
                <a:lnTo>
                  <a:pt x="96173" y="10840"/>
                </a:lnTo>
                <a:lnTo>
                  <a:pt x="94865" y="12872"/>
                </a:lnTo>
                <a:lnTo>
                  <a:pt x="94865" y="15412"/>
                </a:lnTo>
                <a:lnTo>
                  <a:pt x="94204" y="17444"/>
                </a:lnTo>
                <a:lnTo>
                  <a:pt x="94349" y="25953"/>
                </a:lnTo>
                <a:lnTo>
                  <a:pt x="94452" y="30208"/>
                </a:lnTo>
                <a:lnTo>
                  <a:pt x="94483" y="36589"/>
                </a:lnTo>
                <a:lnTo>
                  <a:pt x="80450" y="78404"/>
                </a:lnTo>
                <a:lnTo>
                  <a:pt x="71712" y="86623"/>
                </a:lnTo>
                <a:lnTo>
                  <a:pt x="63095" y="94819"/>
                </a:lnTo>
                <a:lnTo>
                  <a:pt x="31666" y="127220"/>
                </a:lnTo>
                <a:lnTo>
                  <a:pt x="11934" y="161700"/>
                </a:lnTo>
                <a:lnTo>
                  <a:pt x="913" y="200673"/>
                </a:lnTo>
                <a:lnTo>
                  <a:pt x="0" y="227478"/>
                </a:lnTo>
                <a:lnTo>
                  <a:pt x="12" y="266364"/>
                </a:lnTo>
                <a:lnTo>
                  <a:pt x="313" y="286033"/>
                </a:lnTo>
                <a:lnTo>
                  <a:pt x="773" y="306558"/>
                </a:lnTo>
                <a:lnTo>
                  <a:pt x="1215" y="324022"/>
                </a:lnTo>
                <a:lnTo>
                  <a:pt x="1324" y="342945"/>
                </a:lnTo>
                <a:lnTo>
                  <a:pt x="19554" y="374441"/>
                </a:lnTo>
                <a:lnTo>
                  <a:pt x="24138" y="375076"/>
                </a:lnTo>
                <a:lnTo>
                  <a:pt x="177376" y="375076"/>
                </a:lnTo>
                <a:lnTo>
                  <a:pt x="186216" y="375275"/>
                </a:lnTo>
                <a:lnTo>
                  <a:pt x="203894" y="376148"/>
                </a:lnTo>
                <a:lnTo>
                  <a:pt x="212733" y="376346"/>
                </a:lnTo>
                <a:lnTo>
                  <a:pt x="219286" y="376346"/>
                </a:lnTo>
                <a:lnTo>
                  <a:pt x="222563" y="375076"/>
                </a:lnTo>
                <a:lnTo>
                  <a:pt x="246134" y="342945"/>
                </a:lnTo>
                <a:lnTo>
                  <a:pt x="246134" y="337738"/>
                </a:lnTo>
                <a:lnTo>
                  <a:pt x="242870" y="333166"/>
                </a:lnTo>
                <a:lnTo>
                  <a:pt x="241550" y="330499"/>
                </a:lnTo>
                <a:lnTo>
                  <a:pt x="238933" y="327959"/>
                </a:lnTo>
                <a:lnTo>
                  <a:pt x="236317" y="325292"/>
                </a:lnTo>
                <a:lnTo>
                  <a:pt x="244082" y="320540"/>
                </a:lnTo>
                <a:lnTo>
                  <a:pt x="249822" y="314227"/>
                </a:lnTo>
                <a:lnTo>
                  <a:pt x="253721" y="306558"/>
                </a:lnTo>
                <a:lnTo>
                  <a:pt x="255964" y="297733"/>
                </a:lnTo>
                <a:lnTo>
                  <a:pt x="256222" y="288778"/>
                </a:lnTo>
                <a:lnTo>
                  <a:pt x="254084" y="280572"/>
                </a:lnTo>
                <a:lnTo>
                  <a:pt x="249613" y="273105"/>
                </a:lnTo>
                <a:lnTo>
                  <a:pt x="242870" y="266364"/>
                </a:lnTo>
                <a:lnTo>
                  <a:pt x="250621" y="260903"/>
                </a:lnTo>
                <a:lnTo>
                  <a:pt x="256778" y="254299"/>
                </a:lnTo>
                <a:lnTo>
                  <a:pt x="260728" y="246362"/>
                </a:lnTo>
                <a:lnTo>
                  <a:pt x="261857" y="236900"/>
                </a:lnTo>
                <a:lnTo>
                  <a:pt x="261049" y="227478"/>
                </a:lnTo>
                <a:lnTo>
                  <a:pt x="258339" y="218961"/>
                </a:lnTo>
                <a:lnTo>
                  <a:pt x="253295" y="211540"/>
                </a:lnTo>
                <a:lnTo>
                  <a:pt x="245487" y="205404"/>
                </a:lnTo>
                <a:lnTo>
                  <a:pt x="246795" y="204769"/>
                </a:lnTo>
                <a:lnTo>
                  <a:pt x="248103" y="203499"/>
                </a:lnTo>
                <a:lnTo>
                  <a:pt x="252027" y="201467"/>
                </a:lnTo>
                <a:lnTo>
                  <a:pt x="256612" y="198927"/>
                </a:lnTo>
                <a:lnTo>
                  <a:pt x="258651" y="193371"/>
                </a:lnTo>
                <a:lnTo>
                  <a:pt x="260767" y="186735"/>
                </a:lnTo>
                <a:lnTo>
                  <a:pt x="261360" y="179877"/>
                </a:lnTo>
                <a:lnTo>
                  <a:pt x="260236" y="173019"/>
                </a:lnTo>
                <a:lnTo>
                  <a:pt x="224352" y="146913"/>
                </a:lnTo>
                <a:lnTo>
                  <a:pt x="218897" y="146476"/>
                </a:lnTo>
                <a:lnTo>
                  <a:pt x="128266" y="146476"/>
                </a:lnTo>
                <a:lnTo>
                  <a:pt x="128266" y="143809"/>
                </a:lnTo>
                <a:lnTo>
                  <a:pt x="128913" y="141904"/>
                </a:lnTo>
                <a:lnTo>
                  <a:pt x="129574" y="140507"/>
                </a:lnTo>
                <a:lnTo>
                  <a:pt x="131529" y="134030"/>
                </a:lnTo>
                <a:lnTo>
                  <a:pt x="134158" y="127426"/>
                </a:lnTo>
                <a:lnTo>
                  <a:pt x="136114" y="120949"/>
                </a:lnTo>
                <a:lnTo>
                  <a:pt x="140864" y="108642"/>
                </a:lnTo>
                <a:lnTo>
                  <a:pt x="151176" y="70530"/>
                </a:lnTo>
                <a:lnTo>
                  <a:pt x="153145" y="33827"/>
                </a:lnTo>
                <a:lnTo>
                  <a:pt x="151176" y="25953"/>
                </a:lnTo>
                <a:lnTo>
                  <a:pt x="119096" y="426"/>
                </a:lnTo>
                <a:lnTo>
                  <a:pt x="112012" y="0"/>
                </a:lnTo>
                <a:close/>
              </a:path>
              <a:path w="262255" h="376554">
                <a:moveTo>
                  <a:pt x="177376" y="375076"/>
                </a:moveTo>
                <a:lnTo>
                  <a:pt x="29371" y="375076"/>
                </a:lnTo>
                <a:lnTo>
                  <a:pt x="66314" y="375344"/>
                </a:lnTo>
                <a:lnTo>
                  <a:pt x="177376" y="375076"/>
                </a:lnTo>
                <a:close/>
              </a:path>
              <a:path w="262255" h="376554">
                <a:moveTo>
                  <a:pt x="201608" y="145841"/>
                </a:moveTo>
                <a:lnTo>
                  <a:pt x="132838" y="146476"/>
                </a:lnTo>
                <a:lnTo>
                  <a:pt x="218897" y="146476"/>
                </a:lnTo>
                <a:lnTo>
                  <a:pt x="216913" y="146317"/>
                </a:lnTo>
                <a:lnTo>
                  <a:pt x="209353" y="145960"/>
                </a:lnTo>
                <a:lnTo>
                  <a:pt x="201608" y="145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45541" y="2932176"/>
            <a:ext cx="97091" cy="2156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33043" y="5378907"/>
            <a:ext cx="3052445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95"/>
              </a:spcBef>
            </a:pPr>
            <a:r>
              <a:rPr sz="1500" spc="-15" dirty="0">
                <a:latin typeface="+mj-lt"/>
                <a:cs typeface="Noto Sans"/>
              </a:rPr>
              <a:t>Доступность: информация </a:t>
            </a:r>
            <a:r>
              <a:rPr sz="1500" spc="-5" dirty="0">
                <a:latin typeface="+mj-lt"/>
                <a:cs typeface="Noto Sans"/>
              </a:rPr>
              <a:t>по  </a:t>
            </a:r>
            <a:r>
              <a:rPr sz="1500" spc="-10" dirty="0">
                <a:latin typeface="+mj-lt"/>
                <a:cs typeface="Noto Sans"/>
              </a:rPr>
              <a:t>расчету </a:t>
            </a:r>
            <a:r>
              <a:rPr sz="1500" spc="-15" dirty="0">
                <a:latin typeface="+mj-lt"/>
                <a:cs typeface="Noto Sans"/>
              </a:rPr>
              <a:t>и оплате электронного  больничного листа в ЛК на  сайте</a:t>
            </a:r>
            <a:r>
              <a:rPr sz="1500" spc="-10" dirty="0">
                <a:latin typeface="+mj-lt"/>
                <a:cs typeface="Noto Sans"/>
              </a:rPr>
              <a:t> </a:t>
            </a:r>
            <a:r>
              <a:rPr sz="1500" u="sng" spc="-25" dirty="0">
                <a:uFill>
                  <a:solidFill>
                    <a:srgbClr val="1EB7EE"/>
                  </a:solidFill>
                </a:uFill>
                <a:latin typeface="+mj-lt"/>
                <a:cs typeface="Noto Sans"/>
                <a:hlinkClick r:id="rId9"/>
              </a:rPr>
              <a:t>www.gosuslugi.ru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33043" y="4378197"/>
            <a:ext cx="304292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3480" algn="l"/>
              </a:tabLst>
            </a:pPr>
            <a:r>
              <a:rPr sz="1500" spc="-20" dirty="0">
                <a:latin typeface="+mj-lt"/>
                <a:cs typeface="Noto Sans"/>
              </a:rPr>
              <a:t>К</a:t>
            </a:r>
            <a:r>
              <a:rPr sz="1500" spc="-5" dirty="0">
                <a:latin typeface="+mj-lt"/>
                <a:cs typeface="Noto Sans"/>
              </a:rPr>
              <a:t>о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25" dirty="0">
                <a:latin typeface="+mj-lt"/>
                <a:cs typeface="Noto Sans"/>
              </a:rPr>
              <a:t>ф</a:t>
            </a:r>
            <a:r>
              <a:rPr sz="1500" spc="-15" dirty="0">
                <a:latin typeface="+mj-lt"/>
                <a:cs typeface="Noto Sans"/>
              </a:rPr>
              <a:t>и</a:t>
            </a:r>
            <a:r>
              <a:rPr sz="1500" spc="-25" dirty="0">
                <a:latin typeface="+mj-lt"/>
                <a:cs typeface="Noto Sans"/>
              </a:rPr>
              <a:t>д</a:t>
            </a:r>
            <a:r>
              <a:rPr sz="1500" spc="-10" dirty="0">
                <a:latin typeface="+mj-lt"/>
                <a:cs typeface="Noto Sans"/>
              </a:rPr>
              <a:t>ен</a:t>
            </a:r>
            <a:r>
              <a:rPr sz="1500" spc="-15" dirty="0">
                <a:latin typeface="+mj-lt"/>
                <a:cs typeface="Noto Sans"/>
              </a:rPr>
              <a:t>ц</a:t>
            </a:r>
            <a:r>
              <a:rPr sz="1500" spc="-25" dirty="0">
                <a:latin typeface="+mj-lt"/>
                <a:cs typeface="Noto Sans"/>
              </a:rPr>
              <a:t>и</a:t>
            </a:r>
            <a:r>
              <a:rPr sz="1500" spc="-10" dirty="0">
                <a:latin typeface="+mj-lt"/>
                <a:cs typeface="Noto Sans"/>
              </a:rPr>
              <a:t>ал</a:t>
            </a:r>
            <a:r>
              <a:rPr sz="1500" spc="-5" dirty="0">
                <a:latin typeface="+mj-lt"/>
                <a:cs typeface="Noto Sans"/>
              </a:rPr>
              <a:t>ьно</a:t>
            </a:r>
            <a:r>
              <a:rPr sz="1500" dirty="0">
                <a:latin typeface="+mj-lt"/>
                <a:cs typeface="Noto Sans"/>
              </a:rPr>
              <a:t>с</a:t>
            </a:r>
            <a:r>
              <a:rPr sz="1500" spc="-10" dirty="0">
                <a:latin typeface="+mj-lt"/>
                <a:cs typeface="Noto Sans"/>
              </a:rPr>
              <a:t>ть</a:t>
            </a:r>
            <a:r>
              <a:rPr sz="1500" spc="-45" dirty="0">
                <a:latin typeface="+mj-lt"/>
                <a:cs typeface="Noto Sans"/>
              </a:rPr>
              <a:t>: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10" dirty="0">
                <a:latin typeface="+mj-lt"/>
                <a:cs typeface="Noto Sans"/>
              </a:rPr>
              <a:t>н</a:t>
            </a:r>
            <a:r>
              <a:rPr sz="1500" spc="-20" dirty="0">
                <a:latin typeface="+mj-lt"/>
                <a:cs typeface="Noto Sans"/>
              </a:rPr>
              <a:t>ик</a:t>
            </a:r>
            <a:r>
              <a:rPr sz="1500" spc="-45" dirty="0">
                <a:latin typeface="+mj-lt"/>
                <a:cs typeface="Noto Sans"/>
              </a:rPr>
              <a:t>т</a:t>
            </a:r>
            <a:r>
              <a:rPr sz="1500" spc="-15" dirty="0">
                <a:latin typeface="+mj-lt"/>
                <a:cs typeface="Noto Sans"/>
              </a:rPr>
              <a:t>о</a:t>
            </a:r>
            <a:r>
              <a:rPr sz="1500" spc="-10" dirty="0">
                <a:latin typeface="+mj-lt"/>
                <a:cs typeface="Noto Sans"/>
              </a:rPr>
              <a:t>,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3043" y="4606797"/>
            <a:ext cx="3043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+mj-lt"/>
                <a:cs typeface="Noto Sans"/>
              </a:rPr>
              <a:t>кроме пациента и доктора</a:t>
            </a:r>
            <a:r>
              <a:rPr sz="1500" spc="175" dirty="0">
                <a:latin typeface="+mj-lt"/>
                <a:cs typeface="Noto Sans"/>
              </a:rPr>
              <a:t> </a:t>
            </a:r>
            <a:r>
              <a:rPr sz="1500" spc="-10" dirty="0">
                <a:latin typeface="+mj-lt"/>
                <a:cs typeface="Noto Sans"/>
              </a:rPr>
              <a:t>не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33043" y="4835397"/>
            <a:ext cx="30422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4275" algn="l"/>
                <a:tab pos="2920365" algn="l"/>
              </a:tabLst>
            </a:pPr>
            <a:r>
              <a:rPr sz="1500" spc="-15" dirty="0">
                <a:latin typeface="+mj-lt"/>
                <a:cs typeface="Noto Sans"/>
              </a:rPr>
              <a:t>в</a:t>
            </a:r>
            <a:r>
              <a:rPr sz="1500" spc="-20" dirty="0">
                <a:latin typeface="+mj-lt"/>
                <a:cs typeface="Noto Sans"/>
              </a:rPr>
              <a:t>и</a:t>
            </a:r>
            <a:r>
              <a:rPr sz="1500" spc="-25" dirty="0">
                <a:latin typeface="+mj-lt"/>
                <a:cs typeface="Noto Sans"/>
              </a:rPr>
              <a:t>д</a:t>
            </a:r>
            <a:r>
              <a:rPr sz="1500" spc="-15" dirty="0">
                <a:latin typeface="+mj-lt"/>
                <a:cs typeface="Noto Sans"/>
              </a:rPr>
              <a:t>ит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20" dirty="0">
                <a:latin typeface="+mj-lt"/>
                <a:cs typeface="Noto Sans"/>
              </a:rPr>
              <a:t>з</a:t>
            </a:r>
            <a:r>
              <a:rPr sz="1500" spc="-10" dirty="0">
                <a:latin typeface="+mj-lt"/>
                <a:cs typeface="Noto Sans"/>
              </a:rPr>
              <a:t>а</a:t>
            </a:r>
            <a:r>
              <a:rPr sz="1500" spc="-5" dirty="0">
                <a:latin typeface="+mj-lt"/>
                <a:cs typeface="Noto Sans"/>
              </a:rPr>
              <a:t>н</a:t>
            </a:r>
            <a:r>
              <a:rPr sz="1500" spc="-15" dirty="0">
                <a:latin typeface="+mj-lt"/>
                <a:cs typeface="Noto Sans"/>
              </a:rPr>
              <a:t>е</a:t>
            </a:r>
            <a:r>
              <a:rPr sz="1500" spc="-5" dirty="0">
                <a:latin typeface="+mj-lt"/>
                <a:cs typeface="Noto Sans"/>
              </a:rPr>
              <a:t>с</a:t>
            </a:r>
            <a:r>
              <a:rPr sz="1500" spc="-10" dirty="0">
                <a:latin typeface="+mj-lt"/>
                <a:cs typeface="Noto Sans"/>
              </a:rPr>
              <a:t>ённ</a:t>
            </a:r>
            <a:r>
              <a:rPr sz="1500" spc="-20" dirty="0">
                <a:latin typeface="+mj-lt"/>
                <a:cs typeface="Noto Sans"/>
              </a:rPr>
              <a:t>ы</a:t>
            </a:r>
            <a:r>
              <a:rPr sz="1500" spc="-10" dirty="0">
                <a:latin typeface="+mj-lt"/>
                <a:cs typeface="Noto Sans"/>
              </a:rPr>
              <a:t>х</a:t>
            </a:r>
            <a:r>
              <a:rPr sz="1500" dirty="0">
                <a:latin typeface="+mj-lt"/>
                <a:cs typeface="Noto Sans"/>
              </a:rPr>
              <a:t>	</a:t>
            </a:r>
            <a:r>
              <a:rPr sz="1500" spc="-15" dirty="0">
                <a:latin typeface="+mj-lt"/>
                <a:cs typeface="Noto Sans"/>
              </a:rPr>
              <a:t>в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33043" y="5064353"/>
            <a:ext cx="21520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+mj-lt"/>
                <a:cs typeface="Noto Sans"/>
              </a:rPr>
              <a:t>больничный</a:t>
            </a:r>
            <a:r>
              <a:rPr sz="1500" spc="-65" dirty="0">
                <a:latin typeface="+mj-lt"/>
                <a:cs typeface="Noto Sans"/>
              </a:rPr>
              <a:t> </a:t>
            </a:r>
            <a:r>
              <a:rPr sz="1500" spc="-15" dirty="0">
                <a:latin typeface="+mj-lt"/>
                <a:cs typeface="Noto Sans"/>
              </a:rPr>
              <a:t>сведений</a:t>
            </a:r>
            <a:endParaRPr sz="1500">
              <a:latin typeface="+mj-lt"/>
              <a:cs typeface="Noto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4286" y="3590925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5" h="622935">
                <a:moveTo>
                  <a:pt x="311251" y="0"/>
                </a:moveTo>
                <a:lnTo>
                  <a:pt x="265258" y="3376"/>
                </a:lnTo>
                <a:lnTo>
                  <a:pt x="221359" y="13185"/>
                </a:lnTo>
                <a:lnTo>
                  <a:pt x="180037" y="28944"/>
                </a:lnTo>
                <a:lnTo>
                  <a:pt x="141774" y="50169"/>
                </a:lnTo>
                <a:lnTo>
                  <a:pt x="107049" y="76378"/>
                </a:lnTo>
                <a:lnTo>
                  <a:pt x="76346" y="107089"/>
                </a:lnTo>
                <a:lnTo>
                  <a:pt x="50145" y="141819"/>
                </a:lnTo>
                <a:lnTo>
                  <a:pt x="28929" y="180086"/>
                </a:lnTo>
                <a:lnTo>
                  <a:pt x="13178" y="221406"/>
                </a:lnTo>
                <a:lnTo>
                  <a:pt x="3374" y="265297"/>
                </a:lnTo>
                <a:lnTo>
                  <a:pt x="0" y="311276"/>
                </a:lnTo>
                <a:lnTo>
                  <a:pt x="3374" y="357285"/>
                </a:lnTo>
                <a:lnTo>
                  <a:pt x="13178" y="401194"/>
                </a:lnTo>
                <a:lnTo>
                  <a:pt x="28929" y="442522"/>
                </a:lnTo>
                <a:lnTo>
                  <a:pt x="50145" y="480790"/>
                </a:lnTo>
                <a:lnTo>
                  <a:pt x="76346" y="515515"/>
                </a:lnTo>
                <a:lnTo>
                  <a:pt x="107049" y="546218"/>
                </a:lnTo>
                <a:lnTo>
                  <a:pt x="141774" y="572416"/>
                </a:lnTo>
                <a:lnTo>
                  <a:pt x="180037" y="593630"/>
                </a:lnTo>
                <a:lnTo>
                  <a:pt x="221359" y="609378"/>
                </a:lnTo>
                <a:lnTo>
                  <a:pt x="265258" y="619179"/>
                </a:lnTo>
                <a:lnTo>
                  <a:pt x="311251" y="622554"/>
                </a:lnTo>
                <a:lnTo>
                  <a:pt x="357248" y="619179"/>
                </a:lnTo>
                <a:lnTo>
                  <a:pt x="401149" y="609378"/>
                </a:lnTo>
                <a:lnTo>
                  <a:pt x="442473" y="593630"/>
                </a:lnTo>
                <a:lnTo>
                  <a:pt x="480738" y="572416"/>
                </a:lnTo>
                <a:lnTo>
                  <a:pt x="515464" y="546218"/>
                </a:lnTo>
                <a:lnTo>
                  <a:pt x="546168" y="515515"/>
                </a:lnTo>
                <a:lnTo>
                  <a:pt x="572369" y="480790"/>
                </a:lnTo>
                <a:lnTo>
                  <a:pt x="593586" y="442522"/>
                </a:lnTo>
                <a:lnTo>
                  <a:pt x="609337" y="401194"/>
                </a:lnTo>
                <a:lnTo>
                  <a:pt x="619141" y="357285"/>
                </a:lnTo>
                <a:lnTo>
                  <a:pt x="622515" y="311276"/>
                </a:lnTo>
                <a:lnTo>
                  <a:pt x="619141" y="265297"/>
                </a:lnTo>
                <a:lnTo>
                  <a:pt x="609337" y="221406"/>
                </a:lnTo>
                <a:lnTo>
                  <a:pt x="593586" y="180086"/>
                </a:lnTo>
                <a:lnTo>
                  <a:pt x="572369" y="141819"/>
                </a:lnTo>
                <a:lnTo>
                  <a:pt x="546168" y="107089"/>
                </a:lnTo>
                <a:lnTo>
                  <a:pt x="515464" y="76378"/>
                </a:lnTo>
                <a:lnTo>
                  <a:pt x="480738" y="50169"/>
                </a:lnTo>
                <a:lnTo>
                  <a:pt x="442473" y="28944"/>
                </a:lnTo>
                <a:lnTo>
                  <a:pt x="401149" y="13185"/>
                </a:lnTo>
                <a:lnTo>
                  <a:pt x="357248" y="3376"/>
                </a:lnTo>
                <a:lnTo>
                  <a:pt x="3112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2658" y="3677239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5" h="376554">
                <a:moveTo>
                  <a:pt x="112011" y="0"/>
                </a:moveTo>
                <a:lnTo>
                  <a:pt x="105666" y="1680"/>
                </a:lnTo>
                <a:lnTo>
                  <a:pt x="100305" y="5337"/>
                </a:lnTo>
                <a:lnTo>
                  <a:pt x="96171" y="10840"/>
                </a:lnTo>
                <a:lnTo>
                  <a:pt x="94863" y="12745"/>
                </a:lnTo>
                <a:lnTo>
                  <a:pt x="94863" y="15412"/>
                </a:lnTo>
                <a:lnTo>
                  <a:pt x="94203" y="17444"/>
                </a:lnTo>
                <a:lnTo>
                  <a:pt x="94347" y="25953"/>
                </a:lnTo>
                <a:lnTo>
                  <a:pt x="94450" y="30208"/>
                </a:lnTo>
                <a:lnTo>
                  <a:pt x="94481" y="36589"/>
                </a:lnTo>
                <a:lnTo>
                  <a:pt x="80449" y="78277"/>
                </a:lnTo>
                <a:lnTo>
                  <a:pt x="63094" y="94740"/>
                </a:lnTo>
                <a:lnTo>
                  <a:pt x="54478" y="103048"/>
                </a:lnTo>
                <a:lnTo>
                  <a:pt x="25301" y="135735"/>
                </a:lnTo>
                <a:lnTo>
                  <a:pt x="8774" y="170404"/>
                </a:lnTo>
                <a:lnTo>
                  <a:pt x="553" y="207944"/>
                </a:lnTo>
                <a:lnTo>
                  <a:pt x="0" y="227371"/>
                </a:lnTo>
                <a:lnTo>
                  <a:pt x="11" y="266364"/>
                </a:lnTo>
                <a:lnTo>
                  <a:pt x="312" y="286002"/>
                </a:lnTo>
                <a:lnTo>
                  <a:pt x="773" y="306540"/>
                </a:lnTo>
                <a:lnTo>
                  <a:pt x="1213" y="323895"/>
                </a:lnTo>
                <a:lnTo>
                  <a:pt x="1323" y="342945"/>
                </a:lnTo>
                <a:lnTo>
                  <a:pt x="24137" y="375076"/>
                </a:lnTo>
                <a:lnTo>
                  <a:pt x="177375" y="375076"/>
                </a:lnTo>
                <a:lnTo>
                  <a:pt x="186214" y="375275"/>
                </a:lnTo>
                <a:lnTo>
                  <a:pt x="203898" y="376148"/>
                </a:lnTo>
                <a:lnTo>
                  <a:pt x="212745" y="376346"/>
                </a:lnTo>
                <a:lnTo>
                  <a:pt x="219285" y="376346"/>
                </a:lnTo>
                <a:lnTo>
                  <a:pt x="244825" y="347517"/>
                </a:lnTo>
                <a:lnTo>
                  <a:pt x="246133" y="342945"/>
                </a:lnTo>
                <a:lnTo>
                  <a:pt x="246133" y="337738"/>
                </a:lnTo>
                <a:lnTo>
                  <a:pt x="242869" y="333166"/>
                </a:lnTo>
                <a:lnTo>
                  <a:pt x="241548" y="330499"/>
                </a:lnTo>
                <a:lnTo>
                  <a:pt x="238932" y="327832"/>
                </a:lnTo>
                <a:lnTo>
                  <a:pt x="236316" y="325292"/>
                </a:lnTo>
                <a:lnTo>
                  <a:pt x="244081" y="320486"/>
                </a:lnTo>
                <a:lnTo>
                  <a:pt x="249821" y="314180"/>
                </a:lnTo>
                <a:lnTo>
                  <a:pt x="253720" y="306540"/>
                </a:lnTo>
                <a:lnTo>
                  <a:pt x="255963" y="297733"/>
                </a:lnTo>
                <a:lnTo>
                  <a:pt x="256221" y="288778"/>
                </a:lnTo>
                <a:lnTo>
                  <a:pt x="254083" y="280572"/>
                </a:lnTo>
                <a:lnTo>
                  <a:pt x="249612" y="273105"/>
                </a:lnTo>
                <a:lnTo>
                  <a:pt x="242869" y="266364"/>
                </a:lnTo>
                <a:lnTo>
                  <a:pt x="250622" y="260901"/>
                </a:lnTo>
                <a:lnTo>
                  <a:pt x="256782" y="254283"/>
                </a:lnTo>
                <a:lnTo>
                  <a:pt x="260732" y="246308"/>
                </a:lnTo>
                <a:lnTo>
                  <a:pt x="261855" y="236773"/>
                </a:lnTo>
                <a:lnTo>
                  <a:pt x="261048" y="227371"/>
                </a:lnTo>
                <a:lnTo>
                  <a:pt x="258338" y="218898"/>
                </a:lnTo>
                <a:lnTo>
                  <a:pt x="253294" y="211520"/>
                </a:lnTo>
                <a:lnTo>
                  <a:pt x="245485" y="205404"/>
                </a:lnTo>
                <a:lnTo>
                  <a:pt x="246793" y="204769"/>
                </a:lnTo>
                <a:lnTo>
                  <a:pt x="247454" y="204134"/>
                </a:lnTo>
                <a:lnTo>
                  <a:pt x="248101" y="203372"/>
                </a:lnTo>
                <a:lnTo>
                  <a:pt x="252026" y="201467"/>
                </a:lnTo>
                <a:lnTo>
                  <a:pt x="256610" y="198800"/>
                </a:lnTo>
                <a:lnTo>
                  <a:pt x="258655" y="193355"/>
                </a:lnTo>
                <a:lnTo>
                  <a:pt x="260773" y="186733"/>
                </a:lnTo>
                <a:lnTo>
                  <a:pt x="261368" y="179861"/>
                </a:lnTo>
                <a:lnTo>
                  <a:pt x="260242" y="172966"/>
                </a:lnTo>
                <a:lnTo>
                  <a:pt x="224351" y="146913"/>
                </a:lnTo>
                <a:lnTo>
                  <a:pt x="218895" y="146476"/>
                </a:lnTo>
                <a:lnTo>
                  <a:pt x="128264" y="146476"/>
                </a:lnTo>
                <a:lnTo>
                  <a:pt x="128264" y="143809"/>
                </a:lnTo>
                <a:lnTo>
                  <a:pt x="128912" y="141904"/>
                </a:lnTo>
                <a:lnTo>
                  <a:pt x="129572" y="140507"/>
                </a:lnTo>
                <a:lnTo>
                  <a:pt x="131528" y="134030"/>
                </a:lnTo>
                <a:lnTo>
                  <a:pt x="134157" y="127426"/>
                </a:lnTo>
                <a:lnTo>
                  <a:pt x="136113" y="120949"/>
                </a:lnTo>
                <a:lnTo>
                  <a:pt x="140863" y="108640"/>
                </a:lnTo>
                <a:lnTo>
                  <a:pt x="151175" y="70403"/>
                </a:lnTo>
                <a:lnTo>
                  <a:pt x="153143" y="33827"/>
                </a:lnTo>
                <a:lnTo>
                  <a:pt x="151175" y="25953"/>
                </a:lnTo>
                <a:lnTo>
                  <a:pt x="119095" y="426"/>
                </a:lnTo>
                <a:lnTo>
                  <a:pt x="112011" y="0"/>
                </a:lnTo>
                <a:close/>
              </a:path>
              <a:path w="262255" h="376554">
                <a:moveTo>
                  <a:pt x="177375" y="375076"/>
                </a:moveTo>
                <a:lnTo>
                  <a:pt x="29369" y="375076"/>
                </a:lnTo>
                <a:lnTo>
                  <a:pt x="66313" y="375344"/>
                </a:lnTo>
                <a:lnTo>
                  <a:pt x="177375" y="375076"/>
                </a:lnTo>
                <a:close/>
              </a:path>
              <a:path w="262255" h="376554">
                <a:moveTo>
                  <a:pt x="201607" y="145841"/>
                </a:moveTo>
                <a:lnTo>
                  <a:pt x="132849" y="146476"/>
                </a:lnTo>
                <a:lnTo>
                  <a:pt x="218895" y="146476"/>
                </a:lnTo>
                <a:lnTo>
                  <a:pt x="216912" y="146317"/>
                </a:lnTo>
                <a:lnTo>
                  <a:pt x="209351" y="145960"/>
                </a:lnTo>
                <a:lnTo>
                  <a:pt x="201607" y="145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5914" y="3861689"/>
            <a:ext cx="97091" cy="2156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23900" y="4450460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5" h="622935">
                <a:moveTo>
                  <a:pt x="311264" y="0"/>
                </a:moveTo>
                <a:lnTo>
                  <a:pt x="265267" y="3374"/>
                </a:lnTo>
                <a:lnTo>
                  <a:pt x="221366" y="13175"/>
                </a:lnTo>
                <a:lnTo>
                  <a:pt x="180042" y="28923"/>
                </a:lnTo>
                <a:lnTo>
                  <a:pt x="141777" y="50137"/>
                </a:lnTo>
                <a:lnTo>
                  <a:pt x="107051" y="76335"/>
                </a:lnTo>
                <a:lnTo>
                  <a:pt x="76347" y="107038"/>
                </a:lnTo>
                <a:lnTo>
                  <a:pt x="50146" y="141763"/>
                </a:lnTo>
                <a:lnTo>
                  <a:pt x="28929" y="180031"/>
                </a:lnTo>
                <a:lnTo>
                  <a:pt x="13178" y="221359"/>
                </a:lnTo>
                <a:lnTo>
                  <a:pt x="3374" y="265268"/>
                </a:lnTo>
                <a:lnTo>
                  <a:pt x="0" y="311276"/>
                </a:lnTo>
                <a:lnTo>
                  <a:pt x="3374" y="357285"/>
                </a:lnTo>
                <a:lnTo>
                  <a:pt x="13178" y="401194"/>
                </a:lnTo>
                <a:lnTo>
                  <a:pt x="28929" y="442522"/>
                </a:lnTo>
                <a:lnTo>
                  <a:pt x="50146" y="480790"/>
                </a:lnTo>
                <a:lnTo>
                  <a:pt x="76347" y="515515"/>
                </a:lnTo>
                <a:lnTo>
                  <a:pt x="107051" y="546218"/>
                </a:lnTo>
                <a:lnTo>
                  <a:pt x="141777" y="572416"/>
                </a:lnTo>
                <a:lnTo>
                  <a:pt x="180042" y="593630"/>
                </a:lnTo>
                <a:lnTo>
                  <a:pt x="221366" y="609378"/>
                </a:lnTo>
                <a:lnTo>
                  <a:pt x="265267" y="619179"/>
                </a:lnTo>
                <a:lnTo>
                  <a:pt x="311264" y="622554"/>
                </a:lnTo>
                <a:lnTo>
                  <a:pt x="357260" y="619179"/>
                </a:lnTo>
                <a:lnTo>
                  <a:pt x="401161" y="609378"/>
                </a:lnTo>
                <a:lnTo>
                  <a:pt x="442485" y="593630"/>
                </a:lnTo>
                <a:lnTo>
                  <a:pt x="480751" y="572416"/>
                </a:lnTo>
                <a:lnTo>
                  <a:pt x="515476" y="546218"/>
                </a:lnTo>
                <a:lnTo>
                  <a:pt x="546180" y="515515"/>
                </a:lnTo>
                <a:lnTo>
                  <a:pt x="572382" y="480790"/>
                </a:lnTo>
                <a:lnTo>
                  <a:pt x="593599" y="442522"/>
                </a:lnTo>
                <a:lnTo>
                  <a:pt x="609350" y="401194"/>
                </a:lnTo>
                <a:lnTo>
                  <a:pt x="619153" y="357285"/>
                </a:lnTo>
                <a:lnTo>
                  <a:pt x="622528" y="311276"/>
                </a:lnTo>
                <a:lnTo>
                  <a:pt x="619153" y="265268"/>
                </a:lnTo>
                <a:lnTo>
                  <a:pt x="609350" y="221359"/>
                </a:lnTo>
                <a:lnTo>
                  <a:pt x="593599" y="180031"/>
                </a:lnTo>
                <a:lnTo>
                  <a:pt x="572382" y="141763"/>
                </a:lnTo>
                <a:lnTo>
                  <a:pt x="546180" y="107038"/>
                </a:lnTo>
                <a:lnTo>
                  <a:pt x="515476" y="76335"/>
                </a:lnTo>
                <a:lnTo>
                  <a:pt x="480751" y="50137"/>
                </a:lnTo>
                <a:lnTo>
                  <a:pt x="442485" y="28923"/>
                </a:lnTo>
                <a:lnTo>
                  <a:pt x="401161" y="13175"/>
                </a:lnTo>
                <a:lnTo>
                  <a:pt x="357260" y="3374"/>
                </a:lnTo>
                <a:lnTo>
                  <a:pt x="311264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2284" y="4536721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5" h="376554">
                <a:moveTo>
                  <a:pt x="112011" y="0"/>
                </a:moveTo>
                <a:lnTo>
                  <a:pt x="105667" y="1718"/>
                </a:lnTo>
                <a:lnTo>
                  <a:pt x="100305" y="5389"/>
                </a:lnTo>
                <a:lnTo>
                  <a:pt x="96172" y="10894"/>
                </a:lnTo>
                <a:lnTo>
                  <a:pt x="94864" y="12799"/>
                </a:lnTo>
                <a:lnTo>
                  <a:pt x="94864" y="15466"/>
                </a:lnTo>
                <a:lnTo>
                  <a:pt x="94203" y="17371"/>
                </a:lnTo>
                <a:lnTo>
                  <a:pt x="94348" y="25880"/>
                </a:lnTo>
                <a:lnTo>
                  <a:pt x="94451" y="30134"/>
                </a:lnTo>
                <a:lnTo>
                  <a:pt x="94482" y="36516"/>
                </a:lnTo>
                <a:lnTo>
                  <a:pt x="80449" y="78331"/>
                </a:lnTo>
                <a:lnTo>
                  <a:pt x="63095" y="94793"/>
                </a:lnTo>
                <a:lnTo>
                  <a:pt x="54478" y="103102"/>
                </a:lnTo>
                <a:lnTo>
                  <a:pt x="25302" y="135770"/>
                </a:lnTo>
                <a:lnTo>
                  <a:pt x="8773" y="170350"/>
                </a:lnTo>
                <a:lnTo>
                  <a:pt x="553" y="207998"/>
                </a:lnTo>
                <a:lnTo>
                  <a:pt x="0" y="227407"/>
                </a:lnTo>
                <a:lnTo>
                  <a:pt x="11" y="266291"/>
                </a:lnTo>
                <a:lnTo>
                  <a:pt x="312" y="286055"/>
                </a:lnTo>
                <a:lnTo>
                  <a:pt x="773" y="306591"/>
                </a:lnTo>
                <a:lnTo>
                  <a:pt x="1214" y="323949"/>
                </a:lnTo>
                <a:lnTo>
                  <a:pt x="1324" y="342999"/>
                </a:lnTo>
                <a:lnTo>
                  <a:pt x="19553" y="374368"/>
                </a:lnTo>
                <a:lnTo>
                  <a:pt x="24125" y="375003"/>
                </a:lnTo>
                <a:lnTo>
                  <a:pt x="177376" y="375003"/>
                </a:lnTo>
                <a:lnTo>
                  <a:pt x="186215" y="375221"/>
                </a:lnTo>
                <a:lnTo>
                  <a:pt x="203893" y="376181"/>
                </a:lnTo>
                <a:lnTo>
                  <a:pt x="212732" y="376400"/>
                </a:lnTo>
                <a:lnTo>
                  <a:pt x="219286" y="376400"/>
                </a:lnTo>
                <a:lnTo>
                  <a:pt x="222562" y="375003"/>
                </a:lnTo>
                <a:lnTo>
                  <a:pt x="246133" y="342999"/>
                </a:lnTo>
                <a:lnTo>
                  <a:pt x="246133" y="337665"/>
                </a:lnTo>
                <a:lnTo>
                  <a:pt x="242857" y="333093"/>
                </a:lnTo>
                <a:lnTo>
                  <a:pt x="241549" y="330553"/>
                </a:lnTo>
                <a:lnTo>
                  <a:pt x="236316" y="325219"/>
                </a:lnTo>
                <a:lnTo>
                  <a:pt x="244081" y="320486"/>
                </a:lnTo>
                <a:lnTo>
                  <a:pt x="249821" y="314217"/>
                </a:lnTo>
                <a:lnTo>
                  <a:pt x="253720" y="306591"/>
                </a:lnTo>
                <a:lnTo>
                  <a:pt x="255963" y="297787"/>
                </a:lnTo>
                <a:lnTo>
                  <a:pt x="256214" y="288811"/>
                </a:lnTo>
                <a:lnTo>
                  <a:pt x="254072" y="280562"/>
                </a:lnTo>
                <a:lnTo>
                  <a:pt x="249600" y="273051"/>
                </a:lnTo>
                <a:lnTo>
                  <a:pt x="242857" y="266291"/>
                </a:lnTo>
                <a:lnTo>
                  <a:pt x="250615" y="260883"/>
                </a:lnTo>
                <a:lnTo>
                  <a:pt x="256776" y="254273"/>
                </a:lnTo>
                <a:lnTo>
                  <a:pt x="260727" y="246306"/>
                </a:lnTo>
                <a:lnTo>
                  <a:pt x="261856" y="236827"/>
                </a:lnTo>
                <a:lnTo>
                  <a:pt x="261047" y="227407"/>
                </a:lnTo>
                <a:lnTo>
                  <a:pt x="258333" y="218904"/>
                </a:lnTo>
                <a:lnTo>
                  <a:pt x="253289" y="211520"/>
                </a:lnTo>
                <a:lnTo>
                  <a:pt x="245486" y="205458"/>
                </a:lnTo>
                <a:lnTo>
                  <a:pt x="246794" y="204696"/>
                </a:lnTo>
                <a:lnTo>
                  <a:pt x="248102" y="203426"/>
                </a:lnTo>
                <a:lnTo>
                  <a:pt x="252026" y="201521"/>
                </a:lnTo>
                <a:lnTo>
                  <a:pt x="256611" y="198854"/>
                </a:lnTo>
                <a:lnTo>
                  <a:pt x="258579" y="193647"/>
                </a:lnTo>
                <a:lnTo>
                  <a:pt x="260766" y="186769"/>
                </a:lnTo>
                <a:lnTo>
                  <a:pt x="261359" y="179867"/>
                </a:lnTo>
                <a:lnTo>
                  <a:pt x="260235" y="172966"/>
                </a:lnTo>
                <a:lnTo>
                  <a:pt x="224351" y="146893"/>
                </a:lnTo>
                <a:lnTo>
                  <a:pt x="218591" y="146403"/>
                </a:lnTo>
                <a:lnTo>
                  <a:pt x="128252" y="146403"/>
                </a:lnTo>
                <a:lnTo>
                  <a:pt x="128252" y="143863"/>
                </a:lnTo>
                <a:lnTo>
                  <a:pt x="128912" y="141831"/>
                </a:lnTo>
                <a:lnTo>
                  <a:pt x="129573" y="140561"/>
                </a:lnTo>
                <a:lnTo>
                  <a:pt x="131529" y="133957"/>
                </a:lnTo>
                <a:lnTo>
                  <a:pt x="134157" y="127480"/>
                </a:lnTo>
                <a:lnTo>
                  <a:pt x="136113" y="120876"/>
                </a:lnTo>
                <a:lnTo>
                  <a:pt x="140863" y="108569"/>
                </a:lnTo>
                <a:lnTo>
                  <a:pt x="151175" y="70457"/>
                </a:lnTo>
                <a:lnTo>
                  <a:pt x="153144" y="33754"/>
                </a:lnTo>
                <a:lnTo>
                  <a:pt x="151175" y="25880"/>
                </a:lnTo>
                <a:lnTo>
                  <a:pt x="119095" y="353"/>
                </a:lnTo>
                <a:lnTo>
                  <a:pt x="112011" y="0"/>
                </a:lnTo>
                <a:close/>
              </a:path>
              <a:path w="262255" h="376554">
                <a:moveTo>
                  <a:pt x="177376" y="375003"/>
                </a:moveTo>
                <a:lnTo>
                  <a:pt x="29370" y="375003"/>
                </a:lnTo>
                <a:lnTo>
                  <a:pt x="66306" y="375324"/>
                </a:lnTo>
                <a:lnTo>
                  <a:pt x="177376" y="375003"/>
                </a:lnTo>
                <a:close/>
              </a:path>
              <a:path w="262255" h="376554">
                <a:moveTo>
                  <a:pt x="201607" y="145768"/>
                </a:moveTo>
                <a:lnTo>
                  <a:pt x="132837" y="146403"/>
                </a:lnTo>
                <a:lnTo>
                  <a:pt x="218591" y="146403"/>
                </a:lnTo>
                <a:lnTo>
                  <a:pt x="216912" y="146260"/>
                </a:lnTo>
                <a:lnTo>
                  <a:pt x="209352" y="145889"/>
                </a:lnTo>
                <a:lnTo>
                  <a:pt x="201607" y="145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45541" y="4721225"/>
            <a:ext cx="97091" cy="2155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4286" y="5306085"/>
            <a:ext cx="622935" cy="622935"/>
          </a:xfrm>
          <a:custGeom>
            <a:avLst/>
            <a:gdLst/>
            <a:ahLst/>
            <a:cxnLst/>
            <a:rect l="l" t="t" r="r" b="b"/>
            <a:pathLst>
              <a:path w="622935" h="622935">
                <a:moveTo>
                  <a:pt x="311251" y="0"/>
                </a:moveTo>
                <a:lnTo>
                  <a:pt x="265258" y="3374"/>
                </a:lnTo>
                <a:lnTo>
                  <a:pt x="221359" y="13178"/>
                </a:lnTo>
                <a:lnTo>
                  <a:pt x="180037" y="28929"/>
                </a:lnTo>
                <a:lnTo>
                  <a:pt x="141774" y="50146"/>
                </a:lnTo>
                <a:lnTo>
                  <a:pt x="107049" y="76347"/>
                </a:lnTo>
                <a:lnTo>
                  <a:pt x="76346" y="107051"/>
                </a:lnTo>
                <a:lnTo>
                  <a:pt x="50145" y="141777"/>
                </a:lnTo>
                <a:lnTo>
                  <a:pt x="28929" y="180042"/>
                </a:lnTo>
                <a:lnTo>
                  <a:pt x="13178" y="221366"/>
                </a:lnTo>
                <a:lnTo>
                  <a:pt x="3374" y="265267"/>
                </a:lnTo>
                <a:lnTo>
                  <a:pt x="0" y="311264"/>
                </a:lnTo>
                <a:lnTo>
                  <a:pt x="3374" y="357257"/>
                </a:lnTo>
                <a:lnTo>
                  <a:pt x="13178" y="401156"/>
                </a:lnTo>
                <a:lnTo>
                  <a:pt x="28929" y="442477"/>
                </a:lnTo>
                <a:lnTo>
                  <a:pt x="50145" y="480741"/>
                </a:lnTo>
                <a:lnTo>
                  <a:pt x="76346" y="515466"/>
                </a:lnTo>
                <a:lnTo>
                  <a:pt x="107049" y="546169"/>
                </a:lnTo>
                <a:lnTo>
                  <a:pt x="141774" y="572370"/>
                </a:lnTo>
                <a:lnTo>
                  <a:pt x="180037" y="593586"/>
                </a:lnTo>
                <a:lnTo>
                  <a:pt x="221359" y="609337"/>
                </a:lnTo>
                <a:lnTo>
                  <a:pt x="265258" y="619141"/>
                </a:lnTo>
                <a:lnTo>
                  <a:pt x="311251" y="622515"/>
                </a:lnTo>
                <a:lnTo>
                  <a:pt x="357248" y="619141"/>
                </a:lnTo>
                <a:lnTo>
                  <a:pt x="401149" y="609337"/>
                </a:lnTo>
                <a:lnTo>
                  <a:pt x="442473" y="593586"/>
                </a:lnTo>
                <a:lnTo>
                  <a:pt x="480738" y="572370"/>
                </a:lnTo>
                <a:lnTo>
                  <a:pt x="515464" y="546169"/>
                </a:lnTo>
                <a:lnTo>
                  <a:pt x="546168" y="515466"/>
                </a:lnTo>
                <a:lnTo>
                  <a:pt x="572369" y="480741"/>
                </a:lnTo>
                <a:lnTo>
                  <a:pt x="593586" y="442477"/>
                </a:lnTo>
                <a:lnTo>
                  <a:pt x="609337" y="401156"/>
                </a:lnTo>
                <a:lnTo>
                  <a:pt x="619141" y="357257"/>
                </a:lnTo>
                <a:lnTo>
                  <a:pt x="622515" y="311264"/>
                </a:lnTo>
                <a:lnTo>
                  <a:pt x="619141" y="265267"/>
                </a:lnTo>
                <a:lnTo>
                  <a:pt x="609337" y="221366"/>
                </a:lnTo>
                <a:lnTo>
                  <a:pt x="593586" y="180042"/>
                </a:lnTo>
                <a:lnTo>
                  <a:pt x="572369" y="141777"/>
                </a:lnTo>
                <a:lnTo>
                  <a:pt x="546168" y="107051"/>
                </a:lnTo>
                <a:lnTo>
                  <a:pt x="515464" y="76347"/>
                </a:lnTo>
                <a:lnTo>
                  <a:pt x="480738" y="50146"/>
                </a:lnTo>
                <a:lnTo>
                  <a:pt x="442473" y="28929"/>
                </a:lnTo>
                <a:lnTo>
                  <a:pt x="401149" y="13178"/>
                </a:lnTo>
                <a:lnTo>
                  <a:pt x="357248" y="3374"/>
                </a:lnTo>
                <a:lnTo>
                  <a:pt x="3112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2657" y="5392322"/>
            <a:ext cx="262255" cy="376555"/>
          </a:xfrm>
          <a:custGeom>
            <a:avLst/>
            <a:gdLst/>
            <a:ahLst/>
            <a:cxnLst/>
            <a:rect l="l" t="t" r="r" b="b"/>
            <a:pathLst>
              <a:path w="262255" h="376554">
                <a:moveTo>
                  <a:pt x="112011" y="0"/>
                </a:moveTo>
                <a:lnTo>
                  <a:pt x="105667" y="1699"/>
                </a:lnTo>
                <a:lnTo>
                  <a:pt x="100306" y="5363"/>
                </a:lnTo>
                <a:lnTo>
                  <a:pt x="96172" y="10867"/>
                </a:lnTo>
                <a:lnTo>
                  <a:pt x="94864" y="12835"/>
                </a:lnTo>
                <a:lnTo>
                  <a:pt x="94864" y="15452"/>
                </a:lnTo>
                <a:lnTo>
                  <a:pt x="94204" y="17420"/>
                </a:lnTo>
                <a:lnTo>
                  <a:pt x="94348" y="25929"/>
                </a:lnTo>
                <a:lnTo>
                  <a:pt x="94451" y="30190"/>
                </a:lnTo>
                <a:lnTo>
                  <a:pt x="94482" y="36576"/>
                </a:lnTo>
                <a:lnTo>
                  <a:pt x="80449" y="78342"/>
                </a:lnTo>
                <a:lnTo>
                  <a:pt x="63095" y="94795"/>
                </a:lnTo>
                <a:lnTo>
                  <a:pt x="54478" y="103117"/>
                </a:lnTo>
                <a:lnTo>
                  <a:pt x="25302" y="135784"/>
                </a:lnTo>
                <a:lnTo>
                  <a:pt x="8773" y="170386"/>
                </a:lnTo>
                <a:lnTo>
                  <a:pt x="554" y="208034"/>
                </a:lnTo>
                <a:lnTo>
                  <a:pt x="0" y="227428"/>
                </a:lnTo>
                <a:lnTo>
                  <a:pt x="12" y="266327"/>
                </a:lnTo>
                <a:lnTo>
                  <a:pt x="312" y="286057"/>
                </a:lnTo>
                <a:lnTo>
                  <a:pt x="773" y="306584"/>
                </a:lnTo>
                <a:lnTo>
                  <a:pt x="1214" y="323973"/>
                </a:lnTo>
                <a:lnTo>
                  <a:pt x="1324" y="342972"/>
                </a:lnTo>
                <a:lnTo>
                  <a:pt x="19553" y="374404"/>
                </a:lnTo>
                <a:lnTo>
                  <a:pt x="24138" y="375065"/>
                </a:lnTo>
                <a:lnTo>
                  <a:pt x="177376" y="375065"/>
                </a:lnTo>
                <a:lnTo>
                  <a:pt x="186215" y="375269"/>
                </a:lnTo>
                <a:lnTo>
                  <a:pt x="203893" y="376169"/>
                </a:lnTo>
                <a:lnTo>
                  <a:pt x="212733" y="376373"/>
                </a:lnTo>
                <a:lnTo>
                  <a:pt x="219286" y="376373"/>
                </a:lnTo>
                <a:lnTo>
                  <a:pt x="222562" y="375065"/>
                </a:lnTo>
                <a:lnTo>
                  <a:pt x="246134" y="342972"/>
                </a:lnTo>
                <a:lnTo>
                  <a:pt x="246134" y="337727"/>
                </a:lnTo>
                <a:lnTo>
                  <a:pt x="242857" y="333142"/>
                </a:lnTo>
                <a:lnTo>
                  <a:pt x="241549" y="330526"/>
                </a:lnTo>
                <a:lnTo>
                  <a:pt x="236317" y="325281"/>
                </a:lnTo>
                <a:lnTo>
                  <a:pt x="244082" y="320520"/>
                </a:lnTo>
                <a:lnTo>
                  <a:pt x="249821" y="314227"/>
                </a:lnTo>
                <a:lnTo>
                  <a:pt x="253720" y="306584"/>
                </a:lnTo>
                <a:lnTo>
                  <a:pt x="255963" y="297773"/>
                </a:lnTo>
                <a:lnTo>
                  <a:pt x="256216" y="288807"/>
                </a:lnTo>
                <a:lnTo>
                  <a:pt x="254077" y="280578"/>
                </a:lnTo>
                <a:lnTo>
                  <a:pt x="249605" y="273086"/>
                </a:lnTo>
                <a:lnTo>
                  <a:pt x="242857" y="266327"/>
                </a:lnTo>
                <a:lnTo>
                  <a:pt x="250616" y="260891"/>
                </a:lnTo>
                <a:lnTo>
                  <a:pt x="256776" y="254289"/>
                </a:lnTo>
                <a:lnTo>
                  <a:pt x="260727" y="246337"/>
                </a:lnTo>
                <a:lnTo>
                  <a:pt x="261856" y="236851"/>
                </a:lnTo>
                <a:lnTo>
                  <a:pt x="261047" y="227428"/>
                </a:lnTo>
                <a:lnTo>
                  <a:pt x="258334" y="218923"/>
                </a:lnTo>
                <a:lnTo>
                  <a:pt x="253289" y="211521"/>
                </a:lnTo>
                <a:lnTo>
                  <a:pt x="245486" y="205406"/>
                </a:lnTo>
                <a:lnTo>
                  <a:pt x="246794" y="204758"/>
                </a:lnTo>
                <a:lnTo>
                  <a:pt x="248102" y="203450"/>
                </a:lnTo>
                <a:lnTo>
                  <a:pt x="252026" y="201481"/>
                </a:lnTo>
                <a:lnTo>
                  <a:pt x="256611" y="198865"/>
                </a:lnTo>
                <a:lnTo>
                  <a:pt x="258658" y="193372"/>
                </a:lnTo>
                <a:lnTo>
                  <a:pt x="260767" y="186743"/>
                </a:lnTo>
                <a:lnTo>
                  <a:pt x="261359" y="179866"/>
                </a:lnTo>
                <a:lnTo>
                  <a:pt x="260235" y="172989"/>
                </a:lnTo>
                <a:lnTo>
                  <a:pt x="224351" y="146913"/>
                </a:lnTo>
                <a:lnTo>
                  <a:pt x="218928" y="146465"/>
                </a:lnTo>
                <a:lnTo>
                  <a:pt x="128252" y="146465"/>
                </a:lnTo>
                <a:lnTo>
                  <a:pt x="128252" y="143836"/>
                </a:lnTo>
                <a:lnTo>
                  <a:pt x="128913" y="141867"/>
                </a:lnTo>
                <a:lnTo>
                  <a:pt x="129573" y="140559"/>
                </a:lnTo>
                <a:lnTo>
                  <a:pt x="131529" y="134019"/>
                </a:lnTo>
                <a:lnTo>
                  <a:pt x="134158" y="127466"/>
                </a:lnTo>
                <a:lnTo>
                  <a:pt x="136114" y="120912"/>
                </a:lnTo>
                <a:lnTo>
                  <a:pt x="140864" y="108612"/>
                </a:lnTo>
                <a:lnTo>
                  <a:pt x="151176" y="70481"/>
                </a:lnTo>
                <a:lnTo>
                  <a:pt x="153144" y="33790"/>
                </a:lnTo>
                <a:lnTo>
                  <a:pt x="151176" y="25929"/>
                </a:lnTo>
                <a:lnTo>
                  <a:pt x="119096" y="389"/>
                </a:lnTo>
                <a:lnTo>
                  <a:pt x="112011" y="0"/>
                </a:lnTo>
                <a:close/>
              </a:path>
              <a:path w="262255" h="376554">
                <a:moveTo>
                  <a:pt x="177376" y="375065"/>
                </a:moveTo>
                <a:lnTo>
                  <a:pt x="29370" y="375065"/>
                </a:lnTo>
                <a:lnTo>
                  <a:pt x="66307" y="375338"/>
                </a:lnTo>
                <a:lnTo>
                  <a:pt x="177376" y="375065"/>
                </a:lnTo>
                <a:close/>
              </a:path>
              <a:path w="262255" h="376554">
                <a:moveTo>
                  <a:pt x="201607" y="145804"/>
                </a:moveTo>
                <a:lnTo>
                  <a:pt x="132837" y="146465"/>
                </a:lnTo>
                <a:lnTo>
                  <a:pt x="218928" y="146465"/>
                </a:lnTo>
                <a:lnTo>
                  <a:pt x="216912" y="146298"/>
                </a:lnTo>
                <a:lnTo>
                  <a:pt x="209352" y="145928"/>
                </a:lnTo>
                <a:lnTo>
                  <a:pt x="201607" y="1458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35914" y="5576785"/>
            <a:ext cx="97091" cy="2156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9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16126934"/>
              </p:ext>
            </p:extLst>
          </p:nvPr>
        </p:nvGraphicFramePr>
        <p:xfrm>
          <a:off x="-159656" y="879475"/>
          <a:ext cx="12153535" cy="5567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317695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7976" y="-16134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7975" y="510143"/>
            <a:ext cx="875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выдачи ЭЛН в Свердловской области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6294" y="6273225"/>
            <a:ext cx="24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Рост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16,5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61374" y="3101992"/>
            <a:ext cx="2624479" cy="490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algn="ctr">
              <a:defRPr/>
            </a:pPr>
            <a:endParaRPr lang="ru-RU" dirty="0">
              <a:solidFill>
                <a:srgbClr val="4E67C8">
                  <a:lumMod val="50000"/>
                </a:srgbClr>
              </a:solidFill>
            </a:endParaRP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027976" y="-7586"/>
            <a:ext cx="8754701" cy="397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064A9C"/>
                </a:solidFill>
                <a:latin typeface="Arial Black" pitchFamily="34" charset="0"/>
              </a:rPr>
              <a:t>ГУ – Свердловское региональное отделение Фонда социального страхования РФ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92306" y="311809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51818664"/>
              </p:ext>
            </p:extLst>
          </p:nvPr>
        </p:nvGraphicFramePr>
        <p:xfrm>
          <a:off x="82550" y="982802"/>
          <a:ext cx="11978821" cy="566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64344" y="459581"/>
            <a:ext cx="1011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Количество страхователей, принимающих ЭЛН в Свердловской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5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531234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88083" y="44114"/>
            <a:ext cx="875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выдачи ЭЛН в Свердловской области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1072732924"/>
              </p:ext>
            </p:extLst>
          </p:nvPr>
        </p:nvGraphicFramePr>
        <p:xfrm>
          <a:off x="284205" y="1761612"/>
          <a:ext cx="11578281" cy="390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508521" y="1037073"/>
            <a:ext cx="333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среди  субъектов РФ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72461" y="5664044"/>
            <a:ext cx="661953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45134" marR="5080" indent="-433070" algn="ctr">
              <a:spcBef>
                <a:spcPts val="1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2,3%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общего количества ЭЛН В России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23 383 670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822" y="5530286"/>
            <a:ext cx="54184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листов в электронном виде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23,3 %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общего количества листов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ЭЛН по РФ в 2019 году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33,4 %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92306" y="584396"/>
            <a:ext cx="64042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/>
              <a:t>1. Московская область – 156 111</a:t>
            </a:r>
            <a:br>
              <a:rPr lang="ru-RU" sz="2200" b="1" dirty="0" smtClean="0"/>
            </a:br>
            <a:r>
              <a:rPr lang="ru-RU" sz="2200" b="1" dirty="0" smtClean="0"/>
              <a:t>2. Республика Татарстан – 154 415</a:t>
            </a:r>
            <a:br>
              <a:rPr lang="ru-RU" sz="2200" b="1" dirty="0" smtClean="0"/>
            </a:br>
            <a:r>
              <a:rPr lang="ru-RU" sz="2200" b="1" u="sng" dirty="0" smtClean="0">
                <a:solidFill>
                  <a:srgbClr val="FF0000"/>
                </a:solidFill>
              </a:rPr>
              <a:t>3. Свердловская область- 122 154</a:t>
            </a:r>
            <a:endParaRPr lang="ru-RU" sz="2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542" y="547191"/>
            <a:ext cx="9794887" cy="5995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5096" y="62851"/>
            <a:ext cx="9588404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Готовность медицинских организаций к работе в цифровом формате</a:t>
            </a:r>
          </a:p>
        </p:txBody>
      </p:sp>
      <p:sp>
        <p:nvSpPr>
          <p:cNvPr id="8" name="object 8"/>
          <p:cNvSpPr/>
          <p:nvPr/>
        </p:nvSpPr>
        <p:spPr>
          <a:xfrm>
            <a:off x="48176" y="164667"/>
            <a:ext cx="872907" cy="765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515" y="4163567"/>
            <a:ext cx="175260" cy="178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8365" y="4123690"/>
            <a:ext cx="17005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до 50% (0</a:t>
            </a:r>
            <a:r>
              <a:rPr sz="1400" b="1" spc="-9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субъектов)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580" y="3601973"/>
            <a:ext cx="1858010" cy="44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00"/>
              </a:spcBef>
            </a:pPr>
            <a:r>
              <a:rPr sz="14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свыше </a:t>
            </a: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50% </a:t>
            </a:r>
            <a:r>
              <a:rPr sz="14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до </a:t>
            </a: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99,99</a:t>
            </a:r>
            <a:r>
              <a:rPr sz="1400" b="1" spc="-8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</a:pP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(73</a:t>
            </a:r>
            <a:r>
              <a:rPr sz="14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субъекта)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7847" y="3645408"/>
            <a:ext cx="176783" cy="1783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990323" y="656366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17647" y="421919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84" y="6391655"/>
            <a:ext cx="6685915" cy="411480"/>
          </a:xfrm>
          <a:prstGeom prst="rect">
            <a:avLst/>
          </a:prstGeom>
          <a:ln w="12192">
            <a:solidFill>
              <a:srgbClr val="538235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280"/>
              </a:spcBef>
            </a:pPr>
            <a:r>
              <a:rPr sz="1400" b="1" spc="-180" dirty="0">
                <a:solidFill>
                  <a:srgbClr val="538235"/>
                </a:solidFill>
                <a:latin typeface="Trebuchet MS"/>
                <a:cs typeface="Trebuchet MS"/>
              </a:rPr>
              <a:t>г.</a:t>
            </a:r>
            <a:r>
              <a:rPr sz="1400" b="1" spc="-105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40" dirty="0">
                <a:solidFill>
                  <a:srgbClr val="538235"/>
                </a:solidFill>
                <a:latin typeface="Trebuchet MS"/>
                <a:cs typeface="Trebuchet MS"/>
              </a:rPr>
              <a:t>Москва</a:t>
            </a:r>
            <a:r>
              <a:rPr sz="1400" b="1" spc="-145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75" dirty="0">
                <a:solidFill>
                  <a:srgbClr val="538235"/>
                </a:solidFill>
                <a:latin typeface="Trebuchet MS"/>
                <a:cs typeface="Trebuchet MS"/>
              </a:rPr>
              <a:t>(реализация</a:t>
            </a:r>
            <a:r>
              <a:rPr sz="1400" b="1" spc="-150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70" dirty="0">
                <a:solidFill>
                  <a:srgbClr val="538235"/>
                </a:solidFill>
                <a:latin typeface="Trebuchet MS"/>
                <a:cs typeface="Trebuchet MS"/>
              </a:rPr>
              <a:t>формирования</a:t>
            </a:r>
            <a:r>
              <a:rPr sz="1400" b="1" spc="-145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105" dirty="0">
                <a:solidFill>
                  <a:srgbClr val="538235"/>
                </a:solidFill>
                <a:latin typeface="Trebuchet MS"/>
                <a:cs typeface="Trebuchet MS"/>
              </a:rPr>
              <a:t>ЭЛН</a:t>
            </a:r>
            <a:r>
              <a:rPr sz="1400" b="1" spc="-135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60" dirty="0">
                <a:solidFill>
                  <a:srgbClr val="538235"/>
                </a:solidFill>
                <a:latin typeface="Trebuchet MS"/>
                <a:cs typeface="Trebuchet MS"/>
              </a:rPr>
              <a:t>по</a:t>
            </a:r>
            <a:r>
              <a:rPr sz="1400" b="1" spc="-120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85" dirty="0">
                <a:solidFill>
                  <a:srgbClr val="538235"/>
                </a:solidFill>
                <a:latin typeface="Trebuchet MS"/>
                <a:cs typeface="Trebuchet MS"/>
              </a:rPr>
              <a:t>отдельному</a:t>
            </a:r>
            <a:r>
              <a:rPr sz="1400" b="1" spc="-140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100" dirty="0">
                <a:solidFill>
                  <a:srgbClr val="538235"/>
                </a:solidFill>
                <a:latin typeface="Trebuchet MS"/>
                <a:cs typeface="Trebuchet MS"/>
              </a:rPr>
              <a:t>графику</a:t>
            </a:r>
            <a:r>
              <a:rPr sz="1400" b="1" spc="-130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70" dirty="0">
                <a:solidFill>
                  <a:srgbClr val="538235"/>
                </a:solidFill>
                <a:latin typeface="Trebuchet MS"/>
                <a:cs typeface="Trebuchet MS"/>
              </a:rPr>
              <a:t>к</a:t>
            </a:r>
            <a:r>
              <a:rPr sz="1400" b="1" spc="-114" dirty="0">
                <a:solidFill>
                  <a:srgbClr val="538235"/>
                </a:solidFill>
                <a:latin typeface="Trebuchet MS"/>
                <a:cs typeface="Trebuchet MS"/>
              </a:rPr>
              <a:t> 2020</a:t>
            </a:r>
            <a:r>
              <a:rPr sz="1400" b="1" spc="-110" dirty="0">
                <a:solidFill>
                  <a:srgbClr val="538235"/>
                </a:solidFill>
                <a:latin typeface="Trebuchet MS"/>
                <a:cs typeface="Trebuchet MS"/>
              </a:rPr>
              <a:t> </a:t>
            </a:r>
            <a:r>
              <a:rPr sz="1400" b="1" spc="-150" dirty="0">
                <a:solidFill>
                  <a:srgbClr val="538235"/>
                </a:solidFill>
                <a:latin typeface="Trebuchet MS"/>
                <a:cs typeface="Trebuchet MS"/>
              </a:rPr>
              <a:t>г.)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05557" y="447179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0771" y="1585721"/>
            <a:ext cx="2487930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Белгородская</a:t>
            </a:r>
            <a:r>
              <a:rPr sz="1100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область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</a:t>
            </a:r>
            <a:r>
              <a:rPr sz="1100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Крым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Чувашская</a:t>
            </a:r>
            <a:r>
              <a:rPr sz="1100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</a:t>
            </a:r>
            <a:r>
              <a:rPr sz="1100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Мордовия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Северная</a:t>
            </a:r>
            <a:r>
              <a:rPr sz="1100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Осетия-Алания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</a:t>
            </a:r>
            <a:r>
              <a:rPr sz="1100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Калмыкия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</a:t>
            </a:r>
            <a:r>
              <a:rPr sz="1100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Адыгея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Ненецкий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автономный</a:t>
            </a:r>
            <a:r>
              <a:rPr sz="1100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округ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Чукотский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автономный</a:t>
            </a:r>
            <a:r>
              <a:rPr sz="1100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округ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0771" y="3094736"/>
            <a:ext cx="158432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AutoNum type="arabicPeriod" startAt="10"/>
              <a:tabLst>
                <a:tab pos="241300" algn="l"/>
              </a:tabLst>
            </a:pPr>
            <a:r>
              <a:rPr sz="1100" spc="-5" dirty="0">
                <a:solidFill>
                  <a:srgbClr val="1F4E79"/>
                </a:solidFill>
                <a:latin typeface="Times New Roman"/>
                <a:cs typeface="Times New Roman"/>
              </a:rPr>
              <a:t>Республика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Марий</a:t>
            </a:r>
            <a:r>
              <a:rPr sz="1100" spc="-7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Эл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 startAt="10"/>
              <a:tabLst>
                <a:tab pos="241300" algn="l"/>
              </a:tabLst>
            </a:pP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Калужская</a:t>
            </a:r>
            <a:r>
              <a:rPr sz="1100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F4E79"/>
                </a:solidFill>
                <a:latin typeface="Times New Roman"/>
                <a:cs typeface="Times New Roman"/>
              </a:rPr>
              <a:t>область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82316" y="538713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06801" y="494944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76747" y="309930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55060" y="5094223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94303" y="4124070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90986" y="1315973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2762" y="1241297"/>
            <a:ext cx="16446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1F4E79"/>
                </a:solidFill>
                <a:latin typeface="Times New Roman"/>
                <a:cs typeface="Times New Roman"/>
              </a:rPr>
              <a:t>100% </a:t>
            </a:r>
            <a:r>
              <a:rPr sz="14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(11</a:t>
            </a:r>
            <a:r>
              <a:rPr sz="1400" b="1" spc="-10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субъектов)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3943" y="1286255"/>
            <a:ext cx="175259" cy="176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70221" y="680719"/>
            <a:ext cx="408686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2200" b="1" u="sng" spc="-5" dirty="0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9 471 </a:t>
            </a:r>
            <a:r>
              <a:rPr sz="2200" b="1" u="sng" spc="-5" dirty="0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sng" spc="-10" dirty="0" err="1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медицинских</a:t>
            </a:r>
            <a:r>
              <a:rPr sz="2200" b="1" u="sng" spc="-15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sng" spc="-10" dirty="0" err="1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организаци</a:t>
            </a:r>
            <a:r>
              <a:rPr lang="ru-RU" sz="2200" b="1" u="sng" spc="-1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й</a:t>
            </a:r>
            <a:endParaRPr sz="2200" u="sng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u="sng" spc="-55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sng" spc="-5" dirty="0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(</a:t>
            </a:r>
            <a:r>
              <a:rPr lang="ru-RU" sz="2200" b="1" u="sng" spc="-5" dirty="0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83,3</a:t>
            </a:r>
            <a:r>
              <a:rPr sz="2200" b="1" u="sng" spc="-5" dirty="0" smtClean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sng" spc="-5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% </a:t>
            </a:r>
            <a:r>
              <a:rPr sz="2200" b="1" u="sng" spc="-15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от </a:t>
            </a:r>
            <a:r>
              <a:rPr sz="2200" b="1" u="sng" spc="-5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всех МО по</a:t>
            </a:r>
            <a:r>
              <a:rPr sz="2200" b="1" u="sng" spc="-1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sng" spc="-15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РФ)</a:t>
            </a:r>
            <a:endParaRPr sz="2200" u="sng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200" spc="-15" dirty="0">
                <a:solidFill>
                  <a:srgbClr val="1F4E79"/>
                </a:solidFill>
                <a:latin typeface="Times New Roman"/>
                <a:cs typeface="Times New Roman"/>
              </a:rPr>
              <a:t>участвуют </a:t>
            </a:r>
            <a:r>
              <a:rPr sz="2200" spc="-5" dirty="0">
                <a:solidFill>
                  <a:srgbClr val="1F4E79"/>
                </a:solidFill>
                <a:latin typeface="Times New Roman"/>
                <a:cs typeface="Times New Roman"/>
              </a:rPr>
              <a:t>в </a:t>
            </a:r>
            <a:r>
              <a:rPr sz="2200" spc="-10" dirty="0">
                <a:solidFill>
                  <a:srgbClr val="1F4E79"/>
                </a:solidFill>
                <a:latin typeface="Times New Roman"/>
                <a:cs typeface="Times New Roman"/>
              </a:rPr>
              <a:t>формировании</a:t>
            </a:r>
            <a:r>
              <a:rPr sz="2200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spc="-55" dirty="0">
                <a:solidFill>
                  <a:srgbClr val="1F4E79"/>
                </a:solidFill>
                <a:latin typeface="Times New Roman"/>
                <a:cs typeface="Times New Roman"/>
              </a:rPr>
              <a:t>ЭЛН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438144" y="3799332"/>
            <a:ext cx="147828" cy="144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3327" y="4664964"/>
            <a:ext cx="52069" cy="45720"/>
          </a:xfrm>
          <a:custGeom>
            <a:avLst/>
            <a:gdLst/>
            <a:ahLst/>
            <a:cxnLst/>
            <a:rect l="l" t="t" r="r" b="b"/>
            <a:pathLst>
              <a:path w="52069" h="45720">
                <a:moveTo>
                  <a:pt x="25908" y="0"/>
                </a:moveTo>
                <a:lnTo>
                  <a:pt x="15805" y="1803"/>
                </a:lnTo>
                <a:lnTo>
                  <a:pt x="7572" y="6715"/>
                </a:lnTo>
                <a:lnTo>
                  <a:pt x="2030" y="13983"/>
                </a:lnTo>
                <a:lnTo>
                  <a:pt x="0" y="22860"/>
                </a:lnTo>
                <a:lnTo>
                  <a:pt x="2030" y="31736"/>
                </a:lnTo>
                <a:lnTo>
                  <a:pt x="7572" y="39004"/>
                </a:lnTo>
                <a:lnTo>
                  <a:pt x="15805" y="43916"/>
                </a:lnTo>
                <a:lnTo>
                  <a:pt x="25908" y="45719"/>
                </a:lnTo>
                <a:lnTo>
                  <a:pt x="36010" y="43916"/>
                </a:lnTo>
                <a:lnTo>
                  <a:pt x="44243" y="39004"/>
                </a:lnTo>
                <a:lnTo>
                  <a:pt x="49785" y="31736"/>
                </a:lnTo>
                <a:lnTo>
                  <a:pt x="51816" y="22860"/>
                </a:lnTo>
                <a:lnTo>
                  <a:pt x="49785" y="13983"/>
                </a:lnTo>
                <a:lnTo>
                  <a:pt x="44243" y="6715"/>
                </a:lnTo>
                <a:lnTo>
                  <a:pt x="36010" y="1803"/>
                </a:lnTo>
                <a:lnTo>
                  <a:pt x="259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43327" y="4664964"/>
            <a:ext cx="52069" cy="45720"/>
          </a:xfrm>
          <a:custGeom>
            <a:avLst/>
            <a:gdLst/>
            <a:ahLst/>
            <a:cxnLst/>
            <a:rect l="l" t="t" r="r" b="b"/>
            <a:pathLst>
              <a:path w="52069" h="45720">
                <a:moveTo>
                  <a:pt x="0" y="22860"/>
                </a:moveTo>
                <a:lnTo>
                  <a:pt x="2030" y="31736"/>
                </a:lnTo>
                <a:lnTo>
                  <a:pt x="7572" y="39004"/>
                </a:lnTo>
                <a:lnTo>
                  <a:pt x="15805" y="43916"/>
                </a:lnTo>
                <a:lnTo>
                  <a:pt x="25908" y="45719"/>
                </a:lnTo>
                <a:lnTo>
                  <a:pt x="36010" y="43916"/>
                </a:lnTo>
                <a:lnTo>
                  <a:pt x="44243" y="39004"/>
                </a:lnTo>
                <a:lnTo>
                  <a:pt x="49785" y="31736"/>
                </a:lnTo>
                <a:lnTo>
                  <a:pt x="51816" y="22860"/>
                </a:lnTo>
                <a:lnTo>
                  <a:pt x="49785" y="13983"/>
                </a:lnTo>
                <a:lnTo>
                  <a:pt x="44243" y="6715"/>
                </a:lnTo>
                <a:lnTo>
                  <a:pt x="36010" y="1803"/>
                </a:lnTo>
                <a:lnTo>
                  <a:pt x="25908" y="0"/>
                </a:lnTo>
                <a:lnTo>
                  <a:pt x="15805" y="1803"/>
                </a:lnTo>
                <a:lnTo>
                  <a:pt x="7572" y="6715"/>
                </a:lnTo>
                <a:lnTo>
                  <a:pt x="2030" y="13983"/>
                </a:lnTo>
                <a:lnTo>
                  <a:pt x="0" y="22860"/>
                </a:lnTo>
                <a:close/>
              </a:path>
            </a:pathLst>
          </a:custGeom>
          <a:ln w="1219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94530" y="4093845"/>
            <a:ext cx="365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37" baseline="-20061" dirty="0"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10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48076" y="3718686"/>
            <a:ext cx="236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Times New Roman"/>
                <a:cs typeface="Times New Roman"/>
              </a:rPr>
              <a:t>11</a:t>
            </a:r>
            <a:endParaRPr sz="1800">
              <a:latin typeface="Times New Roman"/>
              <a:cs typeface="Times New Roman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192307" y="454892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3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00152220"/>
              </p:ext>
            </p:extLst>
          </p:nvPr>
        </p:nvGraphicFramePr>
        <p:xfrm>
          <a:off x="1573613" y="1608574"/>
          <a:ext cx="2855259" cy="1983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61374" y="3101992"/>
            <a:ext cx="2624479" cy="490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algn="ctr">
              <a:defRPr/>
            </a:pPr>
            <a:endParaRPr lang="ru-RU" dirty="0">
              <a:solidFill>
                <a:srgbClr val="4E67C8">
                  <a:lumMod val="50000"/>
                </a:srgb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696637" y="6445346"/>
            <a:ext cx="495364" cy="319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5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99247" y="77182"/>
            <a:ext cx="11672047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marL="12700">
              <a:lnSpc>
                <a:spcPct val="100000"/>
              </a:lnSpc>
              <a:spcBef>
                <a:spcPts val="100"/>
              </a:spcBef>
              <a:buNone/>
              <a:defRPr sz="2400" b="1">
                <a:solidFill>
                  <a:srgbClr val="1F4E79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ctr"/>
            <a:r>
              <a:rPr lang="ru-RU" altLang="ru-RU" dirty="0"/>
              <a:t>Информация по медицинским организациям</a:t>
            </a:r>
            <a:endParaRPr lang="en-US" altLang="ru-RU" dirty="0"/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5" y="-653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1145399" y="446329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64332" y="3747226"/>
            <a:ext cx="435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Оформляют ЭЛН -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294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2305" y="839134"/>
            <a:ext cx="10393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Всего в Свердловской области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347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медицинские организации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283351" y="4477433"/>
            <a:ext cx="5251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оформляют ЭЛН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34237" y="3970159"/>
            <a:ext cx="222325" cy="2025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4578" y="4697458"/>
            <a:ext cx="222325" cy="2108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2602" y="5015876"/>
            <a:ext cx="302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федеральных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ведомственных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ject 26"/>
          <p:cNvSpPr/>
          <p:nvPr/>
        </p:nvSpPr>
        <p:spPr>
          <a:xfrm>
            <a:off x="10771490" y="5545028"/>
            <a:ext cx="1177015" cy="1164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685616965"/>
              </p:ext>
            </p:extLst>
          </p:nvPr>
        </p:nvGraphicFramePr>
        <p:xfrm>
          <a:off x="7024256" y="2424934"/>
          <a:ext cx="4684444" cy="303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573465" y="1860558"/>
            <a:ext cx="412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подключения медицинских организаций по годам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4578" y="1977153"/>
            <a:ext cx="9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7165" y="2944906"/>
            <a:ext cx="11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5536" y="5912136"/>
            <a:ext cx="3624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83 % по РФ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9688"/>
            <a:ext cx="9810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92306" y="490893"/>
            <a:ext cx="10999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27"/>
          <p:cNvSpPr/>
          <p:nvPr/>
        </p:nvSpPr>
        <p:spPr>
          <a:xfrm>
            <a:off x="9621982" y="1866956"/>
            <a:ext cx="1975169" cy="1567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291093008"/>
              </p:ext>
            </p:extLst>
          </p:nvPr>
        </p:nvGraphicFramePr>
        <p:xfrm>
          <a:off x="573087" y="1341141"/>
          <a:ext cx="7750031" cy="389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3623" y="879475"/>
            <a:ext cx="1053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страхователей, принимающих ЭЛН в Свердловской области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9114956" y="4503498"/>
            <a:ext cx="3715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Рост 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раза</a:t>
            </a: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bject 25"/>
          <p:cNvSpPr/>
          <p:nvPr/>
        </p:nvSpPr>
        <p:spPr>
          <a:xfrm rot="16200000">
            <a:off x="7499731" y="2860683"/>
            <a:ext cx="1050290" cy="401320"/>
          </a:xfrm>
          <a:custGeom>
            <a:avLst/>
            <a:gdLst/>
            <a:ahLst/>
            <a:cxnLst/>
            <a:rect l="l" t="t" r="r" b="b"/>
            <a:pathLst>
              <a:path w="1050289" h="401320">
                <a:moveTo>
                  <a:pt x="222376" y="400812"/>
                </a:moveTo>
                <a:lnTo>
                  <a:pt x="222376" y="240284"/>
                </a:lnTo>
                <a:lnTo>
                  <a:pt x="0" y="240284"/>
                </a:lnTo>
                <a:lnTo>
                  <a:pt x="0" y="160528"/>
                </a:lnTo>
                <a:lnTo>
                  <a:pt x="222376" y="160528"/>
                </a:lnTo>
                <a:lnTo>
                  <a:pt x="222376" y="0"/>
                </a:lnTo>
                <a:lnTo>
                  <a:pt x="1050036" y="200406"/>
                </a:lnTo>
                <a:lnTo>
                  <a:pt x="222376" y="400812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TextBox 44"/>
          <p:cNvSpPr txBox="1"/>
          <p:nvPr/>
        </p:nvSpPr>
        <p:spPr>
          <a:xfrm>
            <a:off x="877824" y="-19722"/>
            <a:ext cx="10371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страхователям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1494" y="5232128"/>
            <a:ext cx="38643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страхователей, принимающих ЭЛН, относительно  ВСЕХ страхователей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8,87%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29313</TotalTime>
  <Words>844</Words>
  <Application>Microsoft Office PowerPoint</Application>
  <PresentationFormat>Широкоэкранный</PresentationFormat>
  <Paragraphs>214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Noto Sans</vt:lpstr>
      <vt:lpstr>Segoe UI</vt:lpstr>
      <vt:lpstr>Times New Roman</vt:lpstr>
      <vt:lpstr>Trebuchet MS</vt:lpstr>
      <vt:lpstr>Тема Office</vt:lpstr>
      <vt:lpstr>Начальник отдела страхования на случай временной нетрудоспособности и в связи с материнством Государственного учреждения – Свердловского регионального отделения Фонда социального страхования Российской Федерации  Ольга Николаевна Слободчикова </vt:lpstr>
      <vt:lpstr>Презентация PowerPoint</vt:lpstr>
      <vt:lpstr>Выгоды</vt:lpstr>
      <vt:lpstr>Презентация PowerPoint</vt:lpstr>
      <vt:lpstr>Презентация PowerPoint</vt:lpstr>
      <vt:lpstr>2020 год 1. Московская область – 156 111 2. Республика Татарстан – 154 415 3. Свердловская область- 122 154</vt:lpstr>
      <vt:lpstr>Готовность медицинских организаций к работе в цифровом формате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Скобликов Петр Николаевич</dc:creator>
  <cp:lastModifiedBy>Слободчикова Ольга Николаевна</cp:lastModifiedBy>
  <cp:revision>598</cp:revision>
  <cp:lastPrinted>2019-11-08T11:21:44Z</cp:lastPrinted>
  <dcterms:created xsi:type="dcterms:W3CDTF">2018-02-14T10:28:18Z</dcterms:created>
  <dcterms:modified xsi:type="dcterms:W3CDTF">2020-03-10T10:59:53Z</dcterms:modified>
</cp:coreProperties>
</file>