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60" r:id="rId5"/>
    <p:sldId id="257" r:id="rId6"/>
    <p:sldId id="261" r:id="rId7"/>
    <p:sldId id="258" r:id="rId8"/>
    <p:sldId id="259" r:id="rId9"/>
    <p:sldId id="262" r:id="rId10"/>
    <p:sldId id="263" r:id="rId11"/>
    <p:sldId id="264" r:id="rId12"/>
    <p:sldId id="265" r:id="rId13"/>
    <p:sldId id="266" r:id="rId14"/>
    <p:sldId id="267" r:id="rId15"/>
    <p:sldId id="268" r:id="rId16"/>
    <p:sldId id="269" r:id="rId17"/>
    <p:sldId id="270" r:id="rId18"/>
    <p:sldId id="271" r:id="rId19"/>
    <p:sldId id="272" r:id="rId20"/>
    <p:sldId id="291" r:id="rId21"/>
    <p:sldId id="292"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3" r:id="rId37"/>
    <p:sldId id="294" r:id="rId38"/>
    <p:sldId id="295" r:id="rId39"/>
    <p:sldId id="296"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2D722ED-04C4-4B34-9EFF-4248AC57B8DB}"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206835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D722ED-04C4-4B34-9EFF-4248AC57B8DB}"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94421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D722ED-04C4-4B34-9EFF-4248AC57B8DB}"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3778330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30"/>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72713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38407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5"/>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06108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8299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Нижний колонтитул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Номер слайда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17637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ижний колонтитул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омер слайда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07467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Нижний колонтитул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Номер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39590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55996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D722ED-04C4-4B34-9EFF-4248AC57B8DB}"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742972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ижний колонтитул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Номер слайда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71605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90593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3"/>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3"/>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91494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A069CB8-F204-4D06-B913-C5A26A89888A}"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608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30BB376-B19C-488D-ABEB-03C7E6E9E3E0}"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9637A9-119A-49DA-BD12-AAC58B377D80}"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84396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6F077B-A50F-4D64-8574-E2D6A98A5553}"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7061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7D9E2A62-1983-43A1-A163-D8AA46534C80}"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8192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98F3E3B-34E3-4345-B2A1-994B83598A9C}"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348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D816C96-82A1-4D77-8ADA-627AC6FE3D65}"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7824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D102C1E-28F2-47E9-802D-339E64E2F920}"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921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2D722ED-04C4-4B34-9EFF-4248AC57B8DB}"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14894310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24271A48-F18A-45B3-BC05-1E27DA3F88AF}"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455F51"/>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455F5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455F5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5974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5B747F8-9654-4282-85D2-65F41AAE7A75}"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04498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0B6E300-0A13-4A81-945A-7333C271A069}"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89740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4671962-1EA4-46E7-BCB0-F36CE46D1A59}"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8304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92825195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9297736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EFEDE3"/>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EFEDE3"/>
              </a:solidFill>
              <a:effectLst/>
              <a:uLnTx/>
              <a:uFillTx/>
              <a:latin typeface="Franklin Gothic Book" panose="020B0503020102020204"/>
              <a:ea typeface="+mn-ea"/>
              <a:cs typeface="+mn-cs"/>
            </a:endParaRP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FEDE3"/>
              </a:solidFill>
              <a:effectLst/>
              <a:uLnTx/>
              <a:uFillTx/>
              <a:latin typeface="Franklin Gothic Book" panose="020B0503020102020204"/>
              <a:ea typeface="+mn-ea"/>
              <a:cs typeface="+mn-cs"/>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EFEDE3"/>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EFEDE3"/>
              </a:solidFill>
              <a:effectLst/>
              <a:uLnTx/>
              <a:uFillTx/>
              <a:latin typeface="Franklin Gothic Book" panose="020B0503020102020204"/>
              <a:ea typeface="+mn-ea"/>
              <a:cs typeface="+mn-cs"/>
            </a:endParaRP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53441931"/>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7099155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7334947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13746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2D722ED-04C4-4B34-9EFF-4248AC57B8DB}"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41258468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2572191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498573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2746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3827342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03024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2D722ED-04C4-4B34-9EFF-4248AC57B8DB}" type="datetimeFigureOut">
              <a:rPr lang="ru-RU" smtClean="0"/>
              <a:t>07.06.2022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337191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2D722ED-04C4-4B34-9EFF-4248AC57B8DB}" type="datetimeFigureOut">
              <a:rPr lang="ru-RU" smtClean="0"/>
              <a:t>07.06.2022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270930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D722ED-04C4-4B34-9EFF-4248AC57B8DB}" type="datetimeFigureOut">
              <a:rPr lang="ru-RU" smtClean="0"/>
              <a:t>07.06.2022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347276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2D722ED-04C4-4B34-9EFF-4248AC57B8DB}"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173746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2D722ED-04C4-4B34-9EFF-4248AC57B8DB}"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11EAB-7676-4815-8AC6-55212864E8E2}" type="slidenum">
              <a:rPr lang="ru-RU" smtClean="0"/>
              <a:t>‹#›</a:t>
            </a:fld>
            <a:endParaRPr lang="ru-RU"/>
          </a:p>
        </p:txBody>
      </p:sp>
    </p:spTree>
    <p:extLst>
      <p:ext uri="{BB962C8B-B14F-4D97-AF65-F5344CB8AC3E}">
        <p14:creationId xmlns:p14="http://schemas.microsoft.com/office/powerpoint/2010/main" val="92172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722ED-04C4-4B34-9EFF-4248AC57B8DB}" type="datetimeFigureOut">
              <a:rPr lang="ru-RU" smtClean="0"/>
              <a:t>07.06.2022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11EAB-7676-4815-8AC6-55212864E8E2}" type="slidenum">
              <a:rPr lang="ru-RU" smtClean="0"/>
              <a:t>‹#›</a:t>
            </a:fld>
            <a:endParaRPr lang="ru-RU"/>
          </a:p>
        </p:txBody>
      </p:sp>
    </p:spTree>
    <p:extLst>
      <p:ext uri="{BB962C8B-B14F-4D97-AF65-F5344CB8AC3E}">
        <p14:creationId xmlns:p14="http://schemas.microsoft.com/office/powerpoint/2010/main" val="2821255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87E6229-1984-4A25-AC13-3A82B0EC5C75}" type="datetimeFigureOut">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07.06.2022</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Нижний колонтитул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Номер слайда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2CE823-98D9-42C9-B441-7D3718BE6CD1}"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34075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DC5B261-8843-42D1-AAFC-05E20E2D9B97}" type="datetimeFigureOut">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6/7/2022</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136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87DE6118-2437-4B30-8E3C-4D2BE6020583}" type="datetimeFigureOut">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6/8/2022</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9E57DC2-970A-4B3E-BB1C-7A09969E49DF}" type="slidenum">
              <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47244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www.consultant.ru/document/cons_doc_LAW_417984/cdc0eb26c34f2af91ac1f5289a35c5fefb3515de/" TargetMode="External"/><Relationship Id="rId2" Type="http://schemas.openxmlformats.org/officeDocument/2006/relationships/hyperlink" Target="http://www.consultant.ru/document/cons_doc_LAW_417984/9ef62f74023954dd06d904450007f0009f39a515/" TargetMode="External"/><Relationship Id="rId1" Type="http://schemas.openxmlformats.org/officeDocument/2006/relationships/slideLayout" Target="../slideLayouts/slideLayout13.xml"/><Relationship Id="rId4" Type="http://schemas.openxmlformats.org/officeDocument/2006/relationships/hyperlink" Target="http://www.consultant.ru/document/cons_doc_LAW_417984/0e0416b7c7d733bda4820f0218ac817b28e41ba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hyperlink" Target="http://ivo.garant.ru/#/document/12125268/entry/1571" TargetMode="External"/><Relationship Id="rId2" Type="http://schemas.openxmlformats.org/officeDocument/2006/relationships/hyperlink" Target="http://ivo.garant.ru/#/document/12125268/entry/72023" TargetMode="External"/><Relationship Id="rId1" Type="http://schemas.openxmlformats.org/officeDocument/2006/relationships/slideLayout" Target="../slideLayouts/slideLayout35.xml"/><Relationship Id="rId5" Type="http://schemas.openxmlformats.org/officeDocument/2006/relationships/hyperlink" Target="http://ivo.garant.ru/#/document/12125268/entry/1572" TargetMode="External"/><Relationship Id="rId4" Type="http://schemas.openxmlformats.org/officeDocument/2006/relationships/hyperlink" Target="http://ivo.garant.ru/#/document/12125268/entry/7202"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www.consultant.ru/document/cons_doc_LAW_86585/" TargetMode="External"/><Relationship Id="rId3" Type="http://schemas.openxmlformats.org/officeDocument/2006/relationships/hyperlink" Target="http://www.consultant.ru/document/cons_doc_LAW_389182/c6eeef5fbf30c0b7f380760295dd5d0b47730bdb/#dst2285" TargetMode="External"/><Relationship Id="rId7" Type="http://schemas.openxmlformats.org/officeDocument/2006/relationships/hyperlink" Target="http://www.consultant.ru/document/cons_doc_LAW_389182/677a642dff0bc909cc6969e3d99c96dd0f63813f/#dst101727" TargetMode="External"/><Relationship Id="rId2" Type="http://schemas.openxmlformats.org/officeDocument/2006/relationships/hyperlink" Target="http://www.consultant.ru/document/cons_doc_LAW_389182/ff4c79fea2e01934abc407be13af36cc7a15054c/#dst568" TargetMode="External"/><Relationship Id="rId1" Type="http://schemas.openxmlformats.org/officeDocument/2006/relationships/slideLayout" Target="../slideLayouts/slideLayout35.xml"/><Relationship Id="rId6" Type="http://schemas.openxmlformats.org/officeDocument/2006/relationships/hyperlink" Target="http://www.consultant.ru/document/cons_doc_LAW_389182/a6a0176ee414c56cbffecc3d3fe9c161603a3b35/#dst721" TargetMode="External"/><Relationship Id="rId5" Type="http://schemas.openxmlformats.org/officeDocument/2006/relationships/hyperlink" Target="http://www.consultant.ru/document/cons_doc_LAW_389182/a6a0176ee414c56cbffecc3d3fe9c161603a3b35/#dst2286" TargetMode="External"/><Relationship Id="rId4" Type="http://schemas.openxmlformats.org/officeDocument/2006/relationships/hyperlink" Target="http://www.consultant.ru/document/cons_doc_LAW_389182/a6a0176ee414c56cbffecc3d3fe9c161603a3b35/#dst716" TargetMode="External"/><Relationship Id="rId9" Type="http://schemas.openxmlformats.org/officeDocument/2006/relationships/hyperlink" Target="http://www.consultant.ru/document/cons_doc_LAW_389182/a6a0176ee414c56cbffecc3d3fe9c161603a3b35/#dst715"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6335" y="423949"/>
            <a:ext cx="9861665" cy="2552007"/>
          </a:xfrm>
        </p:spPr>
        <p:txBody>
          <a:bodyPr>
            <a:normAutofit/>
          </a:bodyPr>
          <a:lstStyle/>
          <a:p>
            <a:r>
              <a:rPr lang="ru-RU" b="1" dirty="0" smtClean="0">
                <a:solidFill>
                  <a:srgbClr val="C00000"/>
                </a:solidFill>
                <a:latin typeface="Calibri" panose="020F0502020204030204" pitchFamily="34" charset="0"/>
                <a:cs typeface="Calibri" panose="020F0502020204030204" pitchFamily="34" charset="0"/>
              </a:rPr>
              <a:t>Изменения трудового законодательства-2022 гг.</a:t>
            </a:r>
            <a:endParaRPr lang="ru-RU" b="1" dirty="0">
              <a:solidFill>
                <a:srgbClr val="C00000"/>
              </a:solidFill>
              <a:latin typeface="Calibri" panose="020F0502020204030204" pitchFamily="34" charset="0"/>
              <a:cs typeface="Calibri" panose="020F0502020204030204" pitchFamily="34" charset="0"/>
            </a:endParaRPr>
          </a:p>
        </p:txBody>
      </p:sp>
      <p:sp>
        <p:nvSpPr>
          <p:cNvPr id="3" name="Подзаголовок 2"/>
          <p:cNvSpPr>
            <a:spLocks noGrp="1"/>
          </p:cNvSpPr>
          <p:nvPr>
            <p:ph type="subTitle" idx="1"/>
          </p:nvPr>
        </p:nvSpPr>
        <p:spPr>
          <a:xfrm>
            <a:off x="4032063" y="7839393"/>
            <a:ext cx="3665913" cy="45719"/>
          </a:xfrm>
        </p:spPr>
        <p:txBody>
          <a:bodyPr>
            <a:normAutofit fontScale="25000" lnSpcReduction="20000"/>
          </a:bodyPr>
          <a:lstStyle/>
          <a:p>
            <a:endParaRPr lang="ru-RU" dirty="0"/>
          </a:p>
        </p:txBody>
      </p:sp>
      <p:pic>
        <p:nvPicPr>
          <p:cNvPr id="1026" name="Picture 2" descr="http://yutazy.ru/images/uploads/news/2019/10/1/0f512c9d14b4a5adf71d96ba3c21a3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6030" y="2853267"/>
            <a:ext cx="5842273" cy="4004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85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97951"/>
          </a:xfrm>
        </p:spPr>
        <p:txBody>
          <a:bodyPr>
            <a:noAutofit/>
          </a:bodyPr>
          <a:lstStyle/>
          <a:p>
            <a:r>
              <a:rPr lang="ru-RU" sz="3600" b="1" dirty="0" smtClean="0">
                <a:solidFill>
                  <a:srgbClr val="0070C0"/>
                </a:solidFill>
                <a:latin typeface="+mn-lt"/>
              </a:rPr>
              <a:t>Новые обязанности работника в сфере охраны труда</a:t>
            </a:r>
            <a:endParaRPr lang="ru-RU" sz="3600" b="1" dirty="0">
              <a:solidFill>
                <a:srgbClr val="0070C0"/>
              </a:solidFill>
              <a:latin typeface="+mn-lt"/>
            </a:endParaRPr>
          </a:p>
        </p:txBody>
      </p:sp>
      <p:sp>
        <p:nvSpPr>
          <p:cNvPr id="3" name="Объект 2"/>
          <p:cNvSpPr>
            <a:spLocks noGrp="1"/>
          </p:cNvSpPr>
          <p:nvPr>
            <p:ph idx="1"/>
          </p:nvPr>
        </p:nvSpPr>
        <p:spPr>
          <a:xfrm>
            <a:off x="604156" y="1384366"/>
            <a:ext cx="11260975" cy="4885805"/>
          </a:xfrm>
        </p:spPr>
        <p:txBody>
          <a:bodyPr>
            <a:normAutofit fontScale="47500" lnSpcReduction="20000"/>
          </a:bodyPr>
          <a:lstStyle/>
          <a:p>
            <a:pPr>
              <a:buFont typeface="Wingdings" panose="05000000000000000000" pitchFamily="2" charset="2"/>
              <a:buChar char="Ø"/>
            </a:pPr>
            <a:r>
              <a:rPr lang="ru-RU" sz="5100" dirty="0" smtClean="0"/>
              <a:t>правильно </a:t>
            </a:r>
            <a:r>
              <a:rPr lang="ru-RU" sz="5100" dirty="0"/>
              <a:t>использовать производственное оборудование, инструменты, сырье и материалы, применять технологию; </a:t>
            </a:r>
            <a:endParaRPr lang="ru-RU" sz="5100" dirty="0" smtClean="0"/>
          </a:p>
          <a:p>
            <a:pPr>
              <a:buFont typeface="Wingdings" panose="05000000000000000000" pitchFamily="2" charset="2"/>
              <a:buChar char="Ø"/>
            </a:pPr>
            <a:r>
              <a:rPr lang="ru-RU" sz="5100" dirty="0" smtClean="0"/>
              <a:t>следить </a:t>
            </a:r>
            <a:r>
              <a:rPr lang="ru-RU" sz="5100" dirty="0"/>
              <a:t>за исправностью используемых оборудования и инструментов; </a:t>
            </a:r>
            <a:endParaRPr lang="ru-RU" sz="5100" dirty="0" smtClean="0"/>
          </a:p>
          <a:p>
            <a:pPr>
              <a:buFont typeface="Wingdings" panose="05000000000000000000" pitchFamily="2" charset="2"/>
              <a:buChar char="Ø"/>
            </a:pPr>
            <a:r>
              <a:rPr lang="ru-RU" sz="5100" dirty="0" smtClean="0"/>
              <a:t>незамедлительно </a:t>
            </a:r>
            <a:r>
              <a:rPr lang="ru-RU" sz="5100" dirty="0"/>
              <a:t>поставить в известность своего непосредственного руководителя о выявленных неисправностях используемых оборудования и инструментов, нарушениях применяемой технологии, несоответствии используемых сырья и материалов, приостановить работу до их устранения.</a:t>
            </a:r>
          </a:p>
          <a:p>
            <a:pPr marL="0" indent="0">
              <a:buNone/>
            </a:pPr>
            <a:r>
              <a:rPr lang="ru-RU" sz="5100" dirty="0"/>
              <a:t>В соответствии с новыми требованиями ст. 76 ТК РФ работодатель </a:t>
            </a:r>
            <a:r>
              <a:rPr lang="ru-RU" sz="5100" b="1" i="1" dirty="0"/>
              <a:t>обязан </a:t>
            </a:r>
            <a:r>
              <a:rPr lang="ru-RU" sz="5100" b="1" i="1" dirty="0" smtClean="0"/>
              <a:t>отстранить </a:t>
            </a:r>
            <a:r>
              <a:rPr lang="ru-RU" sz="5100" dirty="0"/>
              <a:t>от работы работника, </a:t>
            </a:r>
            <a:r>
              <a:rPr lang="ru-RU" sz="5100" dirty="0" smtClean="0"/>
              <a:t>не </a:t>
            </a:r>
            <a:r>
              <a:rPr lang="ru-RU" sz="5100" dirty="0"/>
              <a:t>применяющего выданные ему в установленном порядке средства индивидуальной </a:t>
            </a:r>
            <a:r>
              <a:rPr lang="ru-RU" sz="5100" dirty="0" smtClean="0"/>
              <a:t>защиты, применение </a:t>
            </a:r>
            <a:r>
              <a:rPr lang="ru-RU" sz="5100" dirty="0"/>
              <a:t>которых является обязательным при выполнении работ с вредными и (или) опасными условиями труда, а также на работах, выполняемых в особых температурных </a:t>
            </a:r>
            <a:r>
              <a:rPr lang="ru-RU" sz="5100" dirty="0" smtClean="0"/>
              <a:t>условиях.</a:t>
            </a:r>
            <a:endParaRPr lang="ru-RU" sz="5100" dirty="0"/>
          </a:p>
        </p:txBody>
      </p:sp>
    </p:spTree>
    <p:extLst>
      <p:ext uri="{BB962C8B-B14F-4D97-AF65-F5344CB8AC3E}">
        <p14:creationId xmlns:p14="http://schemas.microsoft.com/office/powerpoint/2010/main" val="2521955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4815"/>
            <a:ext cx="10972800" cy="839585"/>
          </a:xfrm>
        </p:spPr>
        <p:txBody>
          <a:bodyPr>
            <a:normAutofit fontScale="90000"/>
          </a:bodyPr>
          <a:lstStyle/>
          <a:p>
            <a:r>
              <a:rPr lang="ru-RU" sz="4000" b="1" dirty="0" smtClean="0">
                <a:solidFill>
                  <a:srgbClr val="0070C0"/>
                </a:solidFill>
              </a:rPr>
              <a:t>Новые нормативные акты, принятые в развитие Раздела </a:t>
            </a:r>
            <a:r>
              <a:rPr lang="en-US" sz="4000" b="1" dirty="0" smtClean="0">
                <a:solidFill>
                  <a:srgbClr val="0070C0"/>
                </a:solidFill>
              </a:rPr>
              <a:t>X </a:t>
            </a:r>
            <a:r>
              <a:rPr lang="ru-RU" sz="4000" b="1" dirty="0" smtClean="0">
                <a:solidFill>
                  <a:srgbClr val="0070C0"/>
                </a:solidFill>
              </a:rPr>
              <a:t>Трудового кодекса РФ </a:t>
            </a:r>
            <a:r>
              <a:rPr lang="ru-RU" b="1" dirty="0" smtClean="0">
                <a:solidFill>
                  <a:srgbClr val="0070C0"/>
                </a:solidFill>
              </a:rPr>
              <a:t>(1)</a:t>
            </a:r>
            <a:endParaRPr lang="ru-RU" b="1" dirty="0">
              <a:solidFill>
                <a:srgbClr val="0070C0"/>
              </a:solidFill>
            </a:endParaRPr>
          </a:p>
        </p:txBody>
      </p:sp>
      <p:sp>
        <p:nvSpPr>
          <p:cNvPr id="3" name="Объект 2"/>
          <p:cNvSpPr>
            <a:spLocks noGrp="1"/>
          </p:cNvSpPr>
          <p:nvPr>
            <p:ph idx="1"/>
          </p:nvPr>
        </p:nvSpPr>
        <p:spPr>
          <a:xfrm>
            <a:off x="332509" y="1088968"/>
            <a:ext cx="11779135" cy="5403272"/>
          </a:xfrm>
        </p:spPr>
        <p:txBody>
          <a:bodyPr>
            <a:normAutofit fontScale="25000" lnSpcReduction="20000"/>
          </a:bodyPr>
          <a:lstStyle/>
          <a:p>
            <a:r>
              <a:rPr lang="ru-RU" sz="7200" dirty="0" smtClean="0"/>
              <a:t>Приказ Минтруда России от 14 сентября 2021 </a:t>
            </a:r>
            <a:r>
              <a:rPr lang="ru-RU" sz="7200" dirty="0"/>
              <a:t>г. N 629н </a:t>
            </a:r>
            <a:r>
              <a:rPr lang="ru-RU" sz="7200" dirty="0" smtClean="0"/>
              <a:t>«Об </a:t>
            </a:r>
            <a:r>
              <a:rPr lang="ru-RU" sz="7200" dirty="0"/>
              <a:t>утверждении предельно допустимых норм нагрузок для женщин при подъеме и перемещении тяжестей </a:t>
            </a:r>
            <a:r>
              <a:rPr lang="ru-RU" sz="7200" dirty="0" smtClean="0"/>
              <a:t>вручную»</a:t>
            </a:r>
          </a:p>
          <a:p>
            <a:r>
              <a:rPr lang="ru-RU" sz="7200" dirty="0"/>
              <a:t>Приказ </a:t>
            </a:r>
            <a:r>
              <a:rPr lang="ru-RU" sz="7200" dirty="0" smtClean="0"/>
              <a:t>Минтруда России </a:t>
            </a:r>
            <a:r>
              <a:rPr lang="ru-RU" sz="7200" dirty="0"/>
              <a:t>от 15 сентября 2021 г. N </a:t>
            </a:r>
            <a:r>
              <a:rPr lang="ru-RU" sz="7200" dirty="0" smtClean="0"/>
              <a:t>632н «Об </a:t>
            </a:r>
            <a:r>
              <a:rPr lang="ru-RU" sz="7200" dirty="0"/>
              <a:t>утверждении рекомендаций по учету микроповреждений (микротравм) </a:t>
            </a:r>
            <a:r>
              <a:rPr lang="ru-RU" sz="7200" dirty="0" smtClean="0"/>
              <a:t>работников»</a:t>
            </a:r>
          </a:p>
          <a:p>
            <a:r>
              <a:rPr lang="ru-RU" sz="7200" dirty="0"/>
              <a:t>Приказ </a:t>
            </a:r>
            <a:r>
              <a:rPr lang="ru-RU" sz="7200" dirty="0" smtClean="0"/>
              <a:t>Минтруда России от  </a:t>
            </a:r>
            <a:r>
              <a:rPr lang="ru-RU" sz="7200" dirty="0"/>
              <a:t>22 сентября 2021 г. N 656н «Об утверждении примерного перечня мероприятий по предотвращению случаев повреждения здоровья работников (при производстве работ (оказании услуг) на территории, находящейся под контролем другого работодателя (иного лица)»</a:t>
            </a:r>
          </a:p>
          <a:p>
            <a:r>
              <a:rPr lang="ru-RU" sz="7200" dirty="0"/>
              <a:t>Приказ </a:t>
            </a:r>
            <a:r>
              <a:rPr lang="ru-RU" sz="7200" dirty="0" smtClean="0"/>
              <a:t>Минтруда России </a:t>
            </a:r>
            <a:r>
              <a:rPr lang="ru-RU" sz="7200" dirty="0"/>
              <a:t>от 22 сентября 2021 г. N 650н «Об утверждении примерного положения о комитете (комиссии) по охране труда»</a:t>
            </a:r>
          </a:p>
          <a:p>
            <a:r>
              <a:rPr lang="ru-RU" sz="7200" dirty="0" smtClean="0"/>
              <a:t>Приказ Минтруда России </a:t>
            </a:r>
            <a:r>
              <a:rPr lang="ru-RU" sz="7200" dirty="0"/>
              <a:t>от 29 октября 2021 г. N 771н «Об утверждении примерного перечня ежегодно реализуемых работодателем мероприятий по улучшению условий и охраны труда, ликвидации или снижению уровней профессиональных рисков либо недопущению повышения их уровней»</a:t>
            </a:r>
          </a:p>
          <a:p>
            <a:r>
              <a:rPr lang="ru-RU" sz="7200" dirty="0" smtClean="0"/>
              <a:t>Приказ Минтруда России от </a:t>
            </a:r>
            <a:r>
              <a:rPr lang="ru-RU" sz="7200" dirty="0"/>
              <a:t>29 октября 2021 г. N 772н </a:t>
            </a:r>
            <a:r>
              <a:rPr lang="ru-RU" sz="7200" dirty="0" smtClean="0"/>
              <a:t>«Об </a:t>
            </a:r>
            <a:r>
              <a:rPr lang="ru-RU" sz="7200" dirty="0"/>
              <a:t>утверждении основных требований к порядку разработки и содержанию правил и инструкций по охране труда, разрабатываемых </a:t>
            </a:r>
            <a:r>
              <a:rPr lang="ru-RU" sz="7200" dirty="0" smtClean="0"/>
              <a:t>работодателем</a:t>
            </a:r>
            <a:r>
              <a:rPr lang="ru-RU" sz="7200" dirty="0"/>
              <a:t>» </a:t>
            </a:r>
            <a:r>
              <a:rPr lang="ru-RU" sz="7200" b="1" dirty="0">
                <a:solidFill>
                  <a:srgbClr val="FF0000"/>
                </a:solidFill>
              </a:rPr>
              <a:t>Не </a:t>
            </a:r>
            <a:r>
              <a:rPr lang="ru-RU" sz="7200" b="1" dirty="0" smtClean="0">
                <a:solidFill>
                  <a:srgbClr val="FF0000"/>
                </a:solidFill>
              </a:rPr>
              <a:t>применяется до </a:t>
            </a:r>
            <a:r>
              <a:rPr lang="ru-RU" sz="7200" b="1" dirty="0">
                <a:solidFill>
                  <a:srgbClr val="FF0000"/>
                </a:solidFill>
              </a:rPr>
              <a:t>1 января 2023 г</a:t>
            </a:r>
            <a:r>
              <a:rPr lang="ru-RU" sz="7200" b="1" dirty="0" smtClean="0">
                <a:solidFill>
                  <a:srgbClr val="FF0000"/>
                </a:solidFill>
              </a:rPr>
              <a:t>.! </a:t>
            </a:r>
          </a:p>
          <a:p>
            <a:r>
              <a:rPr lang="ru-RU" sz="7200" dirty="0" smtClean="0"/>
              <a:t>Приказ Минтруда России </a:t>
            </a:r>
            <a:r>
              <a:rPr lang="ru-RU" sz="7200" dirty="0"/>
              <a:t>от 29 октября 2021 г. N 774н «Об утверждении общих требований к организации безопасного рабочего места</a:t>
            </a:r>
            <a:r>
              <a:rPr lang="ru-RU" sz="7200" dirty="0" smtClean="0"/>
              <a:t>»</a:t>
            </a:r>
          </a:p>
          <a:p>
            <a:r>
              <a:rPr lang="ru-RU" sz="7200" dirty="0"/>
              <a:t>Приказ </a:t>
            </a:r>
            <a:r>
              <a:rPr lang="ru-RU" sz="7200" dirty="0" smtClean="0"/>
              <a:t>Минтруда России </a:t>
            </a:r>
            <a:r>
              <a:rPr lang="ru-RU" sz="7200" dirty="0"/>
              <a:t>от 29 октября 2021 г. № </a:t>
            </a:r>
            <a:r>
              <a:rPr lang="ru-RU" sz="7200" dirty="0" smtClean="0"/>
              <a:t>776н «Об </a:t>
            </a:r>
            <a:r>
              <a:rPr lang="ru-RU" sz="7200" dirty="0"/>
              <a:t>утверждении Примерного положения о системе управления охраной </a:t>
            </a:r>
            <a:r>
              <a:rPr lang="ru-RU" sz="7200" dirty="0" smtClean="0"/>
              <a:t>труда</a:t>
            </a:r>
            <a:r>
              <a:rPr lang="ru-RU" sz="7200" dirty="0" smtClean="0"/>
              <a:t>»</a:t>
            </a:r>
          </a:p>
          <a:p>
            <a:r>
              <a:rPr lang="ru-RU" sz="7200" dirty="0"/>
              <a:t>Приказ Минтруда России от 29 октября 2021 г. № 773н «Об утверждении форм (способов) информирования работников об их трудовых правах, включая право на безопасные условия и охрану труда, и примерного перечня информационных материалов в целях информирования работников об их трудовых правах, включая право на безопасные условия и охрану труда»</a:t>
            </a:r>
          </a:p>
          <a:p>
            <a:endParaRPr lang="ru-RU" sz="8000" dirty="0" smtClean="0"/>
          </a:p>
          <a:p>
            <a:endParaRPr lang="ru-RU" dirty="0"/>
          </a:p>
          <a:p>
            <a:endParaRPr lang="ru-RU" dirty="0"/>
          </a:p>
        </p:txBody>
      </p:sp>
    </p:spTree>
    <p:extLst>
      <p:ext uri="{BB962C8B-B14F-4D97-AF65-F5344CB8AC3E}">
        <p14:creationId xmlns:p14="http://schemas.microsoft.com/office/powerpoint/2010/main" val="423896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24690"/>
            <a:ext cx="10972800" cy="706583"/>
          </a:xfrm>
        </p:spPr>
        <p:txBody>
          <a:bodyPr>
            <a:normAutofit fontScale="90000"/>
          </a:bodyPr>
          <a:lstStyle/>
          <a:p>
            <a:r>
              <a:rPr lang="ru-RU" sz="4000" b="1" dirty="0" smtClean="0">
                <a:solidFill>
                  <a:srgbClr val="0070C0"/>
                </a:solidFill>
              </a:rPr>
              <a:t>Новые </a:t>
            </a:r>
            <a:r>
              <a:rPr lang="ru-RU" sz="4000" b="1" dirty="0">
                <a:solidFill>
                  <a:srgbClr val="0070C0"/>
                </a:solidFill>
              </a:rPr>
              <a:t>нормативные акты, принятые в развитие Раздела </a:t>
            </a:r>
            <a:r>
              <a:rPr lang="en-US" sz="4000" b="1" dirty="0">
                <a:solidFill>
                  <a:srgbClr val="0070C0"/>
                </a:solidFill>
              </a:rPr>
              <a:t>X </a:t>
            </a:r>
            <a:r>
              <a:rPr lang="ru-RU" sz="4000" b="1" dirty="0">
                <a:solidFill>
                  <a:srgbClr val="0070C0"/>
                </a:solidFill>
              </a:rPr>
              <a:t>Трудового кодекса РФ </a:t>
            </a:r>
            <a:r>
              <a:rPr lang="ru-RU" b="1" dirty="0" smtClean="0">
                <a:solidFill>
                  <a:srgbClr val="0070C0"/>
                </a:solidFill>
              </a:rPr>
              <a:t> (2)</a:t>
            </a:r>
            <a:endParaRPr lang="ru-RU" b="1" dirty="0">
              <a:solidFill>
                <a:srgbClr val="0070C0"/>
              </a:solidFill>
            </a:endParaRPr>
          </a:p>
        </p:txBody>
      </p:sp>
      <p:sp>
        <p:nvSpPr>
          <p:cNvPr id="3" name="Объект 2"/>
          <p:cNvSpPr>
            <a:spLocks noGrp="1"/>
          </p:cNvSpPr>
          <p:nvPr>
            <p:ph idx="1"/>
          </p:nvPr>
        </p:nvSpPr>
        <p:spPr>
          <a:xfrm>
            <a:off x="108065" y="1055716"/>
            <a:ext cx="11937077" cy="5411585"/>
          </a:xfrm>
        </p:spPr>
        <p:txBody>
          <a:bodyPr>
            <a:normAutofit fontScale="25000" lnSpcReduction="20000"/>
          </a:bodyPr>
          <a:lstStyle/>
          <a:p>
            <a:r>
              <a:rPr lang="ru-RU" sz="7200" dirty="0" smtClean="0"/>
              <a:t>Приказ </a:t>
            </a:r>
            <a:r>
              <a:rPr lang="ru-RU" sz="7200" dirty="0"/>
              <a:t>Минтруда России от </a:t>
            </a:r>
            <a:r>
              <a:rPr lang="ru-RU" sz="7200" dirty="0" smtClean="0"/>
              <a:t>29 октября 2021 г. </a:t>
            </a:r>
            <a:r>
              <a:rPr lang="ru-RU" sz="7200" dirty="0"/>
              <a:t>N 767н </a:t>
            </a:r>
            <a:r>
              <a:rPr lang="ru-RU" sz="7200" dirty="0" smtClean="0"/>
              <a:t>«Об </a:t>
            </a:r>
            <a:r>
              <a:rPr lang="ru-RU" sz="7200" dirty="0"/>
              <a:t>утверждении Единых типовых норм выдачи средств индивидуальной защиты и смывающих </a:t>
            </a:r>
            <a:r>
              <a:rPr lang="ru-RU" sz="7200" dirty="0" smtClean="0"/>
              <a:t>средств» (</a:t>
            </a:r>
            <a:r>
              <a:rPr lang="ru-RU" sz="7200" dirty="0" smtClean="0">
                <a:solidFill>
                  <a:srgbClr val="FF0000"/>
                </a:solidFill>
              </a:rPr>
              <a:t>с 1.09.2023</a:t>
            </a:r>
            <a:r>
              <a:rPr lang="ru-RU" sz="7200" dirty="0" smtClean="0"/>
              <a:t>)</a:t>
            </a:r>
          </a:p>
          <a:p>
            <a:r>
              <a:rPr lang="ru-RU" sz="7200" dirty="0"/>
              <a:t>Приказ Минтруда России от </a:t>
            </a:r>
            <a:r>
              <a:rPr lang="ru-RU" sz="7200" dirty="0" smtClean="0"/>
              <a:t>29 октября 2021 г. </a:t>
            </a:r>
            <a:r>
              <a:rPr lang="ru-RU" sz="7200" dirty="0"/>
              <a:t>N 766н </a:t>
            </a:r>
            <a:r>
              <a:rPr lang="ru-RU" sz="7200" dirty="0" smtClean="0"/>
              <a:t>«Об </a:t>
            </a:r>
            <a:r>
              <a:rPr lang="ru-RU" sz="7200" dirty="0"/>
              <a:t>утверждении Правил обеспечения работников средствами индивидуальной защиты и смывающими </a:t>
            </a:r>
            <a:r>
              <a:rPr lang="ru-RU" sz="7200" dirty="0" smtClean="0"/>
              <a:t>средствами» (</a:t>
            </a:r>
            <a:r>
              <a:rPr lang="ru-RU" sz="7200" dirty="0" smtClean="0">
                <a:solidFill>
                  <a:srgbClr val="FF0000"/>
                </a:solidFill>
              </a:rPr>
              <a:t>с 1.09.2023</a:t>
            </a:r>
            <a:r>
              <a:rPr lang="ru-RU" sz="7200" dirty="0" smtClean="0"/>
              <a:t>)</a:t>
            </a:r>
          </a:p>
          <a:p>
            <a:r>
              <a:rPr lang="ru-RU" sz="7200" dirty="0"/>
              <a:t>Приказ Минтруда России от 17 декабря 2021 г. N 894 «Об утверждении рекомендаций по размещению работодателем информационных материалов в целях информирования работников об их трудовых правах, включая право на безопасные условия и охрану труда»</a:t>
            </a:r>
          </a:p>
          <a:p>
            <a:r>
              <a:rPr lang="ru-RU" sz="7200" dirty="0" smtClean="0"/>
              <a:t>Приказ </a:t>
            </a:r>
            <a:r>
              <a:rPr lang="ru-RU" sz="7200" dirty="0"/>
              <a:t>Минтруда России от </a:t>
            </a:r>
            <a:r>
              <a:rPr lang="ru-RU" sz="7200" dirty="0" smtClean="0"/>
              <a:t>28 декабря 2021 </a:t>
            </a:r>
            <a:r>
              <a:rPr lang="ru-RU" sz="7200" dirty="0"/>
              <a:t>г. </a:t>
            </a:r>
            <a:r>
              <a:rPr lang="ru-RU" sz="7200" dirty="0" smtClean="0"/>
              <a:t>N 926 «Об </a:t>
            </a:r>
            <a:r>
              <a:rPr lang="ru-RU" sz="7200" dirty="0"/>
              <a:t>утверждении Рекомендаций по выбору методов оценки уровней профессиональных рисков и по снижению уровней таких </a:t>
            </a:r>
            <a:r>
              <a:rPr lang="ru-RU" sz="7200" dirty="0" smtClean="0"/>
              <a:t>рисков»</a:t>
            </a:r>
          </a:p>
          <a:p>
            <a:r>
              <a:rPr lang="ru-RU" sz="7200" dirty="0" smtClean="0"/>
              <a:t>Приказ Минтруда России </a:t>
            </a:r>
            <a:r>
              <a:rPr lang="ru-RU" sz="7200" dirty="0"/>
              <a:t>от 31 января 2022 г. N </a:t>
            </a:r>
            <a:r>
              <a:rPr lang="ru-RU" sz="7200" dirty="0" smtClean="0"/>
              <a:t>36 «Об </a:t>
            </a:r>
            <a:r>
              <a:rPr lang="ru-RU" sz="7200" dirty="0"/>
              <a:t>утверждении Рекомендаций по классификации, обнаружению, распознаванию и описанию </a:t>
            </a:r>
            <a:r>
              <a:rPr lang="ru-RU" sz="7200" dirty="0" smtClean="0"/>
              <a:t>опасностей»</a:t>
            </a:r>
            <a:endParaRPr lang="ru-RU" sz="7200" dirty="0"/>
          </a:p>
          <a:p>
            <a:r>
              <a:rPr lang="ru-RU" sz="7200" dirty="0"/>
              <a:t>Приказ </a:t>
            </a:r>
            <a:r>
              <a:rPr lang="ru-RU" sz="7200" dirty="0" smtClean="0"/>
              <a:t>Минтруда России </a:t>
            </a:r>
            <a:r>
              <a:rPr lang="ru-RU" sz="7200" dirty="0"/>
              <a:t>от 31 января 2022 г. N </a:t>
            </a:r>
            <a:r>
              <a:rPr lang="ru-RU" sz="7200" dirty="0" smtClean="0"/>
              <a:t>37 «Об </a:t>
            </a:r>
            <a:r>
              <a:rPr lang="ru-RU" sz="7200" dirty="0"/>
              <a:t>утверждении Рекомендаций по структуре службы охраны труда в организации и по численности работников службы охраны </a:t>
            </a:r>
            <a:r>
              <a:rPr lang="ru-RU" sz="7200" dirty="0" smtClean="0"/>
              <a:t>труда</a:t>
            </a:r>
            <a:r>
              <a:rPr lang="ru-RU" sz="7200" dirty="0" smtClean="0"/>
              <a:t>»</a:t>
            </a:r>
          </a:p>
          <a:p>
            <a:r>
              <a:rPr lang="ru-RU" sz="7200" dirty="0" smtClean="0"/>
              <a:t>Приказ Минтруда России </a:t>
            </a:r>
            <a:r>
              <a:rPr lang="ru-RU" sz="7200" dirty="0"/>
              <a:t>от 20 апреля 2022 </a:t>
            </a:r>
            <a:r>
              <a:rPr lang="ru-RU" sz="7200" dirty="0" smtClean="0"/>
              <a:t>. </a:t>
            </a:r>
            <a:r>
              <a:rPr lang="ru-RU" sz="7200" dirty="0"/>
              <a:t>№ 223н </a:t>
            </a:r>
            <a:r>
              <a:rPr lang="ru-RU" sz="7200" dirty="0" smtClean="0"/>
              <a:t>«Об </a:t>
            </a:r>
            <a:r>
              <a:rPr lang="ru-RU" sz="7200" dirty="0"/>
              <a:t>утверждении Положения об особенностях расследования несчастных случаев на производстве в отдельных отраслях и организациях, форм документов, соответствующих классификаторов, необходимых для расследования несчастных случаев на </a:t>
            </a:r>
            <a:r>
              <a:rPr lang="ru-RU" sz="7200" dirty="0" smtClean="0"/>
              <a:t>производстве» (</a:t>
            </a:r>
            <a:r>
              <a:rPr lang="ru-RU" sz="7200" dirty="0" smtClean="0">
                <a:solidFill>
                  <a:srgbClr val="FF0000"/>
                </a:solidFill>
              </a:rPr>
              <a:t>с 1.09.2022</a:t>
            </a:r>
            <a:r>
              <a:rPr lang="ru-RU" sz="7200" dirty="0" smtClean="0"/>
              <a:t>)</a:t>
            </a:r>
          </a:p>
          <a:p>
            <a:r>
              <a:rPr lang="ru-RU" sz="7200" dirty="0"/>
              <a:t>Приказ Минтруда России от 12.05.2022 N 291н "Об утверждении перечня вредных производственных факторов на рабочих местах с вредными условиями труда, установленными по результатам специальной оценки условий труда, при наличии которых занятым на таких рабочих местах работникам выдаются бесплатно по установленным нормам молоко или другие равноценные пищевые продукты, норм и условий бесплатной выдачи молока или других равноценных пищевых продуктов, порядка осуществления компенсационной выплаты, в размере, эквивалентном стоимости молока или других равноценных пищевых продуктов" </a:t>
            </a:r>
            <a:r>
              <a:rPr lang="ru-RU" sz="7200" dirty="0">
                <a:solidFill>
                  <a:srgbClr val="FF0000"/>
                </a:solidFill>
              </a:rPr>
              <a:t>(с </a:t>
            </a:r>
            <a:r>
              <a:rPr lang="ru-RU" sz="7200" dirty="0" smtClean="0">
                <a:solidFill>
                  <a:srgbClr val="FF0000"/>
                </a:solidFill>
              </a:rPr>
              <a:t>1.09.2022) </a:t>
            </a:r>
            <a:endParaRPr lang="ru-RU" sz="7200" dirty="0">
              <a:solidFill>
                <a:srgbClr val="FF0000"/>
              </a:solidFill>
            </a:endParaRPr>
          </a:p>
          <a:p>
            <a:pPr marL="0" indent="0">
              <a:buNone/>
            </a:pPr>
            <a:endParaRPr lang="ru-RU" dirty="0"/>
          </a:p>
        </p:txBody>
      </p:sp>
    </p:spTree>
    <p:extLst>
      <p:ext uri="{BB962C8B-B14F-4D97-AF65-F5344CB8AC3E}">
        <p14:creationId xmlns:p14="http://schemas.microsoft.com/office/powerpoint/2010/main" val="3076997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9382" y="274638"/>
            <a:ext cx="11333018" cy="1143000"/>
          </a:xfrm>
        </p:spPr>
        <p:txBody>
          <a:bodyPr>
            <a:normAutofit fontScale="90000"/>
          </a:bodyPr>
          <a:lstStyle/>
          <a:p>
            <a:r>
              <a:rPr lang="ru-RU" sz="4000" b="1" dirty="0" smtClean="0">
                <a:solidFill>
                  <a:srgbClr val="0070C0"/>
                </a:solidFill>
              </a:rPr>
              <a:t>Формы </a:t>
            </a:r>
            <a:r>
              <a:rPr lang="ru-RU" sz="4000" b="1" dirty="0">
                <a:solidFill>
                  <a:srgbClr val="0070C0"/>
                </a:solidFill>
              </a:rPr>
              <a:t>(</a:t>
            </a:r>
            <a:r>
              <a:rPr lang="ru-RU" sz="4000" b="1" dirty="0" smtClean="0">
                <a:solidFill>
                  <a:srgbClr val="0070C0"/>
                </a:solidFill>
              </a:rPr>
              <a:t>способы) </a:t>
            </a:r>
            <a:r>
              <a:rPr lang="ru-RU" sz="4000" b="1" dirty="0">
                <a:solidFill>
                  <a:srgbClr val="0070C0"/>
                </a:solidFill>
              </a:rPr>
              <a:t>информирования работников об их </a:t>
            </a:r>
            <a:r>
              <a:rPr lang="ru-RU" sz="4000" b="1" dirty="0" smtClean="0">
                <a:solidFill>
                  <a:srgbClr val="0070C0"/>
                </a:solidFill>
              </a:rPr>
              <a:t>трудовых правах</a:t>
            </a:r>
            <a:endParaRPr lang="ru-RU" dirty="0"/>
          </a:p>
        </p:txBody>
      </p:sp>
      <p:sp>
        <p:nvSpPr>
          <p:cNvPr id="3" name="Объект 2"/>
          <p:cNvSpPr>
            <a:spLocks noGrp="1"/>
          </p:cNvSpPr>
          <p:nvPr>
            <p:ph idx="1"/>
          </p:nvPr>
        </p:nvSpPr>
        <p:spPr>
          <a:xfrm>
            <a:off x="382387" y="1417638"/>
            <a:ext cx="11504814" cy="4525963"/>
          </a:xfrm>
        </p:spPr>
        <p:txBody>
          <a:bodyPr>
            <a:noAutofit/>
          </a:bodyPr>
          <a:lstStyle/>
          <a:p>
            <a:r>
              <a:rPr lang="ru-RU" sz="2000" dirty="0" smtClean="0"/>
              <a:t>ознакомление </a:t>
            </a:r>
            <a:r>
              <a:rPr lang="ru-RU" sz="2000" dirty="0"/>
              <a:t>работника </a:t>
            </a:r>
            <a:r>
              <a:rPr lang="ru-RU" sz="2000" b="1" i="1" dirty="0"/>
              <a:t>при приеме на работу </a:t>
            </a:r>
            <a:r>
              <a:rPr lang="ru-RU" sz="2000" dirty="0"/>
              <a:t>с условиями </a:t>
            </a:r>
            <a:r>
              <a:rPr lang="ru-RU" sz="2000" dirty="0" smtClean="0"/>
              <a:t>трудового договора</a:t>
            </a:r>
            <a:r>
              <a:rPr lang="ru-RU" sz="2000" dirty="0"/>
              <a:t>, заключаемого с работодателем, в котором указываются </a:t>
            </a:r>
            <a:r>
              <a:rPr lang="ru-RU" sz="2000" dirty="0" smtClean="0"/>
              <a:t>трудовые права </a:t>
            </a:r>
            <a:r>
              <a:rPr lang="ru-RU" sz="2000" dirty="0"/>
              <a:t>работника и информация об условиях </a:t>
            </a:r>
            <a:r>
              <a:rPr lang="ru-RU" sz="2000" dirty="0" smtClean="0"/>
              <a:t>труда;</a:t>
            </a:r>
            <a:endParaRPr lang="ru-RU" sz="2000" dirty="0"/>
          </a:p>
          <a:p>
            <a:r>
              <a:rPr lang="ru-RU" sz="2000" dirty="0" smtClean="0"/>
              <a:t>ознакомление </a:t>
            </a:r>
            <a:r>
              <a:rPr lang="ru-RU" sz="2000" dirty="0"/>
              <a:t>работников с результатами специальной оценки </a:t>
            </a:r>
            <a:r>
              <a:rPr lang="ru-RU" sz="2000" dirty="0" smtClean="0"/>
              <a:t>условий труда </a:t>
            </a:r>
            <a:r>
              <a:rPr lang="ru-RU" sz="2000" dirty="0"/>
              <a:t>на их рабочих </a:t>
            </a:r>
            <a:r>
              <a:rPr lang="ru-RU" sz="2000" dirty="0" smtClean="0"/>
              <a:t>местах;</a:t>
            </a:r>
            <a:endParaRPr lang="ru-RU" sz="2000" dirty="0"/>
          </a:p>
          <a:p>
            <a:r>
              <a:rPr lang="ru-RU" sz="2000" dirty="0" smtClean="0"/>
              <a:t>ознакомление </a:t>
            </a:r>
            <a:r>
              <a:rPr lang="ru-RU" sz="2000" dirty="0"/>
              <a:t>с информацией о существующих профессиональных </a:t>
            </a:r>
            <a:r>
              <a:rPr lang="ru-RU" sz="2000" dirty="0" smtClean="0"/>
              <a:t>рисках и </a:t>
            </a:r>
            <a:r>
              <a:rPr lang="ru-RU" sz="2000" dirty="0"/>
              <a:t>их </a:t>
            </a:r>
            <a:r>
              <a:rPr lang="ru-RU" sz="2000" dirty="0" smtClean="0"/>
              <a:t>уровнях;</a:t>
            </a:r>
            <a:endParaRPr lang="ru-RU" sz="2000" dirty="0"/>
          </a:p>
          <a:p>
            <a:r>
              <a:rPr lang="ru-RU" sz="2000" dirty="0" smtClean="0"/>
              <a:t>ознакомление </a:t>
            </a:r>
            <a:r>
              <a:rPr lang="ru-RU" sz="2000" dirty="0"/>
              <a:t>работника с требованиями должностной инструкции</a:t>
            </a:r>
            <a:r>
              <a:rPr lang="ru-RU" sz="2000" dirty="0" smtClean="0"/>
              <a:t>, инструкций </a:t>
            </a:r>
            <a:r>
              <a:rPr lang="ru-RU" sz="2000" dirty="0"/>
              <a:t>по охране труда (с визуализацией (при необходимости) </a:t>
            </a:r>
            <a:r>
              <a:rPr lang="ru-RU" sz="2000" dirty="0" smtClean="0"/>
              <a:t>опасных зон </a:t>
            </a:r>
            <a:r>
              <a:rPr lang="ru-RU" sz="2000" dirty="0"/>
              <a:t>(участков) оборудования), перечнем выдаваемых на рабочем </a:t>
            </a:r>
            <a:r>
              <a:rPr lang="ru-RU" sz="2000" dirty="0" smtClean="0"/>
              <a:t>месте средств </a:t>
            </a:r>
            <a:r>
              <a:rPr lang="ru-RU" sz="2000" dirty="0"/>
              <a:t>индивидуальной защиты, требованиями правил (стандартов) по </a:t>
            </a:r>
            <a:r>
              <a:rPr lang="ru-RU" sz="2000" dirty="0" smtClean="0"/>
              <a:t>ОТ и </a:t>
            </a:r>
            <a:r>
              <a:rPr lang="ru-RU" sz="2000" dirty="0"/>
              <a:t>других локальных нормативных актов работодателя. </a:t>
            </a:r>
            <a:r>
              <a:rPr lang="ru-RU" sz="2000" dirty="0" smtClean="0"/>
              <a:t>Указанное ознакомление </a:t>
            </a:r>
            <a:r>
              <a:rPr lang="ru-RU" sz="2000" dirty="0"/>
              <a:t>осуществляется под роспись работника, в том числе с </a:t>
            </a:r>
            <a:r>
              <a:rPr lang="ru-RU" sz="2000" dirty="0" smtClean="0"/>
              <a:t>выдачей на </a:t>
            </a:r>
            <a:r>
              <a:rPr lang="ru-RU" sz="2000" dirty="0"/>
              <a:t>руки указанных нормативных актов работнику для </a:t>
            </a:r>
            <a:r>
              <a:rPr lang="ru-RU" sz="2000" dirty="0" smtClean="0"/>
              <a:t>изучения</a:t>
            </a:r>
            <a:r>
              <a:rPr lang="ru-RU" sz="2000" b="1" i="1" dirty="0" smtClean="0"/>
              <a:t> </a:t>
            </a:r>
            <a:r>
              <a:rPr lang="ru-RU" sz="2000" b="1" i="1" dirty="0"/>
              <a:t>при проведении инструктажа по охране труда на рабочем </a:t>
            </a:r>
            <a:r>
              <a:rPr lang="ru-RU" sz="2000" b="1" i="1" dirty="0" smtClean="0"/>
              <a:t>месте. </a:t>
            </a:r>
            <a:r>
              <a:rPr lang="ru-RU" sz="2000" dirty="0" smtClean="0"/>
              <a:t>При </a:t>
            </a:r>
            <a:r>
              <a:rPr lang="ru-RU" sz="2000" dirty="0"/>
              <a:t>наличии у </a:t>
            </a:r>
            <a:r>
              <a:rPr lang="ru-RU" sz="2000" dirty="0" smtClean="0"/>
              <a:t>работодателя электронного </a:t>
            </a:r>
            <a:r>
              <a:rPr lang="ru-RU" sz="2000" dirty="0"/>
              <a:t>документооборота ознакомление работников </a:t>
            </a:r>
            <a:r>
              <a:rPr lang="ru-RU" sz="2000" dirty="0" smtClean="0"/>
              <a:t>допускается осуществлять</a:t>
            </a:r>
            <a:r>
              <a:rPr lang="ru-RU" sz="2000" b="1" i="1" dirty="0" smtClean="0"/>
              <a:t> </a:t>
            </a:r>
            <a:r>
              <a:rPr lang="ru-RU" sz="2000" b="1" i="1" dirty="0"/>
              <a:t>в электронной форме </a:t>
            </a:r>
            <a:r>
              <a:rPr lang="ru-RU" sz="2000" dirty="0"/>
              <a:t>с учетом установленных для </a:t>
            </a:r>
            <a:r>
              <a:rPr lang="ru-RU" sz="2000" dirty="0" smtClean="0"/>
              <a:t>электронного документооборота </a:t>
            </a:r>
            <a:r>
              <a:rPr lang="ru-RU" sz="2000" dirty="0"/>
              <a:t>законодательных требований (в частности </a:t>
            </a:r>
            <a:r>
              <a:rPr lang="ru-RU" sz="2000" dirty="0" smtClean="0"/>
              <a:t>подтверждения факта </a:t>
            </a:r>
            <a:r>
              <a:rPr lang="ru-RU" sz="2000" dirty="0"/>
              <a:t>ознакомления с документами электронной цифровой подписью</a:t>
            </a:r>
            <a:r>
              <a:rPr lang="ru-RU" sz="2000" dirty="0" smtClean="0"/>
              <a:t>).</a:t>
            </a:r>
          </a:p>
          <a:p>
            <a:pPr marL="0" indent="0">
              <a:buNone/>
            </a:pPr>
            <a:r>
              <a:rPr lang="ru-RU" sz="1800" i="1" dirty="0">
                <a:solidFill>
                  <a:srgbClr val="FF0000"/>
                </a:solidFill>
              </a:rPr>
              <a:t>Приказ Минтруда России от </a:t>
            </a:r>
            <a:r>
              <a:rPr lang="ru-RU" sz="1800" i="1" dirty="0" smtClean="0">
                <a:solidFill>
                  <a:srgbClr val="FF0000"/>
                </a:solidFill>
              </a:rPr>
              <a:t>29.10.2021  </a:t>
            </a:r>
            <a:r>
              <a:rPr lang="ru-RU" sz="1800" i="1" dirty="0">
                <a:solidFill>
                  <a:srgbClr val="FF0000"/>
                </a:solidFill>
              </a:rPr>
              <a:t>№ 773н «Об утверждении форм (способов) информирования работников об их трудовых </a:t>
            </a:r>
            <a:r>
              <a:rPr lang="ru-RU" sz="1800" i="1" dirty="0" smtClean="0">
                <a:solidFill>
                  <a:srgbClr val="FF0000"/>
                </a:solidFill>
              </a:rPr>
              <a:t>правах…»</a:t>
            </a:r>
            <a:endParaRPr lang="ru-RU" sz="1800" i="1" dirty="0">
              <a:solidFill>
                <a:srgbClr val="FF0000"/>
              </a:solidFill>
            </a:endParaRPr>
          </a:p>
        </p:txBody>
      </p:sp>
    </p:spTree>
    <p:extLst>
      <p:ext uri="{BB962C8B-B14F-4D97-AF65-F5344CB8AC3E}">
        <p14:creationId xmlns:p14="http://schemas.microsoft.com/office/powerpoint/2010/main" val="3141614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963958"/>
          </a:xfrm>
        </p:spPr>
        <p:txBody>
          <a:bodyPr>
            <a:noAutofit/>
          </a:bodyPr>
          <a:lstStyle/>
          <a:p>
            <a:r>
              <a:rPr lang="ru-RU" sz="3200" b="1" dirty="0">
                <a:solidFill>
                  <a:srgbClr val="0070C0"/>
                </a:solidFill>
              </a:rPr>
              <a:t>Примерный перечень информационных материалов в целях информирования работников об их трудовых правах, включая право на безопасные условия и охрану труда</a:t>
            </a:r>
          </a:p>
        </p:txBody>
      </p:sp>
      <p:sp>
        <p:nvSpPr>
          <p:cNvPr id="3" name="Объект 2"/>
          <p:cNvSpPr>
            <a:spLocks noGrp="1"/>
          </p:cNvSpPr>
          <p:nvPr>
            <p:ph idx="1"/>
          </p:nvPr>
        </p:nvSpPr>
        <p:spPr>
          <a:xfrm>
            <a:off x="609600" y="1479665"/>
            <a:ext cx="11285913" cy="4979324"/>
          </a:xfrm>
        </p:spPr>
        <p:txBody>
          <a:bodyPr>
            <a:normAutofit fontScale="25000" lnSpcReduction="20000"/>
          </a:bodyPr>
          <a:lstStyle/>
          <a:p>
            <a:pPr marL="0" indent="0">
              <a:buNone/>
            </a:pPr>
            <a:r>
              <a:rPr lang="ru-RU" sz="6400" b="1" i="1" dirty="0" smtClean="0"/>
              <a:t>        1</a:t>
            </a:r>
            <a:r>
              <a:rPr lang="ru-RU" sz="6400" b="1" i="1" dirty="0"/>
              <a:t>. Визуальная/печатная информация:</a:t>
            </a:r>
          </a:p>
          <a:p>
            <a:pPr marL="0" indent="0">
              <a:buNone/>
            </a:pPr>
            <a:r>
              <a:rPr lang="ru-RU" sz="6400" dirty="0"/>
              <a:t>а) коллективные договоры, отраслевые соглашения, </a:t>
            </a:r>
            <a:r>
              <a:rPr lang="ru-RU" sz="6400" dirty="0" smtClean="0"/>
              <a:t>содержащие </a:t>
            </a:r>
            <a:r>
              <a:rPr lang="ru-RU" sz="6400" dirty="0"/>
              <a:t>разделы, посвященные реализации трудовых прав и гарантий, включая гарантии (компенсации) за работу во вредных (опасных) условиях труда, если указанные условия труда установлены по результатам проведения </a:t>
            </a:r>
            <a:r>
              <a:rPr lang="ru-RU" sz="6400" dirty="0" smtClean="0"/>
              <a:t>СОУТ на </a:t>
            </a:r>
            <a:r>
              <a:rPr lang="ru-RU" sz="6400" dirty="0"/>
              <a:t>рабочих местах информируемых работников, а также дополнительные трудовые </a:t>
            </a:r>
            <a:r>
              <a:rPr lang="ru-RU" sz="6400" dirty="0" smtClean="0"/>
              <a:t>гарантии, </a:t>
            </a:r>
            <a:r>
              <a:rPr lang="ru-RU" sz="6400" dirty="0"/>
              <a:t>установленные по результатам коллективных переговоров;</a:t>
            </a:r>
          </a:p>
          <a:p>
            <a:pPr marL="0" indent="0">
              <a:buNone/>
            </a:pPr>
            <a:r>
              <a:rPr lang="ru-RU" sz="6400" dirty="0"/>
              <a:t>б) периодические корпоративные издания - газеты, журналы, иная аналогичная печатная продукция, выпускаемая работодателем или распространяемая им в целях информирования работников об их трудовых </a:t>
            </a:r>
            <a:r>
              <a:rPr lang="ru-RU" sz="6400" dirty="0" smtClean="0"/>
              <a:t>правах;</a:t>
            </a:r>
            <a:endParaRPr lang="ru-RU" sz="6400" dirty="0"/>
          </a:p>
          <a:p>
            <a:pPr marL="0" indent="0">
              <a:buNone/>
            </a:pPr>
            <a:r>
              <a:rPr lang="ru-RU" sz="6400" dirty="0"/>
              <a:t>в) листовки, буклеты, плакаты, выпускаемые или распространяемые работодателем в целях информирования работников об их трудовых правах, включая право на безопасные условия и охрану труда.</a:t>
            </a:r>
          </a:p>
          <a:p>
            <a:pPr marL="0" indent="0">
              <a:buNone/>
            </a:pPr>
            <a:r>
              <a:rPr lang="ru-RU" sz="6400" b="1" i="1" dirty="0" smtClean="0"/>
              <a:t>         2</a:t>
            </a:r>
            <a:r>
              <a:rPr lang="ru-RU" sz="6400" b="1" i="1" dirty="0"/>
              <a:t>. Видеоматериалы:</a:t>
            </a:r>
          </a:p>
          <a:p>
            <a:pPr marL="0" indent="0">
              <a:buNone/>
            </a:pPr>
            <a:r>
              <a:rPr lang="ru-RU" sz="6400" dirty="0"/>
              <a:t>а) информационные видеоролики, выпускаемые работодателем в целях информирования работников об их трудовых правах, включая право на безопасные условия и охрану труда;</a:t>
            </a:r>
          </a:p>
          <a:p>
            <a:pPr marL="0" indent="0">
              <a:buNone/>
            </a:pPr>
            <a:r>
              <a:rPr lang="ru-RU" sz="6400" dirty="0"/>
              <a:t>б) информационные программы на корпоративном телевидении работодателя в целях информирования работников об их трудовых правах, включая право на безопасные условия и охрану труда.</a:t>
            </a:r>
          </a:p>
          <a:p>
            <a:pPr marL="0" indent="0">
              <a:buNone/>
            </a:pPr>
            <a:r>
              <a:rPr lang="ru-RU" sz="6400" dirty="0" smtClean="0"/>
              <a:t>         </a:t>
            </a:r>
            <a:r>
              <a:rPr lang="ru-RU" sz="6400" b="1" i="1" dirty="0" smtClean="0"/>
              <a:t>3</a:t>
            </a:r>
            <a:r>
              <a:rPr lang="ru-RU" sz="6400" b="1" i="1" dirty="0"/>
              <a:t>. Интернет-ресурсы:</a:t>
            </a:r>
          </a:p>
          <a:p>
            <a:pPr marL="0" indent="0">
              <a:buNone/>
            </a:pPr>
            <a:r>
              <a:rPr lang="ru-RU" sz="6400" dirty="0"/>
              <a:t>а) информационные ресурсы на корпоративном портале/интернет-сайте работодателя в целях информирования работников об их трудовых правах, включая право на безопасные условия и охрану труда;</a:t>
            </a:r>
          </a:p>
          <a:p>
            <a:pPr marL="0" indent="0">
              <a:buNone/>
            </a:pPr>
            <a:r>
              <a:rPr lang="ru-RU" sz="6400" dirty="0"/>
              <a:t>б) информационные ресурсы на интернет-сайтах федеральных органов исполнительной власти - </a:t>
            </a:r>
            <a:r>
              <a:rPr lang="ru-RU" sz="6400" dirty="0" smtClean="0"/>
              <a:t>Минтруда, </a:t>
            </a:r>
            <a:r>
              <a:rPr lang="ru-RU" sz="6400" dirty="0" err="1" smtClean="0"/>
              <a:t>Роструда</a:t>
            </a:r>
            <a:r>
              <a:rPr lang="ru-RU" sz="6400" dirty="0" smtClean="0"/>
              <a:t>, </a:t>
            </a:r>
            <a:r>
              <a:rPr lang="ru-RU" sz="6400" dirty="0"/>
              <a:t>а также на интернет-сайтах органов исполнительной власти субъектов </a:t>
            </a:r>
            <a:r>
              <a:rPr lang="ru-RU" sz="6400" dirty="0" smtClean="0"/>
              <a:t>РФ </a:t>
            </a:r>
            <a:r>
              <a:rPr lang="ru-RU" sz="6400" dirty="0"/>
              <a:t>по труду;</a:t>
            </a:r>
          </a:p>
          <a:p>
            <a:pPr marL="0" indent="0">
              <a:buNone/>
            </a:pPr>
            <a:r>
              <a:rPr lang="ru-RU" sz="6400" dirty="0"/>
              <a:t>в) информация, содержащаяся в официальных справочных правовых информационных системах, в том числе в публикуемой указанными системами тематической обзорной информации о трудовых правах работников;</a:t>
            </a:r>
          </a:p>
          <a:p>
            <a:pPr marL="0" indent="0">
              <a:buNone/>
            </a:pPr>
            <a:r>
              <a:rPr lang="ru-RU" sz="6400" dirty="0"/>
              <a:t>г) тематическая информация о трудовых правах работников, содержащаяся и распространяемая в социальных сетях (при условии подтверждения достоверности и легитимности распространителя) и иных </a:t>
            </a:r>
            <a:r>
              <a:rPr lang="ru-RU" sz="6400" dirty="0" err="1"/>
              <a:t>интернет-ресурсах</a:t>
            </a:r>
            <a:r>
              <a:rPr lang="ru-RU" sz="6400" dirty="0"/>
              <a:t>.</a:t>
            </a:r>
          </a:p>
          <a:p>
            <a:endParaRPr lang="ru-RU" dirty="0"/>
          </a:p>
          <a:p>
            <a:endParaRPr lang="ru-RU" dirty="0"/>
          </a:p>
        </p:txBody>
      </p:sp>
    </p:spTree>
    <p:extLst>
      <p:ext uri="{BB962C8B-B14F-4D97-AF65-F5344CB8AC3E}">
        <p14:creationId xmlns:p14="http://schemas.microsoft.com/office/powerpoint/2010/main" val="3280218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6581" y="0"/>
            <a:ext cx="10282844" cy="1143000"/>
          </a:xfrm>
        </p:spPr>
        <p:txBody>
          <a:bodyPr>
            <a:normAutofit fontScale="90000"/>
          </a:bodyPr>
          <a:lstStyle/>
          <a:p>
            <a:r>
              <a:rPr lang="ru-RU" dirty="0" smtClean="0"/>
              <a:t/>
            </a:r>
            <a:br>
              <a:rPr lang="ru-RU" dirty="0" smtClean="0"/>
            </a:br>
            <a:r>
              <a:rPr lang="ru-RU" sz="4000" b="1" dirty="0" smtClean="0">
                <a:solidFill>
                  <a:srgbClr val="0070C0"/>
                </a:solidFill>
              </a:rPr>
              <a:t>Порядок учета </a:t>
            </a:r>
            <a:r>
              <a:rPr lang="ru-RU" sz="4000" b="1" dirty="0">
                <a:solidFill>
                  <a:srgbClr val="0070C0"/>
                </a:solidFill>
              </a:rPr>
              <a:t>микроповреждений (микротравм) </a:t>
            </a:r>
            <a:r>
              <a:rPr lang="ru-RU" sz="4000" b="1" dirty="0" smtClean="0">
                <a:solidFill>
                  <a:srgbClr val="0070C0"/>
                </a:solidFill>
              </a:rPr>
              <a:t>работников (1)</a:t>
            </a:r>
            <a:r>
              <a:rPr lang="ru-RU" dirty="0"/>
              <a:t/>
            </a:r>
            <a:br>
              <a:rPr lang="ru-RU" dirty="0"/>
            </a:br>
            <a:endParaRPr lang="ru-RU" dirty="0"/>
          </a:p>
        </p:txBody>
      </p:sp>
      <p:sp>
        <p:nvSpPr>
          <p:cNvPr id="3" name="Объект 2"/>
          <p:cNvSpPr>
            <a:spLocks noGrp="1"/>
          </p:cNvSpPr>
          <p:nvPr>
            <p:ph idx="1"/>
          </p:nvPr>
        </p:nvSpPr>
        <p:spPr>
          <a:xfrm>
            <a:off x="116378" y="1142999"/>
            <a:ext cx="11878887" cy="5407429"/>
          </a:xfrm>
        </p:spPr>
        <p:txBody>
          <a:bodyPr>
            <a:normAutofit fontScale="25000" lnSpcReduction="20000"/>
          </a:bodyPr>
          <a:lstStyle/>
          <a:p>
            <a:pPr marL="0" indent="0">
              <a:buNone/>
            </a:pPr>
            <a:r>
              <a:rPr lang="ru-RU" sz="7200" dirty="0" smtClean="0"/>
              <a:t>      </a:t>
            </a:r>
            <a:r>
              <a:rPr lang="ru-RU" sz="7200" b="1" dirty="0" smtClean="0"/>
              <a:t>Работодателю </a:t>
            </a:r>
            <a:r>
              <a:rPr lang="ru-RU" sz="7200" b="1" dirty="0"/>
              <a:t>рекомендуется:</a:t>
            </a:r>
          </a:p>
          <a:p>
            <a:r>
              <a:rPr lang="ru-RU" sz="7200" dirty="0" smtClean="0"/>
              <a:t>утвердить </a:t>
            </a:r>
            <a:r>
              <a:rPr lang="ru-RU" sz="7200" i="1" dirty="0"/>
              <a:t>локальным нормативным актом </a:t>
            </a:r>
            <a:r>
              <a:rPr lang="ru-RU" sz="7200" dirty="0"/>
              <a:t>порядок учета микроповреждений (микротравм) работников, с учетом особенностей организационной структуры, специфики, характера производственной деятельности, </a:t>
            </a:r>
            <a:r>
              <a:rPr lang="ru-RU" sz="7200" i="1" u="sng" dirty="0"/>
              <a:t>принятым с </a:t>
            </a:r>
            <a:r>
              <a:rPr lang="ru-RU" sz="7200" i="1" u="sng" dirty="0" smtClean="0"/>
              <a:t>учетом </a:t>
            </a:r>
            <a:r>
              <a:rPr lang="ru-RU" sz="7200" i="1" u="sng" dirty="0"/>
              <a:t>мнения представительного органа </a:t>
            </a:r>
            <a:r>
              <a:rPr lang="ru-RU" sz="7200" i="1" u="sng" dirty="0" smtClean="0"/>
              <a:t>работников;</a:t>
            </a:r>
            <a:endParaRPr lang="ru-RU" sz="7200" i="1" u="sng" dirty="0"/>
          </a:p>
          <a:p>
            <a:r>
              <a:rPr lang="ru-RU" sz="7200" dirty="0"/>
              <a:t>организовать ознакомление должностных лиц с порядком учета микроповреждений (микротравм) работников</a:t>
            </a:r>
            <a:r>
              <a:rPr lang="ru-RU" sz="7200" dirty="0" smtClean="0"/>
              <a:t>;</a:t>
            </a:r>
            <a:endParaRPr lang="ru-RU" sz="7200" dirty="0"/>
          </a:p>
          <a:p>
            <a:r>
              <a:rPr lang="ru-RU" sz="7200" dirty="0"/>
              <a:t>организовать информирование работников о действиях при получении микроповреждения (микротравмы</a:t>
            </a:r>
            <a:r>
              <a:rPr lang="ru-RU" sz="7200" dirty="0" smtClean="0"/>
              <a:t>);</a:t>
            </a:r>
            <a:endParaRPr lang="ru-RU" sz="7200" dirty="0"/>
          </a:p>
          <a:p>
            <a:r>
              <a:rPr lang="ru-RU" sz="7200" dirty="0"/>
              <a:t>организовать рассмотрение обстоятельств, выявление причин, приводящих к микроповреждениям (микротравмам) работников, и фиксацию результатов рассмотрения в Справке о рассмотрении обстоятельств и причин, приведших к возникновению микроповреждения (микротравмы) работника, (рекомендуемый образец приведен в приложении N 1 </a:t>
            </a:r>
            <a:r>
              <a:rPr lang="ru-RU" sz="7200" dirty="0" smtClean="0"/>
              <a:t>к Рекомендациям</a:t>
            </a:r>
            <a:r>
              <a:rPr lang="ru-RU" sz="7200" dirty="0"/>
              <a:t>) или ином определенном работодателем документе, содержащем, в том числе рекомендуемые сведения, отраженные в Справке о рассмотрении обстоятельств и причин, приведших к возникновению микроповреждения (микротравмы) </a:t>
            </a:r>
            <a:r>
              <a:rPr lang="ru-RU" sz="7200" dirty="0" smtClean="0"/>
              <a:t>работника;</a:t>
            </a:r>
            <a:endParaRPr lang="ru-RU" sz="7200" dirty="0"/>
          </a:p>
          <a:p>
            <a:r>
              <a:rPr lang="ru-RU" sz="7200" dirty="0"/>
              <a:t>обеспечить доступность в организации (структурных подразделениях) бланка Справки в электронном виде или на бумажном носителе</a:t>
            </a:r>
            <a:r>
              <a:rPr lang="ru-RU" sz="7200" dirty="0" smtClean="0"/>
              <a:t>;</a:t>
            </a:r>
            <a:endParaRPr lang="ru-RU" sz="7200" dirty="0"/>
          </a:p>
          <a:p>
            <a:r>
              <a:rPr lang="ru-RU" sz="7200" dirty="0"/>
              <a:t>организовать регистрацию происшедших микроповреждений (микротравм) в Журнале учета микроповреждений (микротравм) работников (рекомендуемый образец приведен в приложении N 2 </a:t>
            </a:r>
            <a:r>
              <a:rPr lang="ru-RU" sz="7200" dirty="0" smtClean="0"/>
              <a:t>к Рекомендациям</a:t>
            </a:r>
            <a:r>
              <a:rPr lang="ru-RU" sz="7200" dirty="0"/>
              <a:t>) или ином определенном работодателем документе, содержащем, в том числе рекомендуемые сведения, отраженные в Журнале учета микроповреждения (микротравм) </a:t>
            </a:r>
            <a:r>
              <a:rPr lang="ru-RU" sz="7200" dirty="0" smtClean="0"/>
              <a:t>работников;</a:t>
            </a:r>
            <a:endParaRPr lang="ru-RU" sz="7200" dirty="0"/>
          </a:p>
          <a:p>
            <a:r>
              <a:rPr lang="ru-RU" sz="7200" dirty="0"/>
              <a:t>установить место и сроки хранения Справки и Журнала. Рекомендованный срок хранения Справки и Журнала составляет не менее 1 </a:t>
            </a:r>
            <a:r>
              <a:rPr lang="ru-RU" sz="7200" dirty="0" smtClean="0"/>
              <a:t>года.</a:t>
            </a:r>
          </a:p>
          <a:p>
            <a:pPr marL="0" indent="0">
              <a:buNone/>
            </a:pPr>
            <a:r>
              <a:rPr lang="ru-RU" sz="7200" i="1" dirty="0" smtClean="0">
                <a:solidFill>
                  <a:srgbClr val="FF0000"/>
                </a:solidFill>
              </a:rPr>
              <a:t>Приказ </a:t>
            </a:r>
            <a:r>
              <a:rPr lang="ru-RU" sz="7200" i="1" dirty="0">
                <a:solidFill>
                  <a:srgbClr val="FF0000"/>
                </a:solidFill>
              </a:rPr>
              <a:t>Минтруда России от </a:t>
            </a:r>
            <a:r>
              <a:rPr lang="ru-RU" sz="7200" i="1" dirty="0" smtClean="0">
                <a:solidFill>
                  <a:srgbClr val="FF0000"/>
                </a:solidFill>
              </a:rPr>
              <a:t>15.09 </a:t>
            </a:r>
            <a:r>
              <a:rPr lang="ru-RU" sz="7200" i="1" dirty="0">
                <a:solidFill>
                  <a:srgbClr val="FF0000"/>
                </a:solidFill>
              </a:rPr>
              <a:t>2021 </a:t>
            </a:r>
            <a:r>
              <a:rPr lang="ru-RU" sz="7200" i="1" dirty="0" smtClean="0">
                <a:solidFill>
                  <a:srgbClr val="FF0000"/>
                </a:solidFill>
              </a:rPr>
              <a:t>N </a:t>
            </a:r>
            <a:r>
              <a:rPr lang="ru-RU" sz="7200" i="1" dirty="0">
                <a:solidFill>
                  <a:srgbClr val="FF0000"/>
                </a:solidFill>
              </a:rPr>
              <a:t>632н «Об утверждении рекомендаций по учету микроповреждений (микротравм) работников»</a:t>
            </a:r>
          </a:p>
          <a:p>
            <a:endParaRPr lang="ru-RU" dirty="0"/>
          </a:p>
        </p:txBody>
      </p:sp>
    </p:spTree>
    <p:extLst>
      <p:ext uri="{BB962C8B-B14F-4D97-AF65-F5344CB8AC3E}">
        <p14:creationId xmlns:p14="http://schemas.microsoft.com/office/powerpoint/2010/main" val="2064763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16697"/>
            <a:ext cx="10972800" cy="1013835"/>
          </a:xfrm>
        </p:spPr>
        <p:txBody>
          <a:bodyPr>
            <a:normAutofit fontScale="90000"/>
          </a:bodyPr>
          <a:lstStyle/>
          <a:p>
            <a:r>
              <a:rPr lang="ru-RU" b="1" dirty="0">
                <a:solidFill>
                  <a:srgbClr val="0070C0"/>
                </a:solidFill>
              </a:rPr>
              <a:t>Порядок учета микроповреждений (микротравм) </a:t>
            </a:r>
            <a:r>
              <a:rPr lang="ru-RU" b="1" dirty="0" smtClean="0">
                <a:solidFill>
                  <a:srgbClr val="0070C0"/>
                </a:solidFill>
              </a:rPr>
              <a:t>работников (2)</a:t>
            </a:r>
            <a:endParaRPr lang="ru-RU" b="1" dirty="0">
              <a:solidFill>
                <a:srgbClr val="0070C0"/>
              </a:solidFill>
            </a:endParaRPr>
          </a:p>
        </p:txBody>
      </p:sp>
      <p:sp>
        <p:nvSpPr>
          <p:cNvPr id="3" name="Объект 2"/>
          <p:cNvSpPr>
            <a:spLocks noGrp="1"/>
          </p:cNvSpPr>
          <p:nvPr>
            <p:ph idx="1"/>
          </p:nvPr>
        </p:nvSpPr>
        <p:spPr>
          <a:xfrm>
            <a:off x="191193" y="1309260"/>
            <a:ext cx="11745883" cy="5241169"/>
          </a:xfrm>
        </p:spPr>
        <p:txBody>
          <a:bodyPr>
            <a:normAutofit fontScale="25000" lnSpcReduction="20000"/>
          </a:bodyPr>
          <a:lstStyle/>
          <a:p>
            <a:r>
              <a:rPr lang="ru-RU" sz="7200" dirty="0" smtClean="0"/>
              <a:t>Основанием </a:t>
            </a:r>
            <a:r>
              <a:rPr lang="ru-RU" sz="7200" dirty="0"/>
              <a:t>для регистрации микроповреждения (микротравмы) работника и рассмотрения обстоятельств и причин, приведших к его возникновению, является </a:t>
            </a:r>
            <a:r>
              <a:rPr lang="ru-RU" sz="7200" b="1" i="1" dirty="0"/>
              <a:t>обращение пострадавшего</a:t>
            </a:r>
            <a:r>
              <a:rPr lang="ru-RU" sz="7200" dirty="0"/>
              <a:t> к своему непосредственному или вышестоящему руководителю, работодателю (его представителю) </a:t>
            </a:r>
            <a:r>
              <a:rPr lang="ru-RU" sz="7200" dirty="0" smtClean="0"/>
              <a:t>(оповещаемое </a:t>
            </a:r>
            <a:r>
              <a:rPr lang="ru-RU" sz="7200" dirty="0"/>
              <a:t>лицо).</a:t>
            </a:r>
          </a:p>
          <a:p>
            <a:r>
              <a:rPr lang="ru-RU" sz="7200" dirty="0" smtClean="0"/>
              <a:t>При </a:t>
            </a:r>
            <a:r>
              <a:rPr lang="ru-RU" sz="7200" dirty="0"/>
              <a:t>обращении пострадавшего к медицинскому работнику организации, последнему рекомендуется сообщать о микроповреждении (микротравме) работника оповещаемому лицу.</a:t>
            </a:r>
          </a:p>
          <a:p>
            <a:r>
              <a:rPr lang="ru-RU" sz="7200" dirty="0" smtClean="0"/>
              <a:t>Оповещаемому </a:t>
            </a:r>
            <a:r>
              <a:rPr lang="ru-RU" sz="7200" dirty="0"/>
              <a:t>лицу после получения информации о микроповреждении (микротравме) работника рекомендуется убедиться в том, что пострадавшему оказана необходимая первая помощь и (или) медицинская помощь.</a:t>
            </a:r>
          </a:p>
          <a:p>
            <a:r>
              <a:rPr lang="ru-RU" sz="7200" dirty="0" smtClean="0"/>
              <a:t>Оповещаемому </a:t>
            </a:r>
            <a:r>
              <a:rPr lang="ru-RU" sz="7200" dirty="0"/>
              <a:t>лицу рекомендуется незамедлительно информировать любым общедоступным способом специалиста по </a:t>
            </a:r>
            <a:r>
              <a:rPr lang="ru-RU" sz="7200" dirty="0" smtClean="0"/>
              <a:t>ОТ или </a:t>
            </a:r>
            <a:r>
              <a:rPr lang="ru-RU" sz="7200" dirty="0"/>
              <a:t>лицо, назначенное ответственным за организацию работы по </a:t>
            </a:r>
            <a:r>
              <a:rPr lang="ru-RU" sz="7200" dirty="0" smtClean="0"/>
              <a:t>ОТ или </a:t>
            </a:r>
            <a:r>
              <a:rPr lang="ru-RU" sz="7200" dirty="0"/>
              <a:t>другого уполномоченного работодателем </a:t>
            </a:r>
            <a:r>
              <a:rPr lang="ru-RU" sz="7200" dirty="0" smtClean="0"/>
              <a:t>работника </a:t>
            </a:r>
            <a:r>
              <a:rPr lang="ru-RU" sz="7200" dirty="0"/>
              <a:t>о микроповреждении (микротравме) работника</a:t>
            </a:r>
            <a:r>
              <a:rPr lang="ru-RU" sz="7200" dirty="0" smtClean="0"/>
              <a:t>.</a:t>
            </a:r>
          </a:p>
          <a:p>
            <a:r>
              <a:rPr lang="ru-RU" sz="7200" dirty="0" smtClean="0"/>
              <a:t>Уполномоченному </a:t>
            </a:r>
            <a:r>
              <a:rPr lang="ru-RU" sz="7200" dirty="0"/>
              <a:t>лицу рекомендуется рассмотреть обстоятельства и причины, приведшие к ее возникновению, в срок до 3 </a:t>
            </a:r>
            <a:r>
              <a:rPr lang="ru-RU" sz="7200" dirty="0" smtClean="0"/>
              <a:t>кален. </a:t>
            </a:r>
            <a:r>
              <a:rPr lang="ru-RU" sz="7200" dirty="0"/>
              <a:t>дней. </a:t>
            </a:r>
            <a:r>
              <a:rPr lang="ru-RU" sz="7200" dirty="0" smtClean="0"/>
              <a:t>(при </a:t>
            </a:r>
            <a:r>
              <a:rPr lang="ru-RU" sz="7200" dirty="0"/>
              <a:t>возникновении обстоятельств, </a:t>
            </a:r>
            <a:r>
              <a:rPr lang="ru-RU" sz="7200" dirty="0" smtClean="0"/>
              <a:t>препятствующих рассмотрению </a:t>
            </a:r>
            <a:r>
              <a:rPr lang="ru-RU" sz="7200" dirty="0"/>
              <a:t>обстоятельств и причин, </a:t>
            </a:r>
            <a:r>
              <a:rPr lang="ru-RU" sz="7200" dirty="0" smtClean="0"/>
              <a:t>можно продлить срок, но </a:t>
            </a:r>
            <a:r>
              <a:rPr lang="ru-RU" sz="7200" dirty="0"/>
              <a:t>не более чем на 2 календарных </a:t>
            </a:r>
            <a:r>
              <a:rPr lang="ru-RU" sz="7200" dirty="0" smtClean="0"/>
              <a:t>дня).</a:t>
            </a:r>
            <a:endParaRPr lang="ru-RU" sz="7200" dirty="0"/>
          </a:p>
          <a:p>
            <a:r>
              <a:rPr lang="ru-RU" sz="7200" dirty="0" smtClean="0"/>
              <a:t>При </a:t>
            </a:r>
            <a:r>
              <a:rPr lang="ru-RU" sz="7200" dirty="0"/>
              <a:t>рассмотрении обстоятельств и причин, приведших к возникновению микроповреждения (микротравмы) работника, уполномоченному лицу целесообразно запросить объяснение пострадавшего работника об указанных обстоятельствах, </a:t>
            </a:r>
            <a:r>
              <a:rPr lang="ru-RU" sz="7200" dirty="0" smtClean="0"/>
              <a:t>а </a:t>
            </a:r>
            <a:r>
              <a:rPr lang="ru-RU" sz="7200" dirty="0"/>
              <a:t>также провести осмотр места происшествия. При необходимости </a:t>
            </a:r>
            <a:r>
              <a:rPr lang="ru-RU" sz="7200" dirty="0" smtClean="0"/>
              <a:t>привлекается </a:t>
            </a:r>
            <a:r>
              <a:rPr lang="ru-RU" sz="7200" dirty="0"/>
              <a:t>оповещаемое лицо, руководитель структурного подразделения, проводится опрос очевидцев</a:t>
            </a:r>
            <a:r>
              <a:rPr lang="ru-RU" sz="7200" dirty="0" smtClean="0"/>
              <a:t>.</a:t>
            </a:r>
          </a:p>
          <a:p>
            <a:r>
              <a:rPr lang="ru-RU" sz="7200" dirty="0" smtClean="0"/>
              <a:t>По результатам расследования уполномоченное лицо составляет Справку</a:t>
            </a:r>
            <a:r>
              <a:rPr lang="ru-RU" sz="7200" dirty="0"/>
              <a:t>, </a:t>
            </a:r>
            <a:r>
              <a:rPr lang="ru-RU" sz="7200" dirty="0" smtClean="0"/>
              <a:t>регистрирует </a:t>
            </a:r>
            <a:r>
              <a:rPr lang="ru-RU" sz="7200" dirty="0"/>
              <a:t>в Журнале </a:t>
            </a:r>
            <a:r>
              <a:rPr lang="ru-RU" sz="7200" dirty="0" smtClean="0"/>
              <a:t>соответствующие сведения, </a:t>
            </a:r>
            <a:r>
              <a:rPr lang="ru-RU" sz="7200" dirty="0"/>
              <a:t>а также с участием руководителя структурного подразделения пострадавшего работника </a:t>
            </a:r>
            <a:r>
              <a:rPr lang="ru-RU" sz="7200" dirty="0" smtClean="0"/>
              <a:t>формирует мероприятия </a:t>
            </a:r>
            <a:r>
              <a:rPr lang="ru-RU" sz="7200" dirty="0"/>
              <a:t>по устранению причин, приведших к возникновению микроповреждений (микротравм).</a:t>
            </a:r>
          </a:p>
        </p:txBody>
      </p:sp>
    </p:spTree>
    <p:extLst>
      <p:ext uri="{BB962C8B-B14F-4D97-AF65-F5344CB8AC3E}">
        <p14:creationId xmlns:p14="http://schemas.microsoft.com/office/powerpoint/2010/main" val="2768290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70C0"/>
                </a:solidFill>
              </a:rPr>
              <a:t>Новый перечень вредных факторов, за которые работникам выдается молоко</a:t>
            </a:r>
            <a:endParaRPr lang="ru-RU" b="1" dirty="0">
              <a:solidFill>
                <a:srgbClr val="0070C0"/>
              </a:solidFill>
            </a:endParaRPr>
          </a:p>
        </p:txBody>
      </p:sp>
      <p:sp>
        <p:nvSpPr>
          <p:cNvPr id="3" name="Объект 2"/>
          <p:cNvSpPr>
            <a:spLocks noGrp="1"/>
          </p:cNvSpPr>
          <p:nvPr>
            <p:ph idx="1"/>
          </p:nvPr>
        </p:nvSpPr>
        <p:spPr/>
        <p:txBody>
          <a:bodyPr>
            <a:normAutofit fontScale="70000" lnSpcReduction="20000"/>
          </a:bodyPr>
          <a:lstStyle/>
          <a:p>
            <a:pPr marL="0" indent="0">
              <a:buNone/>
            </a:pPr>
            <a:r>
              <a:rPr lang="ru-RU" dirty="0">
                <a:solidFill>
                  <a:srgbClr val="1A0DAB"/>
                </a:solidFill>
                <a:latin typeface="Times New Roman" panose="02020603050405020304" pitchFamily="18" charset="0"/>
                <a:hlinkClick r:id="rId2"/>
              </a:rPr>
              <a:t>1. Химический </a:t>
            </a:r>
            <a:r>
              <a:rPr lang="ru-RU" dirty="0" smtClean="0">
                <a:solidFill>
                  <a:srgbClr val="1A0DAB"/>
                </a:solidFill>
                <a:latin typeface="Times New Roman" panose="02020603050405020304" pitchFamily="18" charset="0"/>
                <a:hlinkClick r:id="rId2"/>
              </a:rPr>
              <a:t>фактор</a:t>
            </a:r>
            <a:r>
              <a:rPr lang="ru-RU" dirty="0" smtClean="0">
                <a:solidFill>
                  <a:srgbClr val="1A0DAB"/>
                </a:solidFill>
                <a:latin typeface="Times New Roman" panose="02020603050405020304" pitchFamily="18" charset="0"/>
              </a:rPr>
              <a:t> (1.1</a:t>
            </a:r>
            <a:r>
              <a:rPr lang="ru-RU" dirty="0">
                <a:solidFill>
                  <a:srgbClr val="1A0DAB"/>
                </a:solidFill>
                <a:latin typeface="Times New Roman" panose="02020603050405020304" pitchFamily="18" charset="0"/>
              </a:rPr>
              <a:t>. Неорганические </a:t>
            </a:r>
            <a:r>
              <a:rPr lang="ru-RU" dirty="0" smtClean="0">
                <a:solidFill>
                  <a:srgbClr val="1A0DAB"/>
                </a:solidFill>
                <a:latin typeface="Times New Roman" panose="02020603050405020304" pitchFamily="18" charset="0"/>
              </a:rPr>
              <a:t>соединения – металлы и неметаллы; 1.2</a:t>
            </a:r>
            <a:r>
              <a:rPr lang="ru-RU" dirty="0">
                <a:solidFill>
                  <a:srgbClr val="1A0DAB"/>
                </a:solidFill>
                <a:latin typeface="Times New Roman" panose="02020603050405020304" pitchFamily="18" charset="0"/>
              </a:rPr>
              <a:t>. Органические </a:t>
            </a:r>
            <a:r>
              <a:rPr lang="ru-RU" dirty="0" smtClean="0">
                <a:solidFill>
                  <a:srgbClr val="1A0DAB"/>
                </a:solidFill>
                <a:latin typeface="Times New Roman" panose="02020603050405020304" pitchFamily="18" charset="0"/>
              </a:rPr>
              <a:t>соединения; 1.3</a:t>
            </a:r>
            <a:r>
              <a:rPr lang="ru-RU" dirty="0">
                <a:solidFill>
                  <a:srgbClr val="1A0DAB"/>
                </a:solidFill>
                <a:latin typeface="Times New Roman" panose="02020603050405020304" pitchFamily="18" charset="0"/>
              </a:rPr>
              <a:t>. Пестициды и </a:t>
            </a:r>
            <a:r>
              <a:rPr lang="ru-RU" dirty="0" err="1" smtClean="0">
                <a:solidFill>
                  <a:srgbClr val="1A0DAB"/>
                </a:solidFill>
                <a:latin typeface="Times New Roman" panose="02020603050405020304" pitchFamily="18" charset="0"/>
              </a:rPr>
              <a:t>агрохимикаты</a:t>
            </a:r>
            <a:r>
              <a:rPr lang="ru-RU" dirty="0" smtClean="0">
                <a:solidFill>
                  <a:srgbClr val="1A0DAB"/>
                </a:solidFill>
                <a:latin typeface="Times New Roman" panose="02020603050405020304" pitchFamily="18" charset="0"/>
              </a:rPr>
              <a:t>)</a:t>
            </a:r>
            <a:endParaRPr lang="ru-RU" dirty="0">
              <a:solidFill>
                <a:srgbClr val="1A0DAB"/>
              </a:solidFill>
              <a:latin typeface="Times New Roman" panose="02020603050405020304" pitchFamily="18" charset="0"/>
            </a:endParaRPr>
          </a:p>
          <a:p>
            <a:pPr marL="0" indent="0">
              <a:buNone/>
            </a:pPr>
            <a:r>
              <a:rPr lang="ru-RU" dirty="0" smtClean="0">
                <a:solidFill>
                  <a:srgbClr val="1A0DAB"/>
                </a:solidFill>
                <a:latin typeface="Times New Roman" panose="02020603050405020304" pitchFamily="18" charset="0"/>
                <a:hlinkClick r:id="rId3"/>
              </a:rPr>
              <a:t>2</a:t>
            </a:r>
            <a:r>
              <a:rPr lang="ru-RU" dirty="0">
                <a:solidFill>
                  <a:srgbClr val="1A0DAB"/>
                </a:solidFill>
                <a:latin typeface="Times New Roman" panose="02020603050405020304" pitchFamily="18" charset="0"/>
                <a:hlinkClick r:id="rId3"/>
              </a:rPr>
              <a:t>. Биологический фактор</a:t>
            </a:r>
            <a:endParaRPr lang="ru-RU" dirty="0">
              <a:solidFill>
                <a:srgbClr val="000000"/>
              </a:solidFill>
              <a:latin typeface="Times New Roman" panose="02020603050405020304" pitchFamily="18" charset="0"/>
            </a:endParaRPr>
          </a:p>
          <a:p>
            <a:pPr marL="0" indent="0">
              <a:buNone/>
            </a:pPr>
            <a:r>
              <a:rPr lang="ru-RU" dirty="0">
                <a:solidFill>
                  <a:srgbClr val="1A0DAB"/>
                </a:solidFill>
                <a:latin typeface="Times New Roman" panose="02020603050405020304" pitchFamily="18" charset="0"/>
                <a:hlinkClick r:id="rId4"/>
              </a:rPr>
              <a:t>3. Физический </a:t>
            </a:r>
            <a:r>
              <a:rPr lang="ru-RU" dirty="0" smtClean="0">
                <a:solidFill>
                  <a:srgbClr val="1A0DAB"/>
                </a:solidFill>
                <a:latin typeface="Times New Roman" panose="02020603050405020304" pitchFamily="18" charset="0"/>
                <a:hlinkClick r:id="rId4"/>
              </a:rPr>
              <a:t>фактор</a:t>
            </a:r>
            <a:r>
              <a:rPr lang="ru-RU" dirty="0" smtClean="0">
                <a:solidFill>
                  <a:srgbClr val="1A0DAB"/>
                </a:solidFill>
                <a:latin typeface="Times New Roman" panose="02020603050405020304" pitchFamily="18" charset="0"/>
              </a:rPr>
              <a:t> (3.1</a:t>
            </a:r>
            <a:r>
              <a:rPr lang="ru-RU" dirty="0">
                <a:solidFill>
                  <a:srgbClr val="1A0DAB"/>
                </a:solidFill>
                <a:latin typeface="Times New Roman" panose="02020603050405020304" pitchFamily="18" charset="0"/>
              </a:rPr>
              <a:t>. Ионизирующее излучение (на работах с применением радиоактивных веществ в открытом виде, используемых по 1 и 2 классу работ</a:t>
            </a:r>
            <a:r>
              <a:rPr lang="ru-RU" dirty="0" smtClean="0">
                <a:solidFill>
                  <a:srgbClr val="1A0DAB"/>
                </a:solidFill>
                <a:latin typeface="Times New Roman" panose="02020603050405020304" pitchFamily="18" charset="0"/>
              </a:rPr>
              <a:t>)</a:t>
            </a:r>
          </a:p>
          <a:p>
            <a:pPr marL="0" indent="0">
              <a:buNone/>
            </a:pPr>
            <a:endParaRPr lang="ru-RU" dirty="0" smtClean="0">
              <a:solidFill>
                <a:srgbClr val="1A0DAB"/>
              </a:solidFill>
              <a:latin typeface="Times New Roman" panose="02020603050405020304" pitchFamily="18" charset="0"/>
            </a:endParaRPr>
          </a:p>
          <a:p>
            <a:pPr marL="0" indent="0">
              <a:buNone/>
            </a:pPr>
            <a:r>
              <a:rPr lang="ru-RU" i="1" dirty="0">
                <a:solidFill>
                  <a:srgbClr val="FF0000"/>
                </a:solidFill>
                <a:latin typeface="Times New Roman" panose="02020603050405020304" pitchFamily="18" charset="0"/>
              </a:rPr>
              <a:t>Приказ Минтруда России от 12.05.2022 N 291н "Об утверждении перечня вредных производственных факторов на рабочих местах с вредными условиями труда, установленными по результатам специальной оценки условий труда, при наличии которых занятым на таких рабочих местах работникам выдаются бесплатно по установленным нормам молоко или другие равноценные пищевые продукты, норм и условий бесплатной выдачи молока или других равноценных пищевых продуктов, порядка осуществления компенсационной выплаты, в размере, эквивалентном стоимости молока или других равноценных пищевых продуктов"</a:t>
            </a:r>
          </a:p>
          <a:p>
            <a:endParaRPr lang="ru-RU" dirty="0"/>
          </a:p>
        </p:txBody>
      </p:sp>
    </p:spTree>
    <p:extLst>
      <p:ext uri="{BB962C8B-B14F-4D97-AF65-F5344CB8AC3E}">
        <p14:creationId xmlns:p14="http://schemas.microsoft.com/office/powerpoint/2010/main" val="925028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56140"/>
          </a:xfrm>
        </p:spPr>
        <p:txBody>
          <a:bodyPr>
            <a:normAutofit/>
          </a:bodyPr>
          <a:lstStyle/>
          <a:p>
            <a:r>
              <a:rPr lang="ru-RU" sz="3600" b="1" dirty="0" smtClean="0">
                <a:solidFill>
                  <a:srgbClr val="0070C0"/>
                </a:solidFill>
              </a:rPr>
              <a:t>Порядок выдачи молока за вредные условия труда</a:t>
            </a:r>
            <a:endParaRPr lang="ru-RU" sz="3600" b="1" dirty="0">
              <a:solidFill>
                <a:srgbClr val="0070C0"/>
              </a:solidFill>
            </a:endParaRPr>
          </a:p>
        </p:txBody>
      </p:sp>
      <p:sp>
        <p:nvSpPr>
          <p:cNvPr id="3" name="Объект 2"/>
          <p:cNvSpPr>
            <a:spLocks noGrp="1"/>
          </p:cNvSpPr>
          <p:nvPr>
            <p:ph idx="1"/>
          </p:nvPr>
        </p:nvSpPr>
        <p:spPr>
          <a:xfrm>
            <a:off x="609600" y="1030778"/>
            <a:ext cx="10972800" cy="5320145"/>
          </a:xfrm>
        </p:spPr>
        <p:txBody>
          <a:bodyPr>
            <a:normAutofit fontScale="55000" lnSpcReduction="20000"/>
          </a:bodyPr>
          <a:lstStyle/>
          <a:p>
            <a:r>
              <a:rPr lang="ru-RU" dirty="0"/>
              <a:t> Бесплатная выдача молока или равноценных пищевых продуктов производится работникам </a:t>
            </a:r>
            <a:r>
              <a:rPr lang="ru-RU" i="1" u="sng" dirty="0"/>
              <a:t>в дни фактической занятости </a:t>
            </a:r>
            <a:r>
              <a:rPr lang="ru-RU" dirty="0"/>
              <a:t>на работах с вредными условиями труда, обусловленными наличием на рабочем месте, и превышающим установленные гигиенические нормативы уровнем вредных производственных факторов, </a:t>
            </a:r>
            <a:r>
              <a:rPr lang="ru-RU" dirty="0" smtClean="0"/>
              <a:t>установленными </a:t>
            </a:r>
            <a:r>
              <a:rPr lang="ru-RU" i="1" u="sng" dirty="0"/>
              <a:t>по результатам специальной оценки условий </a:t>
            </a:r>
            <a:r>
              <a:rPr lang="ru-RU" i="1" u="sng" dirty="0" smtClean="0"/>
              <a:t>труда.</a:t>
            </a:r>
          </a:p>
          <a:p>
            <a:r>
              <a:rPr lang="ru-RU" i="1" u="sng" dirty="0"/>
              <a:t> </a:t>
            </a:r>
            <a:r>
              <a:rPr lang="ru-RU" dirty="0"/>
              <a:t>Выдача и употребление молока или равноценных пищевых продуктов должны осуществляться в буфетах, столовых или в помещениях, специально оборудованных в соответствии с утвержденными санитарно-гигиеническими </a:t>
            </a:r>
            <a:r>
              <a:rPr lang="ru-RU" dirty="0" smtClean="0"/>
              <a:t>требованиями.</a:t>
            </a:r>
          </a:p>
          <a:p>
            <a:r>
              <a:rPr lang="ru-RU" dirty="0"/>
              <a:t> Норма бесплатной выдачи молока составляет 0,5 литра за смену независимо от продолжительности смены. Если время работы составляет менее половины продолжительности рабочей смены, молоко не выдается.</a:t>
            </a:r>
            <a:endParaRPr lang="ru-RU" dirty="0" smtClean="0"/>
          </a:p>
          <a:p>
            <a:r>
              <a:rPr lang="ru-RU" dirty="0" smtClean="0"/>
              <a:t>Допускается </a:t>
            </a:r>
            <a:r>
              <a:rPr lang="ru-RU" i="1" u="sng" dirty="0" smtClean="0"/>
              <a:t>по письменному заявлению работника </a:t>
            </a:r>
            <a:r>
              <a:rPr lang="ru-RU" dirty="0" smtClean="0"/>
              <a:t>замена молока денежной компенсацией. Конкретный </a:t>
            </a:r>
            <a:r>
              <a:rPr lang="ru-RU" dirty="0"/>
              <a:t>размер компенсационной выплаты и порядок ее индексации устанавливаются работодателем </a:t>
            </a:r>
            <a:r>
              <a:rPr lang="ru-RU" b="1" i="1" dirty="0"/>
              <a:t>с учетом мнения выборного органа первичной профсоюзной организации</a:t>
            </a:r>
            <a:r>
              <a:rPr lang="ru-RU" dirty="0"/>
              <a:t> или иного представительного органа работников (при наличии) и включаются в коллективный договор. Компенсационная выплата должна производиться не реже 1 раза в месяц.</a:t>
            </a:r>
            <a:endParaRPr lang="ru-RU" dirty="0" smtClean="0"/>
          </a:p>
          <a:p>
            <a:r>
              <a:rPr lang="ru-RU" dirty="0"/>
              <a:t>В случае обеспечения безопасных (оптимальных или допустимых) условий труда по включенным в Перечень вредным производственным факторам, подтвержденных результатами проведения специальной оценки условий труда на рабочих местах, работодатель вправе принять решение о прекращении бесплатной выдачи молока или равноценных пищевых продуктов </a:t>
            </a:r>
            <a:r>
              <a:rPr lang="ru-RU" b="1" i="1" dirty="0"/>
              <a:t>с учетом мнения выборного органа первичной профсоюзной организации</a:t>
            </a:r>
            <a:r>
              <a:rPr lang="ru-RU" dirty="0"/>
              <a:t> или иного представительного органа работников, если иное не предусмотрено отраслевыми (межотраслевыми) соглашениями, к которым присоединился работодатель, и (или) коллективным договором.</a:t>
            </a:r>
          </a:p>
        </p:txBody>
      </p:sp>
    </p:spTree>
    <p:extLst>
      <p:ext uri="{BB962C8B-B14F-4D97-AF65-F5344CB8AC3E}">
        <p14:creationId xmlns:p14="http://schemas.microsoft.com/office/powerpoint/2010/main" val="2878014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99012"/>
            <a:ext cx="10515600" cy="1574310"/>
          </a:xfrm>
        </p:spPr>
        <p:txBody>
          <a:bodyPr>
            <a:normAutofit fontScale="90000"/>
          </a:bodyPr>
          <a:lstStyle/>
          <a:p>
            <a:r>
              <a:rPr lang="ru-RU" sz="4800" b="1" dirty="0" smtClean="0">
                <a:solidFill>
                  <a:srgbClr val="FF0000"/>
                </a:solidFill>
                <a:latin typeface="+mn-lt"/>
              </a:rPr>
              <a:t>Переход </a:t>
            </a:r>
            <a:r>
              <a:rPr lang="ru-RU" sz="4800" b="1" dirty="0">
                <a:solidFill>
                  <a:srgbClr val="FF0000"/>
                </a:solidFill>
                <a:latin typeface="+mn-lt"/>
              </a:rPr>
              <a:t>на электронный </a:t>
            </a:r>
            <a:r>
              <a:rPr lang="ru-RU" sz="4800" b="1" dirty="0" smtClean="0">
                <a:solidFill>
                  <a:srgbClr val="FF0000"/>
                </a:solidFill>
                <a:latin typeface="+mn-lt"/>
              </a:rPr>
              <a:t>кадровый документооборот (ЭДО)</a:t>
            </a:r>
            <a:r>
              <a:rPr lang="ru-RU" sz="4800" b="1" dirty="0">
                <a:solidFill>
                  <a:srgbClr val="FF0000"/>
                </a:solidFill>
              </a:rPr>
              <a:t/>
            </a:r>
            <a:br>
              <a:rPr lang="ru-RU" sz="4800" b="1" dirty="0">
                <a:solidFill>
                  <a:srgbClr val="FF0000"/>
                </a:solidFill>
              </a:rPr>
            </a:br>
            <a:endParaRPr lang="ru-RU" sz="4800" dirty="0"/>
          </a:p>
        </p:txBody>
      </p:sp>
      <p:pic>
        <p:nvPicPr>
          <p:cNvPr id="3074" name="Picture 2" descr="https://biz-on.biz/wp-content/uploads/2020/06/11_2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28412" y="1742497"/>
            <a:ext cx="653517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49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Перечень основных изменений трудового законодательства в 2022 году.</a:t>
            </a:r>
            <a:endParaRPr lang="ru-RU" b="1" dirty="0">
              <a:solidFill>
                <a:srgbClr val="0070C0"/>
              </a:solidFill>
            </a:endParaRPr>
          </a:p>
        </p:txBody>
      </p:sp>
      <p:sp>
        <p:nvSpPr>
          <p:cNvPr id="3" name="Объект 2"/>
          <p:cNvSpPr>
            <a:spLocks noGrp="1"/>
          </p:cNvSpPr>
          <p:nvPr>
            <p:ph idx="1"/>
          </p:nvPr>
        </p:nvSpPr>
        <p:spPr/>
        <p:txBody>
          <a:bodyPr/>
          <a:lstStyle/>
          <a:p>
            <a:pPr marL="0" indent="0">
              <a:buNone/>
            </a:pPr>
            <a:r>
              <a:rPr lang="ru-RU" dirty="0" smtClean="0"/>
              <a:t>1. Мораторий на плановые проверки соблюдения трудового законодательства до 31.12.2022 года</a:t>
            </a:r>
          </a:p>
          <a:p>
            <a:pPr marL="0" indent="0">
              <a:buNone/>
            </a:pPr>
            <a:r>
              <a:rPr lang="ru-RU" dirty="0"/>
              <a:t>2</a:t>
            </a:r>
            <a:r>
              <a:rPr lang="ru-RU" dirty="0" smtClean="0"/>
              <a:t>. Увеличение прожиточного минимума и МРОТ на 10% с 1 июня 2022 года</a:t>
            </a:r>
          </a:p>
          <a:p>
            <a:pPr marL="0" indent="0">
              <a:buNone/>
            </a:pPr>
            <a:r>
              <a:rPr lang="ru-RU" dirty="0"/>
              <a:t>3</a:t>
            </a:r>
            <a:r>
              <a:rPr lang="ru-RU" dirty="0" smtClean="0"/>
              <a:t>. Антикризисные меры: до 31.12.2022 г. при приостановке деятельности работодатель сможет переводить работников на другое предприятие по срочному трудовому договору </a:t>
            </a:r>
          </a:p>
          <a:p>
            <a:pPr marL="0" indent="0">
              <a:buNone/>
            </a:pPr>
            <a:r>
              <a:rPr lang="ru-RU" dirty="0" smtClean="0"/>
              <a:t>4. Реформа института охраны труда с 1 марта 2022 года</a:t>
            </a:r>
          </a:p>
          <a:p>
            <a:pPr marL="0" indent="0">
              <a:buNone/>
            </a:pPr>
            <a:endParaRPr lang="ru-RU" dirty="0"/>
          </a:p>
        </p:txBody>
      </p:sp>
    </p:spTree>
    <p:extLst>
      <p:ext uri="{BB962C8B-B14F-4D97-AF65-F5344CB8AC3E}">
        <p14:creationId xmlns:p14="http://schemas.microsoft.com/office/powerpoint/2010/main" val="1448241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0407" y="783891"/>
            <a:ext cx="10058400" cy="3566160"/>
          </a:xfrm>
        </p:spPr>
        <p:txBody>
          <a:bodyPr/>
          <a:lstStyle/>
          <a:p>
            <a:r>
              <a:rPr lang="ru-RU" b="1" dirty="0" smtClean="0">
                <a:solidFill>
                  <a:srgbClr val="0070C0"/>
                </a:solidFill>
                <a:latin typeface="+mn-lt"/>
              </a:rPr>
              <a:t>Электронный кадровый документооборот</a:t>
            </a:r>
            <a:endParaRPr lang="ru-RU" b="1" dirty="0">
              <a:solidFill>
                <a:srgbClr val="0070C0"/>
              </a:solidFill>
              <a:latin typeface="+mn-lt"/>
            </a:endParaRPr>
          </a:p>
        </p:txBody>
      </p:sp>
      <p:sp>
        <p:nvSpPr>
          <p:cNvPr id="3" name="Подзаголовок 2"/>
          <p:cNvSpPr>
            <a:spLocks noGrp="1"/>
          </p:cNvSpPr>
          <p:nvPr>
            <p:ph type="subTitle" idx="1"/>
          </p:nvPr>
        </p:nvSpPr>
        <p:spPr/>
        <p:txBody>
          <a:bodyPr/>
          <a:lstStyle/>
          <a:p>
            <a:r>
              <a:rPr lang="ru-RU" b="1" i="1" dirty="0" smtClean="0">
                <a:solidFill>
                  <a:srgbClr val="C00000"/>
                </a:solidFill>
                <a:latin typeface="+mn-lt"/>
              </a:rPr>
              <a:t>Федеральный закон  </a:t>
            </a:r>
            <a:r>
              <a:rPr lang="ru-RU" b="1" i="1" dirty="0">
                <a:solidFill>
                  <a:srgbClr val="C00000"/>
                </a:solidFill>
                <a:latin typeface="+mn-lt"/>
              </a:rPr>
              <a:t>от 22 ноября 2021 г. № 377-ФЗ “О внесении изменений в Трудовой кодекс Российской Федерации</a:t>
            </a:r>
            <a:r>
              <a:rPr lang="ru-RU" b="1" i="1" dirty="0" smtClean="0">
                <a:solidFill>
                  <a:srgbClr val="C00000"/>
                </a:solidFill>
                <a:latin typeface="+mn-lt"/>
              </a:rPr>
              <a:t>”(действует с 22.11.2021)</a:t>
            </a:r>
            <a:endParaRPr lang="ru-RU" b="1" i="1" dirty="0">
              <a:solidFill>
                <a:srgbClr val="C00000"/>
              </a:solidFill>
              <a:latin typeface="+mn-lt"/>
            </a:endParaRPr>
          </a:p>
          <a:p>
            <a:pPr algn="r"/>
            <a:endParaRPr lang="ru-RU" dirty="0"/>
          </a:p>
        </p:txBody>
      </p:sp>
    </p:spTree>
    <p:extLst>
      <p:ext uri="{BB962C8B-B14F-4D97-AF65-F5344CB8AC3E}">
        <p14:creationId xmlns:p14="http://schemas.microsoft.com/office/powerpoint/2010/main" val="2758830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760800"/>
          </a:xfrm>
        </p:spPr>
        <p:txBody>
          <a:bodyPr/>
          <a:lstStyle/>
          <a:p>
            <a:r>
              <a:rPr lang="ru-RU" b="1" dirty="0" smtClean="0">
                <a:solidFill>
                  <a:srgbClr val="0070C0"/>
                </a:solidFill>
                <a:latin typeface="+mn-lt"/>
              </a:rPr>
              <a:t>Основные положения ЭДО</a:t>
            </a:r>
            <a:endParaRPr lang="ru-RU" b="1" dirty="0">
              <a:solidFill>
                <a:srgbClr val="0070C0"/>
              </a:solidFill>
              <a:latin typeface="+mn-lt"/>
            </a:endParaRPr>
          </a:p>
        </p:txBody>
      </p:sp>
      <p:sp>
        <p:nvSpPr>
          <p:cNvPr id="3" name="Объект 2"/>
          <p:cNvSpPr>
            <a:spLocks noGrp="1"/>
          </p:cNvSpPr>
          <p:nvPr>
            <p:ph idx="1"/>
          </p:nvPr>
        </p:nvSpPr>
        <p:spPr>
          <a:xfrm>
            <a:off x="669174" y="1147157"/>
            <a:ext cx="10914611" cy="5527963"/>
          </a:xfrm>
        </p:spPr>
        <p:txBody>
          <a:bodyPr>
            <a:normAutofit fontScale="92500" lnSpcReduction="20000"/>
          </a:bodyPr>
          <a:lstStyle/>
          <a:p>
            <a:r>
              <a:rPr lang="ru-RU" dirty="0" smtClean="0"/>
              <a:t>Устанавливается возможность создания, подписания, использования </a:t>
            </a:r>
            <a:r>
              <a:rPr lang="ru-RU" dirty="0"/>
              <a:t>и </a:t>
            </a:r>
            <a:r>
              <a:rPr lang="ru-RU" dirty="0" smtClean="0"/>
              <a:t>хранения </a:t>
            </a:r>
            <a:r>
              <a:rPr lang="ru-RU" dirty="0"/>
              <a:t>работодателем, работником или лицом, поступающим на работу, документов, оформленных в электронном </a:t>
            </a:r>
            <a:r>
              <a:rPr lang="ru-RU" dirty="0" smtClean="0"/>
              <a:t>виде, </a:t>
            </a:r>
            <a:r>
              <a:rPr lang="ru-RU" b="1" i="1" dirty="0"/>
              <a:t>без дублирования на </a:t>
            </a:r>
            <a:r>
              <a:rPr lang="ru-RU" b="1" i="1" dirty="0" smtClean="0"/>
              <a:t>бумаге.</a:t>
            </a:r>
          </a:p>
          <a:p>
            <a:r>
              <a:rPr lang="ru-RU" dirty="0"/>
              <a:t>При заключении трудового договора </a:t>
            </a:r>
            <a:r>
              <a:rPr lang="ru-RU" dirty="0" smtClean="0"/>
              <a:t>документы могут </a:t>
            </a:r>
            <a:r>
              <a:rPr lang="ru-RU" dirty="0"/>
              <a:t>быть </a:t>
            </a:r>
            <a:r>
              <a:rPr lang="ru-RU" dirty="0" smtClean="0"/>
              <a:t>предъявлены </a:t>
            </a:r>
            <a:r>
              <a:rPr lang="ru-RU" dirty="0"/>
              <a:t>в форме, согласованной с работодателем, в том числе </a:t>
            </a:r>
            <a:r>
              <a:rPr lang="ru-RU" b="1" i="1" dirty="0"/>
              <a:t>в форме электронных документов</a:t>
            </a:r>
            <a:r>
              <a:rPr lang="ru-RU" dirty="0"/>
              <a:t>, если иное не предусмотрено законодательством </a:t>
            </a:r>
            <a:r>
              <a:rPr lang="ru-RU" dirty="0" smtClean="0"/>
              <a:t>РФ.</a:t>
            </a:r>
            <a:endParaRPr lang="ru-RU" dirty="0"/>
          </a:p>
          <a:p>
            <a:r>
              <a:rPr lang="ru-RU" dirty="0" smtClean="0"/>
              <a:t>Ознакомление </a:t>
            </a:r>
            <a:r>
              <a:rPr lang="ru-RU" dirty="0"/>
              <a:t>лица, поступающего на работу, </a:t>
            </a:r>
            <a:r>
              <a:rPr lang="ru-RU" dirty="0" smtClean="0"/>
              <a:t>с ПВТР, </a:t>
            </a:r>
            <a:r>
              <a:rPr lang="ru-RU" dirty="0"/>
              <a:t>иными локальными нормативными актами, непосредственно связанными с трудовой деятельностью работника, коллективным </a:t>
            </a:r>
            <a:r>
              <a:rPr lang="ru-RU" dirty="0" smtClean="0"/>
              <a:t>договором </a:t>
            </a:r>
            <a:r>
              <a:rPr lang="ru-RU" b="1" i="1" dirty="0"/>
              <a:t>может осуществляться в электронной форме</a:t>
            </a:r>
            <a:r>
              <a:rPr lang="ru-RU" dirty="0"/>
              <a:t>.</a:t>
            </a:r>
            <a:endParaRPr lang="ru-RU" dirty="0" smtClean="0"/>
          </a:p>
          <a:p>
            <a:r>
              <a:rPr lang="ru-RU" dirty="0" smtClean="0"/>
              <a:t>Предусмотрено </a:t>
            </a:r>
            <a:r>
              <a:rPr lang="ru-RU" b="1" i="1" dirty="0"/>
              <a:t>право </a:t>
            </a:r>
            <a:r>
              <a:rPr lang="ru-RU" dirty="0"/>
              <a:t>(а не обязанность) работодателя ввести </a:t>
            </a:r>
            <a:r>
              <a:rPr lang="ru-RU" dirty="0" smtClean="0"/>
              <a:t>ЭДО, </a:t>
            </a:r>
            <a:r>
              <a:rPr lang="ru-RU" b="1" i="1" dirty="0" smtClean="0"/>
              <a:t>право</a:t>
            </a:r>
            <a:r>
              <a:rPr lang="ru-RU" dirty="0" smtClean="0"/>
              <a:t> (а не обязанность издавать приказ о приеме на работу. </a:t>
            </a:r>
            <a:r>
              <a:rPr lang="ru-RU" dirty="0"/>
              <a:t>См</a:t>
            </a:r>
            <a:r>
              <a:rPr lang="ru-RU" dirty="0" smtClean="0"/>
              <a:t>.: </a:t>
            </a:r>
            <a:r>
              <a:rPr lang="ru-RU" i="1" dirty="0" smtClean="0">
                <a:solidFill>
                  <a:srgbClr val="FF0000"/>
                </a:solidFill>
              </a:rPr>
              <a:t>Письмо Минтруда России </a:t>
            </a:r>
            <a:r>
              <a:rPr lang="ru-RU" i="1" dirty="0">
                <a:solidFill>
                  <a:srgbClr val="FF0000"/>
                </a:solidFill>
              </a:rPr>
              <a:t>от 13 декабря 2021 г. N 14-6/ООГ-11862</a:t>
            </a:r>
            <a:endParaRPr lang="ru-RU" i="1" dirty="0" smtClean="0">
              <a:solidFill>
                <a:srgbClr val="FF0000"/>
              </a:solidFill>
            </a:endParaRPr>
          </a:p>
          <a:p>
            <a:r>
              <a:rPr lang="ru-RU" dirty="0" smtClean="0"/>
              <a:t>Переход </a:t>
            </a:r>
            <a:r>
              <a:rPr lang="ru-RU" dirty="0"/>
              <a:t>на взаимодействие с работодателем посредством </a:t>
            </a:r>
            <a:r>
              <a:rPr lang="ru-RU" dirty="0" smtClean="0"/>
              <a:t>ЭДО </a:t>
            </a:r>
            <a:r>
              <a:rPr lang="ru-RU" dirty="0"/>
              <a:t>возможен </a:t>
            </a:r>
            <a:r>
              <a:rPr lang="ru-RU" b="1" i="1" dirty="0"/>
              <a:t>с письменного согласия работника</a:t>
            </a:r>
            <a:r>
              <a:rPr lang="ru-RU" dirty="0"/>
              <a:t>. Отсутствие согласия признается отказом. При этом за работником </a:t>
            </a:r>
            <a:r>
              <a:rPr lang="ru-RU" dirty="0" smtClean="0"/>
              <a:t>сохраняется </a:t>
            </a:r>
            <a:r>
              <a:rPr lang="ru-RU" dirty="0"/>
              <a:t>право дать указанное согласие в последующем.</a:t>
            </a:r>
          </a:p>
          <a:p>
            <a:r>
              <a:rPr lang="ru-RU" dirty="0" smtClean="0"/>
              <a:t>ЭДО </a:t>
            </a:r>
            <a:r>
              <a:rPr lang="ru-RU" dirty="0"/>
              <a:t>возможен посредством </a:t>
            </a:r>
            <a:r>
              <a:rPr lang="ru-RU" b="1" i="1" dirty="0" smtClean="0"/>
              <a:t>информационной системы работодателя </a:t>
            </a:r>
            <a:r>
              <a:rPr lang="ru-RU" dirty="0" smtClean="0"/>
              <a:t>или </a:t>
            </a:r>
            <a:r>
              <a:rPr lang="ru-RU" b="1" i="1" dirty="0" smtClean="0"/>
              <a:t>единой </a:t>
            </a:r>
            <a:r>
              <a:rPr lang="ru-RU" b="1" i="1" dirty="0"/>
              <a:t>цифровой платформы "Работа в России</a:t>
            </a:r>
            <a:r>
              <a:rPr lang="ru-RU" dirty="0"/>
              <a:t>", включая взаимодействие через Единый портал </a:t>
            </a:r>
            <a:r>
              <a:rPr lang="ru-RU" dirty="0" err="1" smtClean="0"/>
              <a:t>госуслуг</a:t>
            </a:r>
            <a:r>
              <a:rPr lang="ru-RU" dirty="0" smtClean="0"/>
              <a:t>.</a:t>
            </a:r>
          </a:p>
          <a:p>
            <a:r>
              <a:rPr lang="ru-RU" dirty="0" smtClean="0"/>
              <a:t>Урегулированы </a:t>
            </a:r>
            <a:r>
              <a:rPr lang="ru-RU" dirty="0"/>
              <a:t>вопросы оформления, подписания и хранения документов</a:t>
            </a:r>
            <a:r>
              <a:rPr lang="ru-RU" b="1" i="1" dirty="0"/>
              <a:t>. Расходы на получение работником электронной подписи и ее использование будет нести работодатель. </a:t>
            </a:r>
            <a:r>
              <a:rPr lang="ru-RU" dirty="0"/>
              <a:t>Работник или лицо, поступающее на работу, вправе использовать ранее полученную самостоятельно усиленную квалифицированную электронную подпись.</a:t>
            </a:r>
          </a:p>
        </p:txBody>
      </p:sp>
    </p:spTree>
    <p:extLst>
      <p:ext uri="{BB962C8B-B14F-4D97-AF65-F5344CB8AC3E}">
        <p14:creationId xmlns:p14="http://schemas.microsoft.com/office/powerpoint/2010/main" val="4268298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latin typeface="+mn-lt"/>
              </a:rPr>
              <a:t>Сфера применения ЭДО</a:t>
            </a:r>
            <a:endParaRPr lang="ru-RU" b="1" dirty="0">
              <a:solidFill>
                <a:srgbClr val="0070C0"/>
              </a:solidFill>
              <a:latin typeface="+mn-lt"/>
            </a:endParaRPr>
          </a:p>
        </p:txBody>
      </p:sp>
      <p:sp>
        <p:nvSpPr>
          <p:cNvPr id="3" name="Объект 2"/>
          <p:cNvSpPr>
            <a:spLocks noGrp="1"/>
          </p:cNvSpPr>
          <p:nvPr>
            <p:ph idx="1"/>
          </p:nvPr>
        </p:nvSpPr>
        <p:spPr>
          <a:xfrm>
            <a:off x="1097280" y="1737360"/>
            <a:ext cx="10058400" cy="4131734"/>
          </a:xfrm>
        </p:spPr>
        <p:txBody>
          <a:bodyPr/>
          <a:lstStyle/>
          <a:p>
            <a:r>
              <a:rPr lang="ru-RU" dirty="0" smtClean="0"/>
              <a:t>Кадровый ЭДО применяется </a:t>
            </a:r>
            <a:r>
              <a:rPr lang="ru-RU" dirty="0"/>
              <a:t>к документам, в отношении которых трудовым законодательством и иными нормативными правовыми актами, содержащими нормы трудового права, предусмотрено их </a:t>
            </a:r>
            <a:r>
              <a:rPr lang="ru-RU" b="1" i="1" dirty="0"/>
              <a:t>оформление на бумажном носителе и (или) ознакомление с ними работника или лица, поступающего на работу, в письменной форме, в том числе под роспись,</a:t>
            </a:r>
            <a:r>
              <a:rPr lang="ru-RU" dirty="0"/>
              <a:t> за </a:t>
            </a:r>
            <a:r>
              <a:rPr lang="ru-RU" dirty="0" smtClean="0"/>
              <a:t>исключением:</a:t>
            </a:r>
          </a:p>
          <a:p>
            <a:pPr>
              <a:buFont typeface="Wingdings" panose="05000000000000000000" pitchFamily="2" charset="2"/>
              <a:buChar char="Ø"/>
            </a:pPr>
            <a:r>
              <a:rPr lang="ru-RU" dirty="0" smtClean="0"/>
              <a:t> трудовых </a:t>
            </a:r>
            <a:r>
              <a:rPr lang="ru-RU" dirty="0"/>
              <a:t>книжек и формируемых в соответствии с трудовым законодательством в электронном виде сведений о трудовой деятельности работников</a:t>
            </a:r>
            <a:r>
              <a:rPr lang="ru-RU" dirty="0" smtClean="0"/>
              <a:t>,</a:t>
            </a:r>
          </a:p>
          <a:p>
            <a:pPr>
              <a:buFont typeface="Wingdings" panose="05000000000000000000" pitchFamily="2" charset="2"/>
              <a:buChar char="Ø"/>
            </a:pPr>
            <a:r>
              <a:rPr lang="ru-RU" dirty="0" smtClean="0"/>
              <a:t> акта </a:t>
            </a:r>
            <a:r>
              <a:rPr lang="ru-RU" dirty="0"/>
              <a:t>о несчастном случае на производстве по установленной форме, </a:t>
            </a:r>
            <a:endParaRPr lang="ru-RU" dirty="0" smtClean="0"/>
          </a:p>
          <a:p>
            <a:pPr>
              <a:buFont typeface="Wingdings" panose="05000000000000000000" pitchFamily="2" charset="2"/>
              <a:buChar char="Ø"/>
            </a:pPr>
            <a:r>
              <a:rPr lang="ru-RU" dirty="0" smtClean="0"/>
              <a:t> приказа </a:t>
            </a:r>
            <a:r>
              <a:rPr lang="ru-RU" dirty="0"/>
              <a:t>(распоряжения) об увольнении работника</a:t>
            </a:r>
            <a:r>
              <a:rPr lang="ru-RU" dirty="0" smtClean="0"/>
              <a:t>,</a:t>
            </a:r>
          </a:p>
          <a:p>
            <a:pPr>
              <a:buFont typeface="Wingdings" panose="05000000000000000000" pitchFamily="2" charset="2"/>
              <a:buChar char="Ø"/>
            </a:pPr>
            <a:r>
              <a:rPr lang="ru-RU" dirty="0" smtClean="0"/>
              <a:t> документов</a:t>
            </a:r>
            <a:r>
              <a:rPr lang="ru-RU" dirty="0"/>
              <a:t>, подтверждающих прохождение работником инструктажей по охране труда, в том числе лично подписываемых работником.</a:t>
            </a:r>
          </a:p>
        </p:txBody>
      </p:sp>
    </p:spTree>
    <p:extLst>
      <p:ext uri="{BB962C8B-B14F-4D97-AF65-F5344CB8AC3E}">
        <p14:creationId xmlns:p14="http://schemas.microsoft.com/office/powerpoint/2010/main" val="3317592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70C0"/>
                </a:solidFill>
                <a:latin typeface="+mn-lt"/>
              </a:rPr>
              <a:t>Информационные системы, с помощью которых осуществляется ЭДО</a:t>
            </a:r>
            <a:endParaRPr lang="ru-RU" b="1" dirty="0">
              <a:solidFill>
                <a:srgbClr val="0070C0"/>
              </a:solidFill>
              <a:latin typeface="+mn-lt"/>
            </a:endParaRPr>
          </a:p>
        </p:txBody>
      </p:sp>
      <p:sp>
        <p:nvSpPr>
          <p:cNvPr id="3" name="Объект 2"/>
          <p:cNvSpPr>
            <a:spLocks noGrp="1"/>
          </p:cNvSpPr>
          <p:nvPr>
            <p:ph idx="1"/>
          </p:nvPr>
        </p:nvSpPr>
        <p:spPr>
          <a:xfrm>
            <a:off x="1097280" y="1737360"/>
            <a:ext cx="10058400" cy="4131734"/>
          </a:xfrm>
        </p:spPr>
        <p:txBody>
          <a:bodyPr>
            <a:normAutofit fontScale="92500" lnSpcReduction="20000"/>
          </a:bodyPr>
          <a:lstStyle/>
          <a:p>
            <a:pPr>
              <a:buFont typeface="Wingdings" panose="05000000000000000000" pitchFamily="2" charset="2"/>
              <a:buChar char="Ø"/>
            </a:pPr>
            <a:r>
              <a:rPr lang="ru-RU" dirty="0" smtClean="0"/>
              <a:t> </a:t>
            </a:r>
            <a:r>
              <a:rPr lang="ru-RU" b="1" i="1" dirty="0" smtClean="0"/>
              <a:t>Единая цифровая платформа </a:t>
            </a:r>
            <a:r>
              <a:rPr lang="ru-RU" b="1" i="1" dirty="0"/>
              <a:t>в сфере занятости и трудовых отношений "Работа в </a:t>
            </a:r>
            <a:r>
              <a:rPr lang="ru-RU" b="1" i="1" dirty="0" smtClean="0"/>
              <a:t>России". </a:t>
            </a:r>
            <a:r>
              <a:rPr lang="ru-RU" dirty="0"/>
              <a:t>Доступ к цифровой платформе "Работа в России" обеспечивается в том числе</a:t>
            </a:r>
            <a:r>
              <a:rPr lang="ru-RU" b="1" i="1" dirty="0"/>
              <a:t> </a:t>
            </a:r>
            <a:r>
              <a:rPr lang="ru-RU" i="1" dirty="0"/>
              <a:t>посредством единого портала государственных и муниципальных услуг</a:t>
            </a:r>
            <a:r>
              <a:rPr lang="ru-RU" dirty="0"/>
              <a:t> с использованием федеральной государственной информационной системы "Единая система идентификации и </a:t>
            </a:r>
            <a:r>
              <a:rPr lang="ru-RU" dirty="0" smtClean="0"/>
              <a:t>аутентификации»;</a:t>
            </a:r>
            <a:endParaRPr lang="ru-RU" dirty="0"/>
          </a:p>
          <a:p>
            <a:pPr>
              <a:buFont typeface="Wingdings" panose="05000000000000000000" pitchFamily="2" charset="2"/>
              <a:buChar char="Ø"/>
            </a:pPr>
            <a:r>
              <a:rPr lang="ru-RU" b="1" i="1" dirty="0" smtClean="0"/>
              <a:t> информационная система </a:t>
            </a:r>
            <a:r>
              <a:rPr lang="ru-RU" b="1" i="1" dirty="0"/>
              <a:t>работодателя</a:t>
            </a:r>
            <a:r>
              <a:rPr lang="ru-RU" dirty="0"/>
              <a:t>, </a:t>
            </a:r>
            <a:r>
              <a:rPr lang="ru-RU" dirty="0" smtClean="0"/>
              <a:t>позволяющая </a:t>
            </a:r>
            <a:r>
              <a:rPr lang="ru-RU" dirty="0"/>
              <a:t>обеспечить подписание электронного документа в соответствии с требованиями </a:t>
            </a:r>
            <a:r>
              <a:rPr lang="ru-RU" dirty="0" smtClean="0"/>
              <a:t>ТК РФ, </a:t>
            </a:r>
            <a:r>
              <a:rPr lang="ru-RU" dirty="0"/>
              <a:t>хранение электронного </a:t>
            </a:r>
            <a:r>
              <a:rPr lang="ru-RU" dirty="0" smtClean="0"/>
              <a:t>документа</a:t>
            </a:r>
            <a:r>
              <a:rPr lang="ru-RU" dirty="0"/>
              <a:t>, а также фиксацию факта его получения сторонами трудовых </a:t>
            </a:r>
            <a:r>
              <a:rPr lang="ru-RU" dirty="0" smtClean="0"/>
              <a:t>отношений.</a:t>
            </a:r>
          </a:p>
          <a:p>
            <a:pPr marL="0" indent="0">
              <a:buNone/>
            </a:pPr>
            <a:r>
              <a:rPr lang="ru-RU" dirty="0"/>
              <a:t>Порядок взаимодействия цифровой платформы </a:t>
            </a:r>
            <a:r>
              <a:rPr lang="ru-RU" dirty="0" smtClean="0"/>
              <a:t>«Работа </a:t>
            </a:r>
            <a:r>
              <a:rPr lang="ru-RU" dirty="0"/>
              <a:t>в </a:t>
            </a:r>
            <a:r>
              <a:rPr lang="ru-RU" dirty="0" smtClean="0"/>
              <a:t>России», </a:t>
            </a:r>
            <a:r>
              <a:rPr lang="ru-RU" dirty="0"/>
              <a:t>информационной системы работодателя </a:t>
            </a:r>
            <a:r>
              <a:rPr lang="ru-RU" dirty="0" smtClean="0"/>
              <a:t>и </a:t>
            </a:r>
            <a:r>
              <a:rPr lang="ru-RU" dirty="0"/>
              <a:t>единого портала государственных и муниципальных услуг </a:t>
            </a:r>
            <a:r>
              <a:rPr lang="ru-RU" dirty="0" smtClean="0"/>
              <a:t>устанавливается </a:t>
            </a:r>
            <a:r>
              <a:rPr lang="ru-RU" dirty="0"/>
              <a:t>Правительством </a:t>
            </a:r>
            <a:r>
              <a:rPr lang="ru-RU" dirty="0" smtClean="0"/>
              <a:t>РФ.</a:t>
            </a:r>
          </a:p>
          <a:p>
            <a:pPr marL="0" indent="0">
              <a:buNone/>
            </a:pPr>
            <a:r>
              <a:rPr lang="ru-RU" dirty="0"/>
              <a:t>Положения </a:t>
            </a:r>
            <a:r>
              <a:rPr lang="ru-RU" dirty="0" smtClean="0"/>
              <a:t>ТК РФ, </a:t>
            </a:r>
            <a:r>
              <a:rPr lang="ru-RU" dirty="0"/>
              <a:t>касающиеся взаимодействия Единой цифровой </a:t>
            </a:r>
            <a:r>
              <a:rPr lang="ru-RU" dirty="0" smtClean="0"/>
              <a:t>платформы "</a:t>
            </a:r>
            <a:r>
              <a:rPr lang="ru-RU" dirty="0"/>
              <a:t>Работа в России" и информационной системы работодателя, позволяющей обеспечить подписание электронного документа в соответствии с требованиями </a:t>
            </a:r>
            <a:r>
              <a:rPr lang="ru-RU" dirty="0" smtClean="0"/>
              <a:t>ТК РФ, </a:t>
            </a:r>
            <a:r>
              <a:rPr lang="ru-RU" dirty="0"/>
              <a:t>хранение электронного документа, а также фиксацию факта его получения сторонами трудовых отношений, с единым порталом государственных и муниципальных услуг, применяются </a:t>
            </a:r>
            <a:r>
              <a:rPr lang="ru-RU" b="1" i="1" dirty="0"/>
              <a:t>с 1 сентября 2022 года.</a:t>
            </a:r>
          </a:p>
        </p:txBody>
      </p:sp>
    </p:spTree>
    <p:extLst>
      <p:ext uri="{BB962C8B-B14F-4D97-AF65-F5344CB8AC3E}">
        <p14:creationId xmlns:p14="http://schemas.microsoft.com/office/powerpoint/2010/main" val="632733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286603"/>
            <a:ext cx="10515600" cy="1450757"/>
          </a:xfrm>
        </p:spPr>
        <p:txBody>
          <a:bodyPr>
            <a:normAutofit fontScale="90000"/>
          </a:bodyPr>
          <a:lstStyle/>
          <a:p>
            <a:r>
              <a:rPr lang="ru-RU" b="1" dirty="0">
                <a:solidFill>
                  <a:srgbClr val="0070C0"/>
                </a:solidFill>
                <a:latin typeface="+mn-lt"/>
              </a:rPr>
              <a:t>Порядок введения </a:t>
            </a:r>
            <a:r>
              <a:rPr lang="ru-RU" b="1" dirty="0" smtClean="0">
                <a:solidFill>
                  <a:srgbClr val="0070C0"/>
                </a:solidFill>
                <a:latin typeface="+mn-lt"/>
              </a:rPr>
              <a:t>ЭДО </a:t>
            </a:r>
            <a:r>
              <a:rPr lang="ru-RU" b="1" dirty="0">
                <a:solidFill>
                  <a:srgbClr val="0070C0"/>
                </a:solidFill>
                <a:latin typeface="+mn-lt"/>
              </a:rPr>
              <a:t>и приема на работу к работодателю, использующему </a:t>
            </a:r>
            <a:r>
              <a:rPr lang="ru-RU" b="1" dirty="0" smtClean="0">
                <a:solidFill>
                  <a:srgbClr val="0070C0"/>
                </a:solidFill>
                <a:latin typeface="+mn-lt"/>
              </a:rPr>
              <a:t>ЭДО</a:t>
            </a:r>
            <a:endParaRPr lang="ru-RU" b="1" dirty="0">
              <a:solidFill>
                <a:srgbClr val="0070C0"/>
              </a:solidFill>
              <a:latin typeface="+mn-lt"/>
            </a:endParaRPr>
          </a:p>
        </p:txBody>
      </p:sp>
      <p:sp>
        <p:nvSpPr>
          <p:cNvPr id="3" name="Объект 2"/>
          <p:cNvSpPr>
            <a:spLocks noGrp="1"/>
          </p:cNvSpPr>
          <p:nvPr>
            <p:ph idx="1"/>
          </p:nvPr>
        </p:nvSpPr>
        <p:spPr>
          <a:xfrm>
            <a:off x="423949" y="1737359"/>
            <a:ext cx="11272058" cy="4671753"/>
          </a:xfrm>
        </p:spPr>
        <p:txBody>
          <a:bodyPr>
            <a:normAutofit fontScale="92500" lnSpcReduction="20000"/>
          </a:bodyPr>
          <a:lstStyle/>
          <a:p>
            <a:r>
              <a:rPr lang="ru-RU" dirty="0" smtClean="0"/>
              <a:t>ЭДО </a:t>
            </a:r>
            <a:r>
              <a:rPr lang="ru-RU" dirty="0"/>
              <a:t>вводится работодателем на основании </a:t>
            </a:r>
            <a:r>
              <a:rPr lang="ru-RU" b="1" i="1" dirty="0"/>
              <a:t>локального нормативного акта</a:t>
            </a:r>
            <a:r>
              <a:rPr lang="ru-RU" dirty="0"/>
              <a:t>, который принимается им с учетом мнения </a:t>
            </a:r>
            <a:r>
              <a:rPr lang="ru-RU" dirty="0" smtClean="0"/>
              <a:t>профсоюза.</a:t>
            </a:r>
            <a:endParaRPr lang="ru-RU" dirty="0"/>
          </a:p>
          <a:p>
            <a:r>
              <a:rPr lang="ru-RU" dirty="0" smtClean="0"/>
              <a:t>Работодатель </a:t>
            </a:r>
            <a:r>
              <a:rPr lang="ru-RU" dirty="0"/>
              <a:t>уведомляет каждого работника в срок, установленный локальным нормативным актом, </a:t>
            </a:r>
            <a:r>
              <a:rPr lang="ru-RU" dirty="0" smtClean="0"/>
              <a:t>о </a:t>
            </a:r>
            <a:r>
              <a:rPr lang="ru-RU" dirty="0"/>
              <a:t>переходе на взаимодействие с работодателем посредством </a:t>
            </a:r>
            <a:r>
              <a:rPr lang="ru-RU" dirty="0" smtClean="0"/>
              <a:t>ЭДО и </a:t>
            </a:r>
            <a:r>
              <a:rPr lang="ru-RU" dirty="0"/>
              <a:t>праве работника дать согласие на указанное взаимодействие.</a:t>
            </a:r>
          </a:p>
          <a:p>
            <a:r>
              <a:rPr lang="ru-RU" dirty="0" smtClean="0"/>
              <a:t>Переход </a:t>
            </a:r>
            <a:r>
              <a:rPr lang="ru-RU" dirty="0"/>
              <a:t>на взаимодействие с работодателем посредством </a:t>
            </a:r>
            <a:r>
              <a:rPr lang="ru-RU" dirty="0" smtClean="0"/>
              <a:t>ЭДО </a:t>
            </a:r>
            <a:r>
              <a:rPr lang="ru-RU" dirty="0"/>
              <a:t>осуществляется с письменного согласия </a:t>
            </a:r>
            <a:r>
              <a:rPr lang="ru-RU" dirty="0" smtClean="0"/>
              <a:t>работника (</a:t>
            </a:r>
            <a:r>
              <a:rPr lang="ru-RU" b="1" i="1" dirty="0" smtClean="0"/>
              <a:t>за </a:t>
            </a:r>
            <a:r>
              <a:rPr lang="ru-RU" b="1" i="1" dirty="0"/>
              <a:t>исключением</a:t>
            </a:r>
            <a:r>
              <a:rPr lang="ru-RU" dirty="0"/>
              <a:t>  лиц, </a:t>
            </a:r>
            <a:r>
              <a:rPr lang="ru-RU" dirty="0" smtClean="0"/>
              <a:t>принимаемых на </a:t>
            </a:r>
            <a:r>
              <a:rPr lang="ru-RU" dirty="0"/>
              <a:t>работу после 31 декабря 2021 </a:t>
            </a:r>
            <a:r>
              <a:rPr lang="ru-RU" dirty="0" smtClean="0"/>
              <a:t>г, </a:t>
            </a:r>
            <a:r>
              <a:rPr lang="ru-RU" dirty="0"/>
              <a:t>у которых по состоянию на 31 декабря 2021 </a:t>
            </a:r>
            <a:r>
              <a:rPr lang="ru-RU" dirty="0" smtClean="0"/>
              <a:t>г. </a:t>
            </a:r>
            <a:r>
              <a:rPr lang="ru-RU" dirty="0"/>
              <a:t>отсутствует трудовой </a:t>
            </a:r>
            <a:r>
              <a:rPr lang="ru-RU" dirty="0" smtClean="0"/>
              <a:t>стаж). </a:t>
            </a:r>
            <a:r>
              <a:rPr lang="ru-RU" dirty="0"/>
              <a:t>Отсутствие согласия работника на взаимодействие с работодателем посредством электронного документооборота признается отказом работника от такого взаимодействия. При этом за работником сохраняется право дать указанное согласие в последующем.</a:t>
            </a:r>
          </a:p>
          <a:p>
            <a:r>
              <a:rPr lang="ru-RU" dirty="0" smtClean="0"/>
              <a:t>Работодатель </a:t>
            </a:r>
            <a:r>
              <a:rPr lang="ru-RU" dirty="0"/>
              <a:t>обязан проинформировать об осуществлении </a:t>
            </a:r>
            <a:r>
              <a:rPr lang="ru-RU" dirty="0" smtClean="0"/>
              <a:t>ЭДО </a:t>
            </a:r>
            <a:r>
              <a:rPr lang="ru-RU" dirty="0"/>
              <a:t>лицо, принимаемое на работу. При этом лицо, имеющее по состоянию на </a:t>
            </a:r>
            <a:r>
              <a:rPr lang="ru-RU" dirty="0" smtClean="0"/>
              <a:t>31.12.2021 трудовой </a:t>
            </a:r>
            <a:r>
              <a:rPr lang="ru-RU" dirty="0"/>
              <a:t>стаж, при приеме на работу к работодателю, который осуществляет </a:t>
            </a:r>
            <a:r>
              <a:rPr lang="ru-RU" dirty="0" smtClean="0"/>
              <a:t>ЭДО либо </a:t>
            </a:r>
            <a:r>
              <a:rPr lang="ru-RU" dirty="0"/>
              <a:t>принял решение о введении </a:t>
            </a:r>
            <a:r>
              <a:rPr lang="ru-RU" dirty="0" smtClean="0"/>
              <a:t>ЭДО, </a:t>
            </a:r>
            <a:r>
              <a:rPr lang="ru-RU" dirty="0"/>
              <a:t>вправе дать согласие на взаимодействие с работодателем посредством </a:t>
            </a:r>
            <a:r>
              <a:rPr lang="ru-RU" dirty="0" smtClean="0"/>
              <a:t>ЭДО.</a:t>
            </a:r>
          </a:p>
          <a:p>
            <a:r>
              <a:rPr lang="ru-RU" dirty="0"/>
              <a:t>Отсутствие согласия работника или лица, принимаемого на работу, на взаимодействие с работодателем посредством </a:t>
            </a:r>
            <a:r>
              <a:rPr lang="ru-RU" dirty="0" smtClean="0"/>
              <a:t>ЭДО </a:t>
            </a:r>
            <a:r>
              <a:rPr lang="ru-RU" dirty="0"/>
              <a:t>либо отсутствие у работника или лица, принимаемого на работу, электронной подписи не может являться основанием для отказа в приеме на работу либо увольнения работника.</a:t>
            </a:r>
          </a:p>
        </p:txBody>
      </p:sp>
    </p:spTree>
    <p:extLst>
      <p:ext uri="{BB962C8B-B14F-4D97-AF65-F5344CB8AC3E}">
        <p14:creationId xmlns:p14="http://schemas.microsoft.com/office/powerpoint/2010/main" val="1436772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latin typeface="+mn-lt"/>
              </a:rPr>
              <a:t>Документы, сопровождающие переход на ЭДО</a:t>
            </a:r>
            <a:endParaRPr lang="ru-RU" b="1" dirty="0">
              <a:solidFill>
                <a:srgbClr val="0070C0"/>
              </a:solidFill>
              <a:latin typeface="+mn-lt"/>
            </a:endParaRPr>
          </a:p>
        </p:txBody>
      </p:sp>
      <p:sp>
        <p:nvSpPr>
          <p:cNvPr id="3" name="Объект 2"/>
          <p:cNvSpPr>
            <a:spLocks noGrp="1"/>
          </p:cNvSpPr>
          <p:nvPr>
            <p:ph idx="1"/>
          </p:nvPr>
        </p:nvSpPr>
        <p:spPr/>
        <p:txBody>
          <a:bodyPr/>
          <a:lstStyle/>
          <a:p>
            <a:pPr marL="342900" lvl="0" indent="-342900">
              <a:lnSpc>
                <a:spcPct val="107000"/>
              </a:lnSpc>
              <a:spcAft>
                <a:spcPts val="0"/>
              </a:spcAft>
              <a:buFont typeface="Wingdings" panose="05000000000000000000" pitchFamily="2" charset="2"/>
              <a:buChar char=""/>
            </a:pPr>
            <a:r>
              <a:rPr lang="ru-RU" dirty="0">
                <a:solidFill>
                  <a:srgbClr val="000000"/>
                </a:solidFill>
                <a:latin typeface="PT Sans"/>
                <a:ea typeface="Times New Roman" panose="02020603050405020304" pitchFamily="18" charset="0"/>
                <a:cs typeface="Times New Roman" panose="02020603050405020304" pitchFamily="18" charset="0"/>
              </a:rPr>
              <a:t>Положение о переходе на электронный документооборот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ru-RU" dirty="0">
                <a:solidFill>
                  <a:srgbClr val="000000"/>
                </a:solidFill>
                <a:latin typeface="PT Sans"/>
                <a:ea typeface="Times New Roman" panose="02020603050405020304" pitchFamily="18" charset="0"/>
                <a:cs typeface="Times New Roman" panose="02020603050405020304" pitchFamily="18" charset="0"/>
              </a:rPr>
              <a:t>Положение о порядке </a:t>
            </a:r>
            <a:r>
              <a:rPr lang="ru-RU" dirty="0" smtClean="0">
                <a:solidFill>
                  <a:srgbClr val="000000"/>
                </a:solidFill>
                <a:latin typeface="PT Sans"/>
                <a:ea typeface="Times New Roman" panose="02020603050405020304" pitchFamily="18" charset="0"/>
                <a:cs typeface="Times New Roman" panose="02020603050405020304" pitchFamily="18" charset="0"/>
              </a:rPr>
              <a:t>осуществления </a:t>
            </a:r>
            <a:r>
              <a:rPr lang="ru-RU" dirty="0">
                <a:solidFill>
                  <a:srgbClr val="000000"/>
                </a:solidFill>
                <a:latin typeface="PT Sans"/>
                <a:ea typeface="Times New Roman" panose="02020603050405020304" pitchFamily="18" charset="0"/>
                <a:cs typeface="Times New Roman" panose="02020603050405020304" pitchFamily="18" charset="0"/>
              </a:rPr>
              <a:t>электронного документооборота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ru-RU" dirty="0">
                <a:solidFill>
                  <a:srgbClr val="000000"/>
                </a:solidFill>
                <a:latin typeface="PT Sans"/>
                <a:ea typeface="Times New Roman" panose="02020603050405020304" pitchFamily="18" charset="0"/>
                <a:cs typeface="Times New Roman" panose="02020603050405020304" pitchFamily="18" charset="0"/>
              </a:rPr>
              <a:t>Приказ о назначении ответственного лица за переход на электронный кадровый документооборот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ru-RU" dirty="0">
                <a:solidFill>
                  <a:srgbClr val="000000"/>
                </a:solidFill>
                <a:latin typeface="PT Sans"/>
                <a:ea typeface="Times New Roman" panose="02020603050405020304" pitchFamily="18" charset="0"/>
                <a:cs typeface="Times New Roman" panose="02020603050405020304" pitchFamily="18" charset="0"/>
              </a:rPr>
              <a:t>Уведомление о переходе на электронный кадровый документооборот</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ru-RU" dirty="0">
                <a:solidFill>
                  <a:srgbClr val="000000"/>
                </a:solidFill>
                <a:latin typeface="PT Sans"/>
                <a:ea typeface="Times New Roman" panose="02020603050405020304" pitchFamily="18" charset="0"/>
                <a:cs typeface="Times New Roman" panose="02020603050405020304" pitchFamily="18" charset="0"/>
              </a:rPr>
              <a:t>Заявление сотрудника об отказе от перехода на электронный документооборот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ru-RU" dirty="0">
                <a:solidFill>
                  <a:srgbClr val="000000"/>
                </a:solidFill>
                <a:latin typeface="PT Sans"/>
                <a:ea typeface="Times New Roman" panose="02020603050405020304" pitchFamily="18" charset="0"/>
                <a:cs typeface="Times New Roman" panose="02020603050405020304" pitchFamily="18" charset="0"/>
              </a:rPr>
              <a:t>Заявление сотрудника о согласии на переход на электронный документооборот</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37751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1025" y="95411"/>
            <a:ext cx="10673542" cy="752488"/>
          </a:xfrm>
        </p:spPr>
        <p:txBody>
          <a:bodyPr>
            <a:normAutofit/>
          </a:bodyPr>
          <a:lstStyle/>
          <a:p>
            <a:r>
              <a:rPr lang="ru-RU" b="1" dirty="0" smtClean="0">
                <a:solidFill>
                  <a:srgbClr val="0070C0"/>
                </a:solidFill>
                <a:latin typeface="+mn-lt"/>
              </a:rPr>
              <a:t>Локальные нормативные акты об ЭДО</a:t>
            </a:r>
            <a:endParaRPr lang="ru-RU" b="1" dirty="0">
              <a:solidFill>
                <a:srgbClr val="0070C0"/>
              </a:solidFill>
              <a:latin typeface="+mn-lt"/>
            </a:endParaRPr>
          </a:p>
        </p:txBody>
      </p:sp>
      <p:sp>
        <p:nvSpPr>
          <p:cNvPr id="3" name="Объект 2"/>
          <p:cNvSpPr>
            <a:spLocks noGrp="1"/>
          </p:cNvSpPr>
          <p:nvPr>
            <p:ph idx="1"/>
          </p:nvPr>
        </p:nvSpPr>
        <p:spPr>
          <a:xfrm>
            <a:off x="432261" y="789710"/>
            <a:ext cx="11513127" cy="4580621"/>
          </a:xfrm>
        </p:spPr>
        <p:txBody>
          <a:bodyPr>
            <a:noAutofit/>
          </a:bodyPr>
          <a:lstStyle/>
          <a:p>
            <a:r>
              <a:rPr lang="ru-RU" sz="1800" dirty="0" smtClean="0"/>
              <a:t>1. </a:t>
            </a:r>
            <a:r>
              <a:rPr lang="ru-RU" sz="1800" b="1" dirty="0" smtClean="0"/>
              <a:t>Положение  о переходе на  ЭДО, </a:t>
            </a:r>
            <a:r>
              <a:rPr lang="ru-RU" sz="1800" dirty="0" smtClean="0"/>
              <a:t>принимаемый с </a:t>
            </a:r>
            <a:r>
              <a:rPr lang="ru-RU" sz="1800" dirty="0"/>
              <a:t>учетом </a:t>
            </a:r>
            <a:r>
              <a:rPr lang="ru-RU" sz="1800" dirty="0" smtClean="0"/>
              <a:t>мнения профсоюза, должно содержать:</a:t>
            </a:r>
            <a:endParaRPr lang="ru-RU" sz="1800" dirty="0"/>
          </a:p>
          <a:p>
            <a:pPr>
              <a:buFont typeface="Wingdings" panose="05000000000000000000" pitchFamily="2" charset="2"/>
              <a:buChar char="Ø"/>
            </a:pPr>
            <a:r>
              <a:rPr lang="ru-RU" sz="1800" dirty="0" smtClean="0"/>
              <a:t> сведения </a:t>
            </a:r>
            <a:r>
              <a:rPr lang="ru-RU" sz="1800" dirty="0"/>
              <a:t>об информационной системе (информационных системах), с использованием которой работодатель будет осуществлять </a:t>
            </a:r>
            <a:r>
              <a:rPr lang="ru-RU" sz="1800" dirty="0" smtClean="0"/>
              <a:t>ЭДО;</a:t>
            </a:r>
            <a:endParaRPr lang="ru-RU" sz="1800" dirty="0"/>
          </a:p>
          <a:p>
            <a:pPr>
              <a:buFont typeface="Wingdings" panose="05000000000000000000" pitchFamily="2" charset="2"/>
              <a:buChar char="Ø"/>
            </a:pPr>
            <a:r>
              <a:rPr lang="ru-RU" sz="1800" dirty="0" smtClean="0"/>
              <a:t> порядок </a:t>
            </a:r>
            <a:r>
              <a:rPr lang="ru-RU" sz="1800" dirty="0"/>
              <a:t>доступа к информационной системе работодателя (при необходимости);</a:t>
            </a:r>
          </a:p>
          <a:p>
            <a:pPr>
              <a:buFont typeface="Wingdings" panose="05000000000000000000" pitchFamily="2" charset="2"/>
              <a:buChar char="Ø"/>
            </a:pPr>
            <a:r>
              <a:rPr lang="ru-RU" sz="1800" dirty="0" smtClean="0"/>
              <a:t> перечень </a:t>
            </a:r>
            <a:r>
              <a:rPr lang="ru-RU" sz="1800" dirty="0"/>
              <a:t>электронных документов и перечень категорий работников, в отношении которых осуществляется </a:t>
            </a:r>
            <a:r>
              <a:rPr lang="ru-RU" sz="1800" dirty="0" smtClean="0"/>
              <a:t>ЭДО;</a:t>
            </a:r>
            <a:endParaRPr lang="ru-RU" sz="1800" dirty="0"/>
          </a:p>
          <a:p>
            <a:pPr>
              <a:buFont typeface="Wingdings" panose="05000000000000000000" pitchFamily="2" charset="2"/>
              <a:buChar char="Ø"/>
            </a:pPr>
            <a:r>
              <a:rPr lang="ru-RU" sz="1800" dirty="0"/>
              <a:t> </a:t>
            </a:r>
            <a:r>
              <a:rPr lang="ru-RU" sz="1800" dirty="0" smtClean="0"/>
              <a:t>срок </a:t>
            </a:r>
            <a:r>
              <a:rPr lang="ru-RU" sz="1800" dirty="0"/>
              <a:t>уведомления работников о переходе на взаимодействие с работодателем посредством </a:t>
            </a:r>
            <a:r>
              <a:rPr lang="ru-RU" sz="1800" dirty="0" smtClean="0"/>
              <a:t>ЭДО, </a:t>
            </a:r>
            <a:r>
              <a:rPr lang="ru-RU" sz="1800" dirty="0"/>
              <a:t>а также сведения о дате введения </a:t>
            </a:r>
            <a:r>
              <a:rPr lang="ru-RU" sz="1800" dirty="0" smtClean="0"/>
              <a:t>ЭДО, </a:t>
            </a:r>
            <a:r>
              <a:rPr lang="ru-RU" sz="1800" dirty="0"/>
              <a:t>устанавливаемой не ранее дня </a:t>
            </a:r>
            <a:r>
              <a:rPr lang="ru-RU" sz="1800" dirty="0" smtClean="0"/>
              <a:t>истечения </a:t>
            </a:r>
            <a:r>
              <a:rPr lang="ru-RU" sz="1800" dirty="0"/>
              <a:t>срока указанного уведомления</a:t>
            </a:r>
            <a:r>
              <a:rPr lang="ru-RU" sz="1800" dirty="0" smtClean="0"/>
              <a:t>.</a:t>
            </a:r>
          </a:p>
          <a:p>
            <a:r>
              <a:rPr lang="ru-RU" sz="1800" dirty="0" smtClean="0"/>
              <a:t>2. </a:t>
            </a:r>
            <a:r>
              <a:rPr lang="ru-RU" sz="1800" b="1" dirty="0" smtClean="0"/>
              <a:t>Положение  о порядке </a:t>
            </a:r>
            <a:r>
              <a:rPr lang="ru-RU" sz="1800" b="1" dirty="0"/>
              <a:t>осуществления </a:t>
            </a:r>
            <a:r>
              <a:rPr lang="ru-RU" sz="1800" b="1" dirty="0" smtClean="0"/>
              <a:t>ЭДО</a:t>
            </a:r>
            <a:r>
              <a:rPr lang="ru-RU" sz="1800" dirty="0" smtClean="0"/>
              <a:t>, утверждаемое </a:t>
            </a:r>
            <a:r>
              <a:rPr lang="ru-RU" sz="1800" dirty="0"/>
              <a:t>работодателем с учетом мнения </a:t>
            </a:r>
            <a:r>
              <a:rPr lang="ru-RU" sz="1800" dirty="0" smtClean="0"/>
              <a:t>профсоюза, должен предусматривать</a:t>
            </a:r>
            <a:r>
              <a:rPr lang="ru-RU" sz="1800" dirty="0"/>
              <a:t>:</a:t>
            </a:r>
          </a:p>
          <a:p>
            <a:pPr>
              <a:buFont typeface="Wingdings" panose="05000000000000000000" pitchFamily="2" charset="2"/>
              <a:buChar char="Ø"/>
            </a:pPr>
            <a:r>
              <a:rPr lang="ru-RU" sz="1800" dirty="0" smtClean="0"/>
              <a:t> сроки </a:t>
            </a:r>
            <a:r>
              <a:rPr lang="ru-RU" sz="1800" dirty="0"/>
              <a:t>подписания работником электронных документов и (или) ознакомления с ними с учетом рабочего времени работника, периодичность такого подписания и ознакомления;</a:t>
            </a:r>
          </a:p>
          <a:p>
            <a:pPr>
              <a:buFont typeface="Wingdings" panose="05000000000000000000" pitchFamily="2" charset="2"/>
              <a:buChar char="Ø"/>
            </a:pPr>
            <a:r>
              <a:rPr lang="ru-RU" sz="1800" dirty="0" smtClean="0"/>
              <a:t> порядок </a:t>
            </a:r>
            <a:r>
              <a:rPr lang="ru-RU" sz="1800" dirty="0"/>
              <a:t>проведения инструктажа работников по вопросам взаимодействия с работодателем посредством </a:t>
            </a:r>
            <a:r>
              <a:rPr lang="ru-RU" sz="1800" dirty="0" smtClean="0"/>
              <a:t>ЭДО </a:t>
            </a:r>
            <a:r>
              <a:rPr lang="ru-RU" sz="1800" dirty="0"/>
              <a:t>(при необходимости);</a:t>
            </a:r>
          </a:p>
          <a:p>
            <a:pPr>
              <a:buFont typeface="Wingdings" panose="05000000000000000000" pitchFamily="2" charset="2"/>
              <a:buChar char="Ø"/>
            </a:pPr>
            <a:r>
              <a:rPr lang="ru-RU" sz="1800" dirty="0" smtClean="0"/>
              <a:t> исключительные случаи, при которых допускается оформление документов на бумажном носителе;</a:t>
            </a:r>
            <a:endParaRPr lang="ru-RU" sz="1800" dirty="0"/>
          </a:p>
          <a:p>
            <a:pPr>
              <a:buFont typeface="Wingdings" panose="05000000000000000000" pitchFamily="2" charset="2"/>
              <a:buChar char="Ø"/>
            </a:pPr>
            <a:r>
              <a:rPr lang="ru-RU" sz="1800" dirty="0" smtClean="0"/>
              <a:t> процедуры </a:t>
            </a:r>
            <a:r>
              <a:rPr lang="ru-RU" sz="1800" dirty="0"/>
              <a:t>взаимодействия работодателя с представительным органом работников и (или</a:t>
            </a:r>
            <a:r>
              <a:rPr lang="ru-RU" sz="1800" dirty="0" smtClean="0"/>
              <a:t>) профсоюзом </a:t>
            </a:r>
            <a:r>
              <a:rPr lang="ru-RU" sz="1800" dirty="0"/>
              <a:t>и с комиссией по трудовым спорам (при необходимости).</a:t>
            </a:r>
          </a:p>
        </p:txBody>
      </p:sp>
    </p:spTree>
    <p:extLst>
      <p:ext uri="{BB962C8B-B14F-4D97-AF65-F5344CB8AC3E}">
        <p14:creationId xmlns:p14="http://schemas.microsoft.com/office/powerpoint/2010/main" val="899248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719237"/>
          </a:xfrm>
        </p:spPr>
        <p:txBody>
          <a:bodyPr/>
          <a:lstStyle/>
          <a:p>
            <a:r>
              <a:rPr lang="ru-RU" b="1" dirty="0" smtClean="0">
                <a:solidFill>
                  <a:srgbClr val="0070C0"/>
                </a:solidFill>
                <a:latin typeface="+mn-lt"/>
              </a:rPr>
              <a:t>Электронные подписи</a:t>
            </a:r>
            <a:endParaRPr lang="ru-RU" b="1" dirty="0">
              <a:solidFill>
                <a:srgbClr val="0070C0"/>
              </a:solidFill>
              <a:latin typeface="+mn-lt"/>
            </a:endParaRPr>
          </a:p>
        </p:txBody>
      </p:sp>
      <p:sp>
        <p:nvSpPr>
          <p:cNvPr id="3" name="Объект 2"/>
          <p:cNvSpPr>
            <a:spLocks noGrp="1"/>
          </p:cNvSpPr>
          <p:nvPr>
            <p:ph idx="1"/>
          </p:nvPr>
        </p:nvSpPr>
        <p:spPr>
          <a:xfrm>
            <a:off x="1097280" y="1005840"/>
            <a:ext cx="10058400" cy="4863254"/>
          </a:xfrm>
        </p:spPr>
        <p:txBody>
          <a:bodyPr>
            <a:normAutofit fontScale="85000" lnSpcReduction="10000"/>
          </a:bodyPr>
          <a:lstStyle/>
          <a:p>
            <a:r>
              <a:rPr lang="ru-RU" b="1" dirty="0" smtClean="0"/>
              <a:t>ВИДЫ ЭЛЕКТРОННЫХ ПОДПИСЕЙ:</a:t>
            </a:r>
          </a:p>
          <a:p>
            <a:pPr>
              <a:buFont typeface="Wingdings" panose="05000000000000000000" pitchFamily="2" charset="2"/>
              <a:buChar char="Ø"/>
            </a:pPr>
            <a:r>
              <a:rPr lang="ru-RU" dirty="0" smtClean="0"/>
              <a:t> усиленная квалифицированная электронная подпись</a:t>
            </a:r>
          </a:p>
          <a:p>
            <a:pPr>
              <a:buFont typeface="Wingdings" panose="05000000000000000000" pitchFamily="2" charset="2"/>
              <a:buChar char="Ø"/>
            </a:pPr>
            <a:r>
              <a:rPr lang="ru-RU" dirty="0" smtClean="0"/>
              <a:t> усиленная неквалифицированная электронная подпись</a:t>
            </a:r>
          </a:p>
          <a:p>
            <a:pPr marL="0" indent="0">
              <a:buNone/>
            </a:pPr>
            <a:r>
              <a:rPr lang="ru-RU" dirty="0" smtClean="0"/>
              <a:t>Создаются </a:t>
            </a:r>
            <a:r>
              <a:rPr lang="ru-RU" dirty="0"/>
              <a:t>в результате криптографического преобразования информации с использованием ключа электронной подписи; </a:t>
            </a:r>
            <a:r>
              <a:rPr lang="ru-RU" dirty="0" smtClean="0"/>
              <a:t>позволяют </a:t>
            </a:r>
            <a:r>
              <a:rPr lang="ru-RU" dirty="0"/>
              <a:t>определить лицо, подписавшее электронный документ</a:t>
            </a:r>
            <a:r>
              <a:rPr lang="ru-RU" dirty="0" smtClean="0"/>
              <a:t>;  позволяют </a:t>
            </a:r>
            <a:r>
              <a:rPr lang="ru-RU" dirty="0"/>
              <a:t>обнаружить факт внесения изменений в электронный документ после момента его </a:t>
            </a:r>
            <a:r>
              <a:rPr lang="ru-RU" dirty="0" smtClean="0"/>
              <a:t>подписания.</a:t>
            </a:r>
          </a:p>
          <a:p>
            <a:pPr>
              <a:buFont typeface="Wingdings" panose="05000000000000000000" pitchFamily="2" charset="2"/>
              <a:buChar char="Ø"/>
            </a:pPr>
            <a:r>
              <a:rPr lang="ru-RU" dirty="0" smtClean="0"/>
              <a:t> простая электронная </a:t>
            </a:r>
            <a:r>
              <a:rPr lang="ru-RU" dirty="0"/>
              <a:t>подпись </a:t>
            </a:r>
            <a:r>
              <a:rPr lang="ru-RU" dirty="0" smtClean="0"/>
              <a:t>(электронная </a:t>
            </a:r>
            <a:r>
              <a:rPr lang="ru-RU" dirty="0"/>
              <a:t>подпись, которая посредством использования кодов, паролей или иных средств подтверждает факт формирования электронной подписи определенным </a:t>
            </a:r>
            <a:r>
              <a:rPr lang="ru-RU" dirty="0" smtClean="0"/>
              <a:t>лицом).</a:t>
            </a:r>
          </a:p>
          <a:p>
            <a:pPr marL="0" indent="0">
              <a:buNone/>
            </a:pPr>
            <a:r>
              <a:rPr lang="ru-RU" i="1" dirty="0" smtClean="0">
                <a:solidFill>
                  <a:srgbClr val="FF0000"/>
                </a:solidFill>
              </a:rPr>
              <a:t>ФЗ </a:t>
            </a:r>
            <a:r>
              <a:rPr lang="ru-RU" i="1" dirty="0">
                <a:solidFill>
                  <a:srgbClr val="FF0000"/>
                </a:solidFill>
              </a:rPr>
              <a:t>от 06.04.2011 N 63-ФЗ (ред. от 11.06.2021) </a:t>
            </a:r>
            <a:r>
              <a:rPr lang="ru-RU" i="1" dirty="0" smtClean="0">
                <a:solidFill>
                  <a:srgbClr val="FF0000"/>
                </a:solidFill>
              </a:rPr>
              <a:t>«Об </a:t>
            </a:r>
            <a:r>
              <a:rPr lang="ru-RU" i="1" dirty="0">
                <a:solidFill>
                  <a:srgbClr val="FF0000"/>
                </a:solidFill>
              </a:rPr>
              <a:t>электронной </a:t>
            </a:r>
            <a:r>
              <a:rPr lang="ru-RU" i="1" dirty="0" smtClean="0">
                <a:solidFill>
                  <a:srgbClr val="FF0000"/>
                </a:solidFill>
              </a:rPr>
              <a:t>подписи»</a:t>
            </a:r>
          </a:p>
          <a:p>
            <a:pPr marL="0" indent="0">
              <a:buNone/>
            </a:pPr>
            <a:r>
              <a:rPr lang="ru-RU" dirty="0" smtClean="0">
                <a:solidFill>
                  <a:schemeClr val="tx1"/>
                </a:solidFill>
              </a:rPr>
              <a:t>Вид электронной подписи зависит от:</a:t>
            </a:r>
          </a:p>
          <a:p>
            <a:pPr>
              <a:buFont typeface="Wingdings" panose="05000000000000000000" pitchFamily="2" charset="2"/>
              <a:buChar char="ü"/>
            </a:pPr>
            <a:r>
              <a:rPr lang="ru-RU" dirty="0" smtClean="0">
                <a:solidFill>
                  <a:schemeClr val="tx1"/>
                </a:solidFill>
              </a:rPr>
              <a:t> субъекта (работник или работодатель),</a:t>
            </a:r>
          </a:p>
          <a:p>
            <a:pPr>
              <a:buFont typeface="Wingdings" panose="05000000000000000000" pitchFamily="2" charset="2"/>
              <a:buChar char="ü"/>
            </a:pPr>
            <a:r>
              <a:rPr lang="ru-RU" dirty="0" smtClean="0">
                <a:solidFill>
                  <a:schemeClr val="tx1"/>
                </a:solidFill>
              </a:rPr>
              <a:t> используемой информационной системы (собственная система работодателя или цифровая платформа «Работа в России»),</a:t>
            </a:r>
          </a:p>
          <a:p>
            <a:pPr>
              <a:buFont typeface="Wingdings" panose="05000000000000000000" pitchFamily="2" charset="2"/>
              <a:buChar char="ü"/>
            </a:pPr>
            <a:r>
              <a:rPr lang="ru-RU" dirty="0" smtClean="0">
                <a:solidFill>
                  <a:schemeClr val="tx1"/>
                </a:solidFill>
              </a:rPr>
              <a:t> вида документа (договоры, заявления, приказы).</a:t>
            </a:r>
          </a:p>
          <a:p>
            <a:pPr>
              <a:buFont typeface="Wingdings" panose="05000000000000000000" pitchFamily="2" charset="2"/>
              <a:buChar char="Ø"/>
            </a:pPr>
            <a:endParaRPr lang="ru-RU" dirty="0"/>
          </a:p>
        </p:txBody>
      </p:sp>
    </p:spTree>
    <p:extLst>
      <p:ext uri="{BB962C8B-B14F-4D97-AF65-F5344CB8AC3E}">
        <p14:creationId xmlns:p14="http://schemas.microsoft.com/office/powerpoint/2010/main" val="1306270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769113"/>
          </a:xfrm>
        </p:spPr>
        <p:txBody>
          <a:bodyPr/>
          <a:lstStyle/>
          <a:p>
            <a:r>
              <a:rPr lang="ru-RU" b="1" dirty="0" smtClean="0">
                <a:solidFill>
                  <a:srgbClr val="0070C0"/>
                </a:solidFill>
                <a:latin typeface="+mn-lt"/>
              </a:rPr>
              <a:t>Электронные подписи работодателя</a:t>
            </a:r>
            <a:endParaRPr lang="ru-RU" b="1" dirty="0">
              <a:solidFill>
                <a:srgbClr val="0070C0"/>
              </a:solidFill>
              <a:latin typeface="+mn-lt"/>
            </a:endParaRPr>
          </a:p>
        </p:txBody>
      </p:sp>
      <p:sp>
        <p:nvSpPr>
          <p:cNvPr id="3" name="Объект 2"/>
          <p:cNvSpPr>
            <a:spLocks noGrp="1"/>
          </p:cNvSpPr>
          <p:nvPr>
            <p:ph idx="1"/>
          </p:nvPr>
        </p:nvSpPr>
        <p:spPr>
          <a:xfrm>
            <a:off x="939337" y="1163781"/>
            <a:ext cx="10523913" cy="5203768"/>
          </a:xfrm>
        </p:spPr>
        <p:txBody>
          <a:bodyPr>
            <a:normAutofit fontScale="92500" lnSpcReduction="20000"/>
          </a:bodyPr>
          <a:lstStyle/>
          <a:p>
            <a:r>
              <a:rPr lang="ru-RU" dirty="0" smtClean="0"/>
              <a:t>Работодатель использует </a:t>
            </a:r>
            <a:r>
              <a:rPr lang="ru-RU" b="1" i="1" dirty="0" smtClean="0"/>
              <a:t>усиленную квалифицированную электронную подпись </a:t>
            </a:r>
            <a:r>
              <a:rPr lang="ru-RU" dirty="0" smtClean="0"/>
              <a:t>при использовании своей информационной </a:t>
            </a:r>
            <a:r>
              <a:rPr lang="ru-RU" dirty="0"/>
              <a:t>системы </a:t>
            </a:r>
            <a:r>
              <a:rPr lang="ru-RU" dirty="0" smtClean="0"/>
              <a:t>в следующих случаях:</a:t>
            </a:r>
          </a:p>
          <a:p>
            <a:pPr>
              <a:buFont typeface="Wingdings" panose="05000000000000000000" pitchFamily="2" charset="2"/>
              <a:buChar char="Ø"/>
            </a:pPr>
            <a:r>
              <a:rPr lang="ru-RU" dirty="0" smtClean="0"/>
              <a:t> при </a:t>
            </a:r>
            <a:r>
              <a:rPr lang="ru-RU" dirty="0"/>
              <a:t>заключении </a:t>
            </a:r>
            <a:r>
              <a:rPr lang="ru-RU" dirty="0" smtClean="0"/>
              <a:t>договоров (трудовых договоров, договоров о </a:t>
            </a:r>
            <a:r>
              <a:rPr lang="ru-RU" dirty="0"/>
              <a:t>материальной ответственности</a:t>
            </a:r>
            <a:r>
              <a:rPr lang="ru-RU" dirty="0" smtClean="0"/>
              <a:t>, ученических </a:t>
            </a:r>
            <a:r>
              <a:rPr lang="ru-RU" dirty="0"/>
              <a:t>договоров, </a:t>
            </a:r>
            <a:r>
              <a:rPr lang="ru-RU" dirty="0" smtClean="0"/>
              <a:t>договоров </a:t>
            </a:r>
            <a:r>
              <a:rPr lang="ru-RU" dirty="0"/>
              <a:t>на получение образования без отрыва или с отрывом от </a:t>
            </a:r>
            <a:r>
              <a:rPr lang="ru-RU" dirty="0" smtClean="0"/>
              <a:t>работы);</a:t>
            </a:r>
          </a:p>
          <a:p>
            <a:pPr>
              <a:buFont typeface="Wingdings" panose="05000000000000000000" pitchFamily="2" charset="2"/>
              <a:buChar char="Ø"/>
            </a:pPr>
            <a:r>
              <a:rPr lang="ru-RU" dirty="0" smtClean="0"/>
              <a:t> при внесении изменений в ранее заключенные договоры; </a:t>
            </a:r>
          </a:p>
          <a:p>
            <a:pPr>
              <a:buFont typeface="Wingdings" panose="05000000000000000000" pitchFamily="2" charset="2"/>
              <a:buChar char="Ø"/>
            </a:pPr>
            <a:r>
              <a:rPr lang="ru-RU" dirty="0" smtClean="0"/>
              <a:t> при </a:t>
            </a:r>
            <a:r>
              <a:rPr lang="ru-RU" dirty="0"/>
              <a:t>подписании приказа (распоряжения) о применении дисциплинарного </a:t>
            </a:r>
            <a:r>
              <a:rPr lang="ru-RU" dirty="0" smtClean="0"/>
              <a:t>взыскания; </a:t>
            </a:r>
          </a:p>
          <a:p>
            <a:pPr>
              <a:buFont typeface="Wingdings" panose="05000000000000000000" pitchFamily="2" charset="2"/>
              <a:buChar char="Ø"/>
            </a:pPr>
            <a:r>
              <a:rPr lang="ru-RU" dirty="0" smtClean="0"/>
              <a:t> при подписании уведомлении </a:t>
            </a:r>
            <a:r>
              <a:rPr lang="ru-RU" dirty="0"/>
              <a:t>об изменении определенных сторонами условий </a:t>
            </a:r>
            <a:r>
              <a:rPr lang="ru-RU" dirty="0" smtClean="0"/>
              <a:t>трудового договора.</a:t>
            </a:r>
          </a:p>
          <a:p>
            <a:pPr marL="0" indent="0">
              <a:buNone/>
            </a:pPr>
            <a:r>
              <a:rPr lang="ru-RU" dirty="0" smtClean="0"/>
              <a:t>В этих случаях </a:t>
            </a:r>
            <a:r>
              <a:rPr lang="ru-RU" dirty="0"/>
              <a:t>может использоваться  </a:t>
            </a:r>
            <a:r>
              <a:rPr lang="ru-RU" b="1" i="1" dirty="0"/>
              <a:t>усиленная неквалифицированная электронная подпись</a:t>
            </a:r>
            <a:r>
              <a:rPr lang="ru-RU" dirty="0"/>
              <a:t>, выданная с использованием инфраструктуры электронного правительства (сертификат ключа проверки которой создан и используется в инфраструктуре, обеспечивающей информационно-технологическое взаимодействие информационных систем, используемых для предоставления государственных и муниципальных услуг в электронной </a:t>
            </a:r>
            <a:r>
              <a:rPr lang="ru-RU" dirty="0" smtClean="0"/>
              <a:t>форме).</a:t>
            </a:r>
          </a:p>
          <a:p>
            <a:pPr marL="0" indent="0">
              <a:buNone/>
            </a:pPr>
            <a:r>
              <a:rPr lang="ru-RU" dirty="0" smtClean="0"/>
              <a:t>При </a:t>
            </a:r>
            <a:r>
              <a:rPr lang="ru-RU" dirty="0"/>
              <a:t>подписании </a:t>
            </a:r>
            <a:r>
              <a:rPr lang="ru-RU" dirty="0" smtClean="0"/>
              <a:t>иных </a:t>
            </a:r>
            <a:r>
              <a:rPr lang="ru-RU" dirty="0"/>
              <a:t>электронных документов посредством информационной системы работодателя работодателем могут </a:t>
            </a:r>
            <a:r>
              <a:rPr lang="ru-RU" dirty="0" smtClean="0"/>
              <a:t>использоваться: </a:t>
            </a:r>
            <a:r>
              <a:rPr lang="ru-RU" b="1" i="1" dirty="0" smtClean="0"/>
              <a:t>усиленная </a:t>
            </a:r>
            <a:r>
              <a:rPr lang="ru-RU" b="1" i="1" dirty="0"/>
              <a:t>квалифицированная электронная подпись</a:t>
            </a:r>
            <a:r>
              <a:rPr lang="ru-RU" b="1" i="1" dirty="0" smtClean="0"/>
              <a:t>; усиленная </a:t>
            </a:r>
            <a:r>
              <a:rPr lang="ru-RU" b="1" i="1" dirty="0"/>
              <a:t>неквалифицированная электронная подпись,</a:t>
            </a:r>
            <a:r>
              <a:rPr lang="ru-RU" dirty="0"/>
              <a:t> порядок проверки которой определяется соглашением сторон трудового договора</a:t>
            </a:r>
            <a:r>
              <a:rPr lang="ru-RU" dirty="0" smtClean="0"/>
              <a:t>; </a:t>
            </a:r>
            <a:r>
              <a:rPr lang="ru-RU" b="1" i="1" dirty="0" smtClean="0"/>
              <a:t>усиленная </a:t>
            </a:r>
            <a:r>
              <a:rPr lang="ru-RU" b="1" i="1" dirty="0"/>
              <a:t>неквалифицированная электронная подпись</a:t>
            </a:r>
            <a:r>
              <a:rPr lang="ru-RU" dirty="0"/>
              <a:t>, выданная с использованием инфраструктуры электронного правительства.</a:t>
            </a:r>
          </a:p>
        </p:txBody>
      </p:sp>
    </p:spTree>
    <p:extLst>
      <p:ext uri="{BB962C8B-B14F-4D97-AF65-F5344CB8AC3E}">
        <p14:creationId xmlns:p14="http://schemas.microsoft.com/office/powerpoint/2010/main" val="997196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8968" y="87097"/>
            <a:ext cx="10058400" cy="852241"/>
          </a:xfrm>
        </p:spPr>
        <p:txBody>
          <a:bodyPr/>
          <a:lstStyle/>
          <a:p>
            <a:r>
              <a:rPr lang="ru-RU" b="1" dirty="0" smtClean="0">
                <a:solidFill>
                  <a:srgbClr val="0070C0"/>
                </a:solidFill>
                <a:latin typeface="+mn-lt"/>
              </a:rPr>
              <a:t>Электронные подписи работника</a:t>
            </a:r>
            <a:endParaRPr lang="ru-RU" b="1" dirty="0">
              <a:solidFill>
                <a:srgbClr val="0070C0"/>
              </a:solidFill>
              <a:latin typeface="+mn-lt"/>
            </a:endParaRPr>
          </a:p>
        </p:txBody>
      </p:sp>
      <p:sp>
        <p:nvSpPr>
          <p:cNvPr id="3" name="Объект 2"/>
          <p:cNvSpPr>
            <a:spLocks noGrp="1"/>
          </p:cNvSpPr>
          <p:nvPr>
            <p:ph idx="1"/>
          </p:nvPr>
        </p:nvSpPr>
        <p:spPr>
          <a:xfrm>
            <a:off x="573577" y="939338"/>
            <a:ext cx="11213869" cy="5494714"/>
          </a:xfrm>
        </p:spPr>
        <p:txBody>
          <a:bodyPr>
            <a:normAutofit fontScale="85000" lnSpcReduction="20000"/>
          </a:bodyPr>
          <a:lstStyle/>
          <a:p>
            <a:r>
              <a:rPr lang="ru-RU" dirty="0" smtClean="0"/>
              <a:t>Работник может использовать </a:t>
            </a:r>
            <a:r>
              <a:rPr lang="ru-RU" b="1" i="1" dirty="0" smtClean="0"/>
              <a:t>усиленную квалифицированную электронную подпись, усиленную неквалифицированную электронную </a:t>
            </a:r>
            <a:r>
              <a:rPr lang="ru-RU" b="1" i="1" dirty="0"/>
              <a:t>подпись</a:t>
            </a:r>
            <a:r>
              <a:rPr lang="ru-RU" dirty="0"/>
              <a:t>, порядок проверки которой определяется соглашением сторон трудового договора</a:t>
            </a:r>
            <a:r>
              <a:rPr lang="ru-RU" dirty="0" smtClean="0"/>
              <a:t>; усиленную неквалифицированную электронную </a:t>
            </a:r>
            <a:r>
              <a:rPr lang="ru-RU" dirty="0"/>
              <a:t>подпись, </a:t>
            </a:r>
            <a:r>
              <a:rPr lang="ru-RU" dirty="0" smtClean="0"/>
              <a:t>выданную </a:t>
            </a:r>
            <a:r>
              <a:rPr lang="ru-RU" dirty="0"/>
              <a:t>с использованием инфраструктуры электронного </a:t>
            </a:r>
            <a:r>
              <a:rPr lang="ru-RU" dirty="0" smtClean="0"/>
              <a:t>правительства в следующих случаях:</a:t>
            </a:r>
          </a:p>
          <a:p>
            <a:pPr>
              <a:buFont typeface="Wingdings" panose="05000000000000000000" pitchFamily="2" charset="2"/>
              <a:buChar char="Ø"/>
            </a:pPr>
            <a:r>
              <a:rPr lang="ru-RU" dirty="0" smtClean="0"/>
              <a:t> при </a:t>
            </a:r>
            <a:r>
              <a:rPr lang="ru-RU" dirty="0"/>
              <a:t>заключении </a:t>
            </a:r>
            <a:r>
              <a:rPr lang="ru-RU" dirty="0" smtClean="0"/>
              <a:t>договоров (трудового договора, договора </a:t>
            </a:r>
            <a:r>
              <a:rPr lang="ru-RU" dirty="0"/>
              <a:t>о материальной ответственности, ученического договора, договора на получение образования без отрыва или с отрывом от </a:t>
            </a:r>
            <a:r>
              <a:rPr lang="ru-RU" dirty="0" smtClean="0"/>
              <a:t>работы),</a:t>
            </a:r>
          </a:p>
          <a:p>
            <a:pPr>
              <a:buFont typeface="Wingdings" panose="05000000000000000000" pitchFamily="2" charset="2"/>
              <a:buChar char="Ø"/>
            </a:pPr>
            <a:r>
              <a:rPr lang="ru-RU" dirty="0" smtClean="0"/>
              <a:t> при </a:t>
            </a:r>
            <a:r>
              <a:rPr lang="ru-RU" dirty="0"/>
              <a:t>внесении </a:t>
            </a:r>
            <a:r>
              <a:rPr lang="ru-RU" dirty="0" smtClean="0"/>
              <a:t>изменений в ранее заключенные договоры, </a:t>
            </a:r>
          </a:p>
          <a:p>
            <a:pPr>
              <a:buFont typeface="Wingdings" panose="05000000000000000000" pitchFamily="2" charset="2"/>
              <a:buChar char="Ø"/>
            </a:pPr>
            <a:r>
              <a:rPr lang="ru-RU" dirty="0" smtClean="0"/>
              <a:t> при </a:t>
            </a:r>
            <a:r>
              <a:rPr lang="ru-RU" dirty="0"/>
              <a:t>подписании согласия на перевод, </a:t>
            </a:r>
            <a:endParaRPr lang="ru-RU" dirty="0" smtClean="0"/>
          </a:p>
          <a:p>
            <a:pPr>
              <a:buFont typeface="Wingdings" panose="05000000000000000000" pitchFamily="2" charset="2"/>
              <a:buChar char="Ø"/>
            </a:pPr>
            <a:r>
              <a:rPr lang="ru-RU" dirty="0" smtClean="0"/>
              <a:t> при подписании заявления </a:t>
            </a:r>
            <a:r>
              <a:rPr lang="ru-RU" dirty="0"/>
              <a:t>об увольнении, </a:t>
            </a:r>
            <a:endParaRPr lang="ru-RU" dirty="0" smtClean="0"/>
          </a:p>
          <a:p>
            <a:pPr>
              <a:buFont typeface="Wingdings" panose="05000000000000000000" pitchFamily="2" charset="2"/>
              <a:buChar char="Ø"/>
            </a:pPr>
            <a:r>
              <a:rPr lang="ru-RU" dirty="0" smtClean="0"/>
              <a:t> отзыве </a:t>
            </a:r>
            <a:r>
              <a:rPr lang="ru-RU" dirty="0"/>
              <a:t>заявления об увольнении, </a:t>
            </a:r>
            <a:endParaRPr lang="ru-RU" dirty="0" smtClean="0"/>
          </a:p>
          <a:p>
            <a:pPr>
              <a:buFont typeface="Wingdings" panose="05000000000000000000" pitchFamily="2" charset="2"/>
              <a:buChar char="Ø"/>
            </a:pPr>
            <a:r>
              <a:rPr lang="ru-RU" dirty="0" smtClean="0"/>
              <a:t> при </a:t>
            </a:r>
            <a:r>
              <a:rPr lang="ru-RU" dirty="0"/>
              <a:t>ознакомлении с уведомлением об изменении определенных сторонами условий трудового договора</a:t>
            </a:r>
            <a:r>
              <a:rPr lang="ru-RU" dirty="0" smtClean="0"/>
              <a:t>,</a:t>
            </a:r>
          </a:p>
          <a:p>
            <a:pPr>
              <a:buFont typeface="Wingdings" panose="05000000000000000000" pitchFamily="2" charset="2"/>
              <a:buChar char="Ø"/>
            </a:pPr>
            <a:r>
              <a:rPr lang="ru-RU" dirty="0" smtClean="0"/>
              <a:t> при ознакомлении с </a:t>
            </a:r>
            <a:r>
              <a:rPr lang="ru-RU" dirty="0"/>
              <a:t>приказом (распоряжением) о применении дисциплинарного взыскания посредством информационной системы </a:t>
            </a:r>
            <a:r>
              <a:rPr lang="ru-RU" dirty="0" smtClean="0"/>
              <a:t>работодателя.</a:t>
            </a:r>
          </a:p>
          <a:p>
            <a:pPr marL="0" indent="0">
              <a:buNone/>
            </a:pPr>
            <a:r>
              <a:rPr lang="ru-RU" dirty="0"/>
              <a:t>При подписании </a:t>
            </a:r>
            <a:r>
              <a:rPr lang="ru-RU" dirty="0" smtClean="0"/>
              <a:t>иных </a:t>
            </a:r>
            <a:r>
              <a:rPr lang="ru-RU" dirty="0"/>
              <a:t>электронных документов посредством информационной системы работодателя работником могут использоваться</a:t>
            </a:r>
            <a:r>
              <a:rPr lang="ru-RU" dirty="0" smtClean="0"/>
              <a:t>: </a:t>
            </a:r>
            <a:r>
              <a:rPr lang="ru-RU" b="1" i="1" dirty="0" smtClean="0"/>
              <a:t>усиленная </a:t>
            </a:r>
            <a:r>
              <a:rPr lang="ru-RU" b="1" i="1" dirty="0"/>
              <a:t>квалифицированная электронная подпись</a:t>
            </a:r>
            <a:r>
              <a:rPr lang="ru-RU" b="1" i="1" dirty="0" smtClean="0"/>
              <a:t>; усиленная </a:t>
            </a:r>
            <a:r>
              <a:rPr lang="ru-RU" b="1" i="1" dirty="0"/>
              <a:t>неквалифицированная электронная подпись, </a:t>
            </a:r>
            <a:r>
              <a:rPr lang="ru-RU" dirty="0"/>
              <a:t>порядок проверки которой определяется соглашением сторон трудового договора</a:t>
            </a:r>
            <a:r>
              <a:rPr lang="ru-RU" dirty="0" smtClean="0"/>
              <a:t>; усиленная </a:t>
            </a:r>
            <a:r>
              <a:rPr lang="ru-RU" dirty="0"/>
              <a:t>неквалифицированная электронная подпись, выданная с использованием инфраструктуры электронного правительства</a:t>
            </a:r>
            <a:r>
              <a:rPr lang="ru-RU" dirty="0" smtClean="0"/>
              <a:t>; </a:t>
            </a:r>
            <a:r>
              <a:rPr lang="ru-RU" b="1" i="1" dirty="0" smtClean="0"/>
              <a:t>простая </a:t>
            </a:r>
            <a:r>
              <a:rPr lang="ru-RU" b="1" i="1" dirty="0"/>
              <a:t>электронная подпись </a:t>
            </a:r>
            <a:r>
              <a:rPr lang="ru-RU" dirty="0"/>
              <a:t>в случае, если соглашением сторон трудового договора установлены правила определения лица, подписывающего электронный документ, по его простой электронной подписи и требования к соблюдению конфиденциальности ключа такой </a:t>
            </a:r>
            <a:r>
              <a:rPr lang="ru-RU" dirty="0" smtClean="0"/>
              <a:t>подписи.</a:t>
            </a:r>
          </a:p>
          <a:p>
            <a:endParaRPr lang="ru-RU" dirty="0"/>
          </a:p>
        </p:txBody>
      </p:sp>
    </p:spTree>
    <p:extLst>
      <p:ext uri="{BB962C8B-B14F-4D97-AF65-F5344CB8AC3E}">
        <p14:creationId xmlns:p14="http://schemas.microsoft.com/office/powerpoint/2010/main" val="410869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latin typeface="+mn-lt"/>
              </a:rPr>
              <a:t>Мораторий на проведение плановых проверок</a:t>
            </a:r>
            <a:endParaRPr lang="ru-RU" b="1" dirty="0">
              <a:solidFill>
                <a:srgbClr val="0070C0"/>
              </a:solidFill>
              <a:latin typeface="+mn-lt"/>
            </a:endParaRPr>
          </a:p>
        </p:txBody>
      </p:sp>
      <p:sp>
        <p:nvSpPr>
          <p:cNvPr id="3" name="Объект 2"/>
          <p:cNvSpPr>
            <a:spLocks noGrp="1"/>
          </p:cNvSpPr>
          <p:nvPr>
            <p:ph idx="1"/>
          </p:nvPr>
        </p:nvSpPr>
        <p:spPr/>
        <p:txBody>
          <a:bodyPr>
            <a:normAutofit fontScale="92500"/>
          </a:bodyPr>
          <a:lstStyle/>
          <a:p>
            <a:r>
              <a:rPr lang="ru-RU" dirty="0" smtClean="0"/>
              <a:t>В </a:t>
            </a:r>
            <a:r>
              <a:rPr lang="ru-RU" dirty="0"/>
              <a:t>2022 году не проводятся плановые контрольные (надзорные) мероприятия, плановые проверки при осуществлении </a:t>
            </a:r>
            <a:r>
              <a:rPr lang="ru-RU" dirty="0" smtClean="0"/>
              <a:t>государственного надзора за соблюдением трудового законодательства. </a:t>
            </a:r>
            <a:endParaRPr lang="ru-RU" dirty="0" smtClean="0"/>
          </a:p>
          <a:p>
            <a:pPr marL="0" indent="0">
              <a:buNone/>
            </a:pPr>
            <a:r>
              <a:rPr lang="ru-RU" i="1" dirty="0" smtClean="0">
                <a:solidFill>
                  <a:srgbClr val="FF0000"/>
                </a:solidFill>
              </a:rPr>
              <a:t>Постановление </a:t>
            </a:r>
            <a:r>
              <a:rPr lang="ru-RU" i="1" dirty="0">
                <a:solidFill>
                  <a:srgbClr val="FF0000"/>
                </a:solidFill>
              </a:rPr>
              <a:t>Правительства РФ от 10 марта 2022 г. N </a:t>
            </a:r>
            <a:r>
              <a:rPr lang="ru-RU" i="1" dirty="0" smtClean="0">
                <a:solidFill>
                  <a:srgbClr val="FF0000"/>
                </a:solidFill>
              </a:rPr>
              <a:t>336 "</a:t>
            </a:r>
            <a:r>
              <a:rPr lang="ru-RU" i="1" dirty="0">
                <a:solidFill>
                  <a:srgbClr val="FF0000"/>
                </a:solidFill>
              </a:rPr>
              <a:t>Об особенностях организации и осуществления государственного контроля (надзора), муниципального контроля"</a:t>
            </a:r>
            <a:endParaRPr lang="ru-RU" i="1" dirty="0" smtClean="0">
              <a:solidFill>
                <a:srgbClr val="FF0000"/>
              </a:solidFill>
            </a:endParaRPr>
          </a:p>
          <a:p>
            <a:pPr marL="0" indent="0">
              <a:buNone/>
            </a:pPr>
            <a:r>
              <a:rPr lang="ru-RU" dirty="0" smtClean="0"/>
              <a:t>Но не исключены внеплановые проверки по требованию прокурора в рамках надзора за исполнением законов, соблюдением прав и свобод человека и гражданина по поступившим в органы прокуратуры материалам и обращениям.</a:t>
            </a:r>
          </a:p>
          <a:p>
            <a:pPr marL="0" indent="0">
              <a:buNone/>
            </a:pPr>
            <a:endParaRPr lang="ru-RU" i="1" dirty="0" smtClean="0">
              <a:solidFill>
                <a:srgbClr val="FF0000"/>
              </a:solidFill>
            </a:endParaRPr>
          </a:p>
        </p:txBody>
      </p:sp>
    </p:spTree>
    <p:extLst>
      <p:ext uri="{BB962C8B-B14F-4D97-AF65-F5344CB8AC3E}">
        <p14:creationId xmlns:p14="http://schemas.microsoft.com/office/powerpoint/2010/main" val="1006191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5884" y="286603"/>
            <a:ext cx="11612879" cy="1450757"/>
          </a:xfrm>
        </p:spPr>
        <p:txBody>
          <a:bodyPr>
            <a:noAutofit/>
          </a:bodyPr>
          <a:lstStyle/>
          <a:p>
            <a:r>
              <a:rPr lang="ru-RU" sz="4000" b="1" dirty="0" smtClean="0">
                <a:solidFill>
                  <a:srgbClr val="0070C0"/>
                </a:solidFill>
                <a:latin typeface="+mn-lt"/>
              </a:rPr>
              <a:t>Подписание </a:t>
            </a:r>
            <a:r>
              <a:rPr lang="ru-RU" sz="4000" b="1" dirty="0">
                <a:solidFill>
                  <a:srgbClr val="0070C0"/>
                </a:solidFill>
                <a:latin typeface="+mn-lt"/>
              </a:rPr>
              <a:t>электронных документов </a:t>
            </a:r>
            <a:r>
              <a:rPr lang="ru-RU" sz="4000" b="1" dirty="0" smtClean="0">
                <a:solidFill>
                  <a:srgbClr val="0070C0"/>
                </a:solidFill>
                <a:latin typeface="+mn-lt"/>
              </a:rPr>
              <a:t>посредством </a:t>
            </a:r>
            <a:r>
              <a:rPr lang="ru-RU" sz="4000" b="1" dirty="0">
                <a:solidFill>
                  <a:srgbClr val="0070C0"/>
                </a:solidFill>
                <a:latin typeface="+mn-lt"/>
              </a:rPr>
              <a:t>цифровой платформы "Работа в России</a:t>
            </a:r>
            <a:r>
              <a:rPr lang="ru-RU" sz="4000" b="1" dirty="0" smtClean="0">
                <a:solidFill>
                  <a:srgbClr val="0070C0"/>
                </a:solidFill>
                <a:latin typeface="+mn-lt"/>
              </a:rPr>
              <a:t>"</a:t>
            </a:r>
            <a:endParaRPr lang="ru-RU" sz="4000" b="1" dirty="0">
              <a:solidFill>
                <a:srgbClr val="0070C0"/>
              </a:solidFill>
              <a:latin typeface="+mn-lt"/>
            </a:endParaRPr>
          </a:p>
        </p:txBody>
      </p:sp>
      <p:sp>
        <p:nvSpPr>
          <p:cNvPr id="3" name="Объект 2"/>
          <p:cNvSpPr>
            <a:spLocks noGrp="1"/>
          </p:cNvSpPr>
          <p:nvPr>
            <p:ph idx="1"/>
          </p:nvPr>
        </p:nvSpPr>
        <p:spPr>
          <a:xfrm>
            <a:off x="773083" y="1737360"/>
            <a:ext cx="10756669" cy="4131734"/>
          </a:xfrm>
        </p:spPr>
        <p:txBody>
          <a:bodyPr>
            <a:normAutofit fontScale="92500" lnSpcReduction="20000"/>
          </a:bodyPr>
          <a:lstStyle/>
          <a:p>
            <a:r>
              <a:rPr lang="ru-RU" dirty="0"/>
              <a:t>При подписании электронных документов посредством цифровой платформы "Работа в России" работодателем могут использоваться:</a:t>
            </a:r>
          </a:p>
          <a:p>
            <a:r>
              <a:rPr lang="ru-RU" b="1" i="1" dirty="0" smtClean="0"/>
              <a:t>усиленная </a:t>
            </a:r>
            <a:r>
              <a:rPr lang="ru-RU" b="1" i="1" dirty="0"/>
              <a:t>квалифицированная электронная подпись</a:t>
            </a:r>
            <a:r>
              <a:rPr lang="ru-RU" dirty="0"/>
              <a:t>;</a:t>
            </a:r>
          </a:p>
          <a:p>
            <a:r>
              <a:rPr lang="ru-RU" b="1" i="1" dirty="0" smtClean="0"/>
              <a:t>усиленная </a:t>
            </a:r>
            <a:r>
              <a:rPr lang="ru-RU" b="1" i="1" dirty="0"/>
              <a:t>неквалифицированная электронная подпись, </a:t>
            </a:r>
            <a:r>
              <a:rPr lang="ru-RU" dirty="0"/>
              <a:t>выданная с использованием инфраструктуры электронного правительства.</a:t>
            </a:r>
          </a:p>
          <a:p>
            <a:r>
              <a:rPr lang="ru-RU" dirty="0" smtClean="0"/>
              <a:t>При </a:t>
            </a:r>
            <a:r>
              <a:rPr lang="ru-RU" dirty="0"/>
              <a:t>подписании электронных документов работником или лицом, поступающим на работу, посредством цифровой платформы "Работа в России" могут использоваться:</a:t>
            </a:r>
          </a:p>
          <a:p>
            <a:r>
              <a:rPr lang="ru-RU" b="1" i="1" dirty="0" smtClean="0"/>
              <a:t>усиленная </a:t>
            </a:r>
            <a:r>
              <a:rPr lang="ru-RU" b="1" i="1" dirty="0"/>
              <a:t>квалифицированная электронная подпись</a:t>
            </a:r>
            <a:r>
              <a:rPr lang="ru-RU" dirty="0"/>
              <a:t>;</a:t>
            </a:r>
          </a:p>
          <a:p>
            <a:r>
              <a:rPr lang="ru-RU" b="1" i="1" dirty="0" smtClean="0"/>
              <a:t>усиленная </a:t>
            </a:r>
            <a:r>
              <a:rPr lang="ru-RU" b="1" i="1" dirty="0"/>
              <a:t>неквалифицированная электронная подпись</a:t>
            </a:r>
            <a:r>
              <a:rPr lang="ru-RU" dirty="0"/>
              <a:t>, выданная с использованием инфраструктуры электронного правительства;</a:t>
            </a:r>
          </a:p>
          <a:p>
            <a:r>
              <a:rPr lang="ru-RU" b="1" i="1" dirty="0" smtClean="0"/>
              <a:t>простая </a:t>
            </a:r>
            <a:r>
              <a:rPr lang="ru-RU" b="1" i="1" dirty="0"/>
              <a:t>электронная подпись, </a:t>
            </a:r>
            <a:r>
              <a:rPr lang="ru-RU" dirty="0"/>
              <a:t>ключ которой получен при личной явке в соответствии с установленными Правительством </a:t>
            </a:r>
            <a:r>
              <a:rPr lang="ru-RU" dirty="0" smtClean="0"/>
              <a:t>РФ </a:t>
            </a:r>
            <a:r>
              <a:rPr lang="ru-RU" dirty="0"/>
              <a:t>правилами использования простой электронной подписи при обращении за получением государственных и муниципальных услуг в электронной форме.</a:t>
            </a:r>
          </a:p>
        </p:txBody>
      </p:sp>
    </p:spTree>
    <p:extLst>
      <p:ext uri="{BB962C8B-B14F-4D97-AF65-F5344CB8AC3E}">
        <p14:creationId xmlns:p14="http://schemas.microsoft.com/office/powerpoint/2010/main" val="3034123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2589" y="153598"/>
            <a:ext cx="10058400" cy="1450757"/>
          </a:xfrm>
        </p:spPr>
        <p:txBody>
          <a:bodyPr>
            <a:normAutofit/>
          </a:bodyPr>
          <a:lstStyle/>
          <a:p>
            <a:r>
              <a:rPr lang="ru-RU" sz="4400" b="1" dirty="0" smtClean="0">
                <a:solidFill>
                  <a:srgbClr val="0070C0"/>
                </a:solidFill>
                <a:latin typeface="+mn-lt"/>
              </a:rPr>
              <a:t>Порядок подачи работником заявлений, уведомлений, сообщений</a:t>
            </a:r>
            <a:endParaRPr lang="ru-RU" sz="4400" b="1" dirty="0">
              <a:solidFill>
                <a:srgbClr val="0070C0"/>
              </a:solidFill>
              <a:latin typeface="+mn-lt"/>
            </a:endParaRPr>
          </a:p>
        </p:txBody>
      </p:sp>
      <p:sp>
        <p:nvSpPr>
          <p:cNvPr id="3" name="Объект 2"/>
          <p:cNvSpPr>
            <a:spLocks noGrp="1"/>
          </p:cNvSpPr>
          <p:nvPr>
            <p:ph idx="1"/>
          </p:nvPr>
        </p:nvSpPr>
        <p:spPr>
          <a:xfrm>
            <a:off x="473825" y="1512915"/>
            <a:ext cx="11288684" cy="4904509"/>
          </a:xfrm>
        </p:spPr>
        <p:txBody>
          <a:bodyPr>
            <a:normAutofit fontScale="77500" lnSpcReduction="20000"/>
          </a:bodyPr>
          <a:lstStyle/>
          <a:p>
            <a:r>
              <a:rPr lang="ru-RU" dirty="0"/>
              <a:t>Заявления, уведомления и сообщения, направленные работником или лицом, поступающим на работу, </a:t>
            </a:r>
            <a:r>
              <a:rPr lang="ru-RU" dirty="0" smtClean="0"/>
              <a:t>посредством информационной системы работодателя или цифровой платформы «Работа в России», </a:t>
            </a:r>
            <a:r>
              <a:rPr lang="ru-RU" dirty="0"/>
              <a:t>считаются полученными работодателем на следующий рабочий день после их направления</a:t>
            </a:r>
            <a:r>
              <a:rPr lang="ru-RU" dirty="0" smtClean="0"/>
              <a:t>.</a:t>
            </a:r>
          </a:p>
          <a:p>
            <a:r>
              <a:rPr lang="ru-RU" dirty="0"/>
              <a:t>Заявление о выдаче документов, связанных с работой, или их заверенных надлежащим образом </a:t>
            </a:r>
            <a:r>
              <a:rPr lang="ru-RU" dirty="0" smtClean="0"/>
              <a:t>копий </a:t>
            </a:r>
            <a:r>
              <a:rPr lang="ru-RU" dirty="0"/>
              <a:t>работник может </a:t>
            </a:r>
            <a:r>
              <a:rPr lang="ru-RU" dirty="0" smtClean="0"/>
              <a:t>подать:</a:t>
            </a:r>
          </a:p>
          <a:p>
            <a:pPr>
              <a:buFont typeface="Wingdings" panose="05000000000000000000" pitchFamily="2" charset="2"/>
              <a:buChar char="Ø"/>
            </a:pPr>
            <a:r>
              <a:rPr lang="ru-RU" dirty="0" smtClean="0"/>
              <a:t> в традиционной </a:t>
            </a:r>
            <a:r>
              <a:rPr lang="ru-RU" dirty="0"/>
              <a:t>письменной форме, </a:t>
            </a:r>
            <a:endParaRPr lang="ru-RU" dirty="0" smtClean="0"/>
          </a:p>
          <a:p>
            <a:pPr>
              <a:buFont typeface="Wingdings" panose="05000000000000000000" pitchFamily="2" charset="2"/>
              <a:buChar char="Ø"/>
            </a:pPr>
            <a:r>
              <a:rPr lang="ru-RU" dirty="0" smtClean="0"/>
              <a:t> направить </a:t>
            </a:r>
            <a:r>
              <a:rPr lang="ru-RU" dirty="0"/>
              <a:t>в порядке, установленном работодателем, через информационную систему работодателя или </a:t>
            </a:r>
            <a:r>
              <a:rPr lang="ru-RU" b="1" i="1" dirty="0"/>
              <a:t>по адресу электронной почты работодателя</a:t>
            </a:r>
            <a:r>
              <a:rPr lang="ru-RU" dirty="0" smtClean="0"/>
              <a:t>,</a:t>
            </a:r>
          </a:p>
          <a:p>
            <a:pPr>
              <a:buFont typeface="Wingdings" panose="05000000000000000000" pitchFamily="2" charset="2"/>
              <a:buChar char="Ø"/>
            </a:pPr>
            <a:r>
              <a:rPr lang="ru-RU" dirty="0" smtClean="0"/>
              <a:t> направить </a:t>
            </a:r>
            <a:r>
              <a:rPr lang="ru-RU" dirty="0"/>
              <a:t>через цифровую платформу "Работа в России" при условии использования работодателем указанных информационных систем в целях осуществления </a:t>
            </a:r>
            <a:r>
              <a:rPr lang="ru-RU" dirty="0" smtClean="0"/>
              <a:t>ЭДО.</a:t>
            </a:r>
          </a:p>
          <a:p>
            <a:r>
              <a:rPr lang="ru-RU" dirty="0"/>
              <a:t>При подаче работником заявления о выдаче документов, связанных с работой, или их копий </a:t>
            </a:r>
            <a:r>
              <a:rPr lang="ru-RU" dirty="0" smtClean="0"/>
              <a:t>работодатель </a:t>
            </a:r>
            <a:r>
              <a:rPr lang="ru-RU" dirty="0"/>
              <a:t>обязан безвозмездно предоставить работнику не позднее чем </a:t>
            </a:r>
            <a:r>
              <a:rPr lang="ru-RU" b="1" i="1" dirty="0"/>
              <a:t>в течение трех рабочих дней со </a:t>
            </a:r>
            <a:r>
              <a:rPr lang="ru-RU" dirty="0"/>
              <a:t>дня подачи </a:t>
            </a:r>
            <a:r>
              <a:rPr lang="ru-RU" dirty="0" smtClean="0"/>
              <a:t>заявления </a:t>
            </a:r>
            <a:r>
              <a:rPr lang="ru-RU" dirty="0"/>
              <a:t>такие документы или их заверенные надлежащим образом копии на бумажном носителе либо, если в отношении этих документов осуществляется </a:t>
            </a:r>
            <a:r>
              <a:rPr lang="ru-RU" dirty="0" smtClean="0"/>
              <a:t>ЭДО, способом</a:t>
            </a:r>
            <a:r>
              <a:rPr lang="ru-RU" dirty="0"/>
              <a:t>, указанным в заявлении работника:</a:t>
            </a:r>
          </a:p>
          <a:p>
            <a:r>
              <a:rPr lang="ru-RU" dirty="0" smtClean="0"/>
              <a:t>в </a:t>
            </a:r>
            <a:r>
              <a:rPr lang="ru-RU" dirty="0"/>
              <a:t>форме </a:t>
            </a:r>
            <a:r>
              <a:rPr lang="ru-RU" b="1" i="1" dirty="0"/>
              <a:t>копии электронного документа на бумажном носителе</a:t>
            </a:r>
            <a:r>
              <a:rPr lang="ru-RU" dirty="0"/>
              <a:t>, заверенной надлежащим образом;</a:t>
            </a:r>
          </a:p>
          <a:p>
            <a:r>
              <a:rPr lang="ru-RU" dirty="0" smtClean="0"/>
              <a:t>в </a:t>
            </a:r>
            <a:r>
              <a:rPr lang="ru-RU" dirty="0"/>
              <a:t>форме </a:t>
            </a:r>
            <a:r>
              <a:rPr lang="ru-RU" b="1" i="1" dirty="0"/>
              <a:t>электронного документа</a:t>
            </a:r>
            <a:r>
              <a:rPr lang="ru-RU" dirty="0"/>
              <a:t>, в том числе путем его размещения на едином портале государственных и муниципальных услуг в случае взаимодействия в целях осуществления </a:t>
            </a:r>
            <a:r>
              <a:rPr lang="ru-RU" dirty="0" smtClean="0"/>
              <a:t>ЭДО </a:t>
            </a:r>
            <a:r>
              <a:rPr lang="ru-RU" dirty="0"/>
              <a:t>информационной системы работодателя с единым порталом государственных и муниципальных </a:t>
            </a:r>
            <a:r>
              <a:rPr lang="ru-RU" dirty="0" smtClean="0"/>
              <a:t>услуг;</a:t>
            </a:r>
          </a:p>
          <a:p>
            <a:r>
              <a:rPr lang="ru-RU" dirty="0" smtClean="0"/>
              <a:t>в </a:t>
            </a:r>
            <a:r>
              <a:rPr lang="ru-RU" dirty="0"/>
              <a:t>личном кабинете работника на цифровой платформе "Работа в России" при условии ее использования работодателем в целях осуществления </a:t>
            </a:r>
            <a:r>
              <a:rPr lang="ru-RU" dirty="0" smtClean="0"/>
              <a:t>ЭДО.</a:t>
            </a:r>
            <a:endParaRPr lang="ru-RU" dirty="0"/>
          </a:p>
        </p:txBody>
      </p:sp>
    </p:spTree>
    <p:extLst>
      <p:ext uri="{BB962C8B-B14F-4D97-AF65-F5344CB8AC3E}">
        <p14:creationId xmlns:p14="http://schemas.microsoft.com/office/powerpoint/2010/main" val="4170405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78598"/>
            <a:ext cx="10058400" cy="1450757"/>
          </a:xfrm>
        </p:spPr>
        <p:txBody>
          <a:bodyPr/>
          <a:lstStyle/>
          <a:p>
            <a:r>
              <a:rPr lang="ru-RU" b="1" dirty="0" smtClean="0">
                <a:solidFill>
                  <a:srgbClr val="0070C0"/>
                </a:solidFill>
                <a:latin typeface="+mn-lt"/>
              </a:rPr>
              <a:t>Использование электронных образов документов</a:t>
            </a:r>
            <a:endParaRPr lang="ru-RU" b="1" dirty="0">
              <a:solidFill>
                <a:srgbClr val="0070C0"/>
              </a:solidFill>
              <a:latin typeface="+mn-lt"/>
            </a:endParaRPr>
          </a:p>
        </p:txBody>
      </p:sp>
      <p:sp>
        <p:nvSpPr>
          <p:cNvPr id="3" name="Объект 2"/>
          <p:cNvSpPr>
            <a:spLocks noGrp="1"/>
          </p:cNvSpPr>
          <p:nvPr>
            <p:ph idx="1"/>
          </p:nvPr>
        </p:nvSpPr>
        <p:spPr/>
        <p:txBody>
          <a:bodyPr>
            <a:normAutofit/>
          </a:bodyPr>
          <a:lstStyle/>
          <a:p>
            <a:r>
              <a:rPr lang="ru-RU" b="1" i="1" dirty="0" smtClean="0"/>
              <a:t>Электронный образ </a:t>
            </a:r>
            <a:r>
              <a:rPr lang="ru-RU" b="1" i="1" dirty="0"/>
              <a:t>документа </a:t>
            </a:r>
            <a:r>
              <a:rPr lang="ru-RU" dirty="0" smtClean="0"/>
              <a:t>– </a:t>
            </a:r>
            <a:r>
              <a:rPr lang="ru-RU" i="1" dirty="0" smtClean="0"/>
              <a:t>это документ </a:t>
            </a:r>
            <a:r>
              <a:rPr lang="ru-RU" i="1" dirty="0"/>
              <a:t>на бумажном носителе, </a:t>
            </a:r>
            <a:r>
              <a:rPr lang="ru-RU" i="1" dirty="0" smtClean="0"/>
              <a:t>преобразованный </a:t>
            </a:r>
            <a:r>
              <a:rPr lang="ru-RU" i="1" dirty="0"/>
              <a:t>в электронную форму путем сканирования или фотографирования с сохранением его </a:t>
            </a:r>
            <a:r>
              <a:rPr lang="ru-RU" i="1" dirty="0" smtClean="0"/>
              <a:t>реквизитов.</a:t>
            </a:r>
          </a:p>
          <a:p>
            <a:r>
              <a:rPr lang="ru-RU" dirty="0" smtClean="0"/>
              <a:t>Используется</a:t>
            </a:r>
            <a:r>
              <a:rPr lang="ru-RU" b="1" i="1" dirty="0" smtClean="0"/>
              <a:t> </a:t>
            </a:r>
            <a:r>
              <a:rPr lang="ru-RU" dirty="0"/>
              <a:t>работодателем и работником, не осуществляющими взаимодействие посредством </a:t>
            </a:r>
            <a:r>
              <a:rPr lang="ru-RU" dirty="0" smtClean="0"/>
              <a:t>ЭДО, </a:t>
            </a:r>
            <a:r>
              <a:rPr lang="ru-RU" b="1" i="1" dirty="0" smtClean="0"/>
              <a:t>временно </a:t>
            </a:r>
            <a:r>
              <a:rPr lang="ru-RU" dirty="0"/>
              <a:t>в соответствии с локальным нормативным актом, принимаемым с учетом мнения </a:t>
            </a:r>
            <a:r>
              <a:rPr lang="ru-RU" dirty="0" smtClean="0"/>
              <a:t>профсоюза, в чрезвычайных ситуациях:</a:t>
            </a:r>
            <a:endParaRPr lang="ru-RU" dirty="0"/>
          </a:p>
          <a:p>
            <a:r>
              <a:rPr lang="ru-RU" dirty="0" smtClean="0"/>
              <a:t>в </a:t>
            </a:r>
            <a:r>
              <a:rPr lang="ru-RU" dirty="0"/>
              <a:t>случае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или эпизоотии и в любых исключительных случаях, ставящих под угрозу жизнь или нормальные жизненные условия всего населения или его </a:t>
            </a:r>
            <a:r>
              <a:rPr lang="ru-RU" dirty="0" smtClean="0"/>
              <a:t>части.</a:t>
            </a:r>
            <a:endParaRPr lang="ru-RU" dirty="0"/>
          </a:p>
        </p:txBody>
      </p:sp>
    </p:spTree>
    <p:extLst>
      <p:ext uri="{BB962C8B-B14F-4D97-AF65-F5344CB8AC3E}">
        <p14:creationId xmlns:p14="http://schemas.microsoft.com/office/powerpoint/2010/main" val="3461276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599" y="270163"/>
            <a:ext cx="9601200" cy="926869"/>
          </a:xfrm>
        </p:spPr>
        <p:txBody>
          <a:bodyPr/>
          <a:lstStyle/>
          <a:p>
            <a:r>
              <a:rPr lang="ru-RU" b="1" dirty="0" smtClean="0">
                <a:solidFill>
                  <a:srgbClr val="FF0000"/>
                </a:solidFill>
              </a:rPr>
              <a:t>Оплата простоя в связи с санкциями </a:t>
            </a:r>
            <a:endParaRPr lang="ru-RU" b="1" dirty="0">
              <a:solidFill>
                <a:srgbClr val="FF0000"/>
              </a:solidFill>
            </a:endParaRPr>
          </a:p>
        </p:txBody>
      </p:sp>
      <p:sp>
        <p:nvSpPr>
          <p:cNvPr id="3" name="Объект 2"/>
          <p:cNvSpPr>
            <a:spLocks noGrp="1"/>
          </p:cNvSpPr>
          <p:nvPr>
            <p:ph idx="1"/>
          </p:nvPr>
        </p:nvSpPr>
        <p:spPr>
          <a:xfrm>
            <a:off x="1371599" y="980902"/>
            <a:ext cx="10116589" cy="5877097"/>
          </a:xfrm>
        </p:spPr>
        <p:txBody>
          <a:bodyPr>
            <a:normAutofit fontScale="85000" lnSpcReduction="20000"/>
          </a:bodyPr>
          <a:lstStyle/>
          <a:p>
            <a:pPr algn="just"/>
            <a:r>
              <a:rPr lang="ru-RU" i="1" dirty="0">
                <a:solidFill>
                  <a:srgbClr val="0070C0"/>
                </a:solidFill>
                <a:latin typeface="PT Serif"/>
              </a:rPr>
              <a:t>Можно ли выплачивать работникам 2/3 от оклада или ставки, а не от среднего заработка в случае простоя предприятия, если предприятие может работать, но в условиях кризиса на сегодняшний день у предприятия из-за нарушения логистики отсутствуют покупатели произведенной продукции?</a:t>
            </a:r>
          </a:p>
          <a:p>
            <a:pPr algn="just"/>
            <a:r>
              <a:rPr lang="ru-RU" b="1" dirty="0">
                <a:solidFill>
                  <a:srgbClr val="22272F"/>
                </a:solidFill>
                <a:latin typeface="PT Serif"/>
              </a:rPr>
              <a:t>Ответ:</a:t>
            </a:r>
            <a:endParaRPr lang="ru-RU" dirty="0">
              <a:solidFill>
                <a:srgbClr val="22272F"/>
              </a:solidFill>
              <a:latin typeface="PT Serif"/>
            </a:endParaRPr>
          </a:p>
          <a:p>
            <a:pPr algn="just">
              <a:buFont typeface="Wingdings" panose="05000000000000000000" pitchFamily="2" charset="2"/>
              <a:buChar char="Ø"/>
            </a:pPr>
            <a:r>
              <a:rPr lang="ru-RU" dirty="0" smtClean="0">
                <a:solidFill>
                  <a:srgbClr val="22272F"/>
                </a:solidFill>
                <a:latin typeface="PT Serif"/>
              </a:rPr>
              <a:t>Если </a:t>
            </a:r>
            <a:r>
              <a:rPr lang="ru-RU" dirty="0">
                <a:solidFill>
                  <a:srgbClr val="22272F"/>
                </a:solidFill>
                <a:latin typeface="PT Serif"/>
              </a:rPr>
              <a:t>речь идет об объективных обстоятельствах - проблемы с поставкой товаров, отсутствие комплектующих - на время простоя работник получает две трети оклада.</a:t>
            </a:r>
          </a:p>
          <a:p>
            <a:pPr algn="just">
              <a:buFont typeface="Wingdings" panose="05000000000000000000" pitchFamily="2" charset="2"/>
              <a:buChar char="Ø"/>
            </a:pPr>
            <a:r>
              <a:rPr lang="ru-RU" dirty="0">
                <a:solidFill>
                  <a:srgbClr val="22272F"/>
                </a:solidFill>
                <a:latin typeface="PT Serif"/>
              </a:rPr>
              <a:t>Если простой объявлен по воле работодателя - работодатель обязан выплачивать не менее двух третей заработной платы.</a:t>
            </a:r>
          </a:p>
          <a:p>
            <a:pPr algn="just"/>
            <a:r>
              <a:rPr lang="ru-RU" b="1" dirty="0">
                <a:solidFill>
                  <a:srgbClr val="22272F"/>
                </a:solidFill>
                <a:latin typeface="PT Serif"/>
              </a:rPr>
              <a:t>Правовое обоснование:</a:t>
            </a:r>
            <a:endParaRPr lang="ru-RU" dirty="0">
              <a:solidFill>
                <a:srgbClr val="22272F"/>
              </a:solidFill>
              <a:latin typeface="PT Serif"/>
            </a:endParaRPr>
          </a:p>
          <a:p>
            <a:pPr algn="just">
              <a:buFont typeface="Wingdings" panose="05000000000000000000" pitchFamily="2" charset="2"/>
              <a:buChar char="Ø"/>
            </a:pPr>
            <a:r>
              <a:rPr lang="ru-RU" dirty="0">
                <a:solidFill>
                  <a:srgbClr val="22272F"/>
                </a:solidFill>
                <a:latin typeface="PT Serif"/>
              </a:rPr>
              <a:t>Согласно </a:t>
            </a:r>
            <a:r>
              <a:rPr lang="ru-RU" dirty="0">
                <a:solidFill>
                  <a:srgbClr val="3272C0"/>
                </a:solidFill>
                <a:latin typeface="PT Serif"/>
                <a:hlinkClick r:id="rId2"/>
              </a:rPr>
              <a:t>ч. 3 ст. 72.2</a:t>
            </a:r>
            <a:r>
              <a:rPr lang="ru-RU" dirty="0">
                <a:solidFill>
                  <a:srgbClr val="22272F"/>
                </a:solidFill>
                <a:latin typeface="PT Serif"/>
              </a:rPr>
              <a:t> ТК РФ простой - временная приостановка работы по причинам экономического, технологического, технического или организационного характера.</a:t>
            </a:r>
          </a:p>
          <a:p>
            <a:pPr algn="just">
              <a:buFont typeface="Wingdings" panose="05000000000000000000" pitchFamily="2" charset="2"/>
              <a:buChar char="Ø"/>
            </a:pPr>
            <a:r>
              <a:rPr lang="ru-RU" dirty="0">
                <a:solidFill>
                  <a:srgbClr val="22272F"/>
                </a:solidFill>
                <a:latin typeface="PT Serif"/>
              </a:rPr>
              <a:t>В соответствии с </a:t>
            </a:r>
            <a:r>
              <a:rPr lang="ru-RU" dirty="0">
                <a:solidFill>
                  <a:srgbClr val="3272C0"/>
                </a:solidFill>
                <a:latin typeface="PT Serif"/>
                <a:hlinkClick r:id="rId3"/>
              </a:rPr>
              <a:t>ч. 1 ст. 157</a:t>
            </a:r>
            <a:r>
              <a:rPr lang="ru-RU" dirty="0">
                <a:solidFill>
                  <a:srgbClr val="22272F"/>
                </a:solidFill>
                <a:latin typeface="PT Serif"/>
              </a:rPr>
              <a:t> ТК РФ время простоя (</a:t>
            </a:r>
            <a:r>
              <a:rPr lang="ru-RU" dirty="0">
                <a:solidFill>
                  <a:srgbClr val="3272C0"/>
                </a:solidFill>
                <a:latin typeface="PT Serif"/>
                <a:hlinkClick r:id="rId4"/>
              </a:rPr>
              <a:t>статья 72.2</a:t>
            </a:r>
            <a:r>
              <a:rPr lang="ru-RU" dirty="0">
                <a:solidFill>
                  <a:srgbClr val="22272F"/>
                </a:solidFill>
                <a:latin typeface="PT Serif"/>
              </a:rPr>
              <a:t> ТК РФ) по вине работодателя оплачивается в размере не менее двух третей средней заработной платы работника, за исключением случаев, предусмотренных ТК РФ.</a:t>
            </a:r>
          </a:p>
          <a:p>
            <a:pPr algn="just">
              <a:buFont typeface="Wingdings" panose="05000000000000000000" pitchFamily="2" charset="2"/>
              <a:buChar char="Ø"/>
            </a:pPr>
            <a:r>
              <a:rPr lang="ru-RU" dirty="0">
                <a:solidFill>
                  <a:srgbClr val="22272F"/>
                </a:solidFill>
                <a:latin typeface="PT Serif"/>
              </a:rPr>
              <a:t>Время простоя по причинам, не зависящим от работодателя и работника, оплачивается в размере не менее двух третей тарифной ставки, оклада (должностного оклада), рассчитанных пропорционально времени простоя (</a:t>
            </a:r>
            <a:r>
              <a:rPr lang="ru-RU" dirty="0">
                <a:solidFill>
                  <a:srgbClr val="3272C0"/>
                </a:solidFill>
                <a:latin typeface="PT Serif"/>
                <a:hlinkClick r:id="rId5"/>
              </a:rPr>
              <a:t>ч. 2 ст. 157</a:t>
            </a:r>
            <a:r>
              <a:rPr lang="ru-RU" dirty="0">
                <a:solidFill>
                  <a:srgbClr val="22272F"/>
                </a:solidFill>
                <a:latin typeface="PT Serif"/>
              </a:rPr>
              <a:t> ТК РФ</a:t>
            </a:r>
            <a:r>
              <a:rPr lang="ru-RU" dirty="0" smtClean="0">
                <a:solidFill>
                  <a:srgbClr val="22272F"/>
                </a:solidFill>
                <a:latin typeface="PT Serif"/>
              </a:rPr>
              <a:t>).</a:t>
            </a:r>
          </a:p>
          <a:p>
            <a:pPr marL="0" indent="0" algn="just">
              <a:buNone/>
            </a:pPr>
            <a:r>
              <a:rPr lang="ru-RU" i="1" dirty="0" smtClean="0">
                <a:solidFill>
                  <a:srgbClr val="FF0000"/>
                </a:solidFill>
                <a:latin typeface="PT Serif"/>
              </a:rPr>
              <a:t>«Профилактика </a:t>
            </a:r>
            <a:r>
              <a:rPr lang="ru-RU" i="1" dirty="0">
                <a:solidFill>
                  <a:srgbClr val="FF0000"/>
                </a:solidFill>
                <a:latin typeface="PT Serif"/>
              </a:rPr>
              <a:t>нарушений. Доклад с руководством по соблюдению обязательных требований, дающих разъяснение, какое поведение является правомерным, а также разъяснение новых требований нормативных правовых актов за I квартал 2022 года. Перечень нормативных правовых актов или их отдельных частей, содержащих обязательные требования. Руководство по соблюдению обязательных </a:t>
            </a:r>
            <a:r>
              <a:rPr lang="ru-RU" i="1" dirty="0" smtClean="0">
                <a:solidFill>
                  <a:srgbClr val="FF0000"/>
                </a:solidFill>
                <a:latin typeface="PT Serif"/>
              </a:rPr>
              <a:t>требований» (утв</a:t>
            </a:r>
            <a:r>
              <a:rPr lang="ru-RU" i="1" dirty="0">
                <a:solidFill>
                  <a:srgbClr val="FF0000"/>
                </a:solidFill>
                <a:latin typeface="PT Serif"/>
              </a:rPr>
              <a:t>. </a:t>
            </a:r>
            <a:r>
              <a:rPr lang="ru-RU" i="1" dirty="0" err="1">
                <a:solidFill>
                  <a:srgbClr val="FF0000"/>
                </a:solidFill>
                <a:latin typeface="PT Serif"/>
              </a:rPr>
              <a:t>Рострудом</a:t>
            </a:r>
            <a:r>
              <a:rPr lang="ru-RU" i="1" dirty="0">
                <a:solidFill>
                  <a:srgbClr val="FF0000"/>
                </a:solidFill>
                <a:latin typeface="PT Serif"/>
              </a:rPr>
              <a:t>)</a:t>
            </a:r>
          </a:p>
          <a:p>
            <a:endParaRPr lang="ru-RU" dirty="0"/>
          </a:p>
        </p:txBody>
      </p:sp>
    </p:spTree>
    <p:extLst>
      <p:ext uri="{BB962C8B-B14F-4D97-AF65-F5344CB8AC3E}">
        <p14:creationId xmlns:p14="http://schemas.microsoft.com/office/powerpoint/2010/main" val="1132201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0000"/>
                </a:solidFill>
              </a:rPr>
              <a:t>Оплата сверхурочной работы в выходные или нерабочие праздничные дни</a:t>
            </a:r>
            <a:endParaRPr lang="ru-RU" b="1" dirty="0">
              <a:solidFill>
                <a:srgbClr val="FF0000"/>
              </a:solidFill>
            </a:endParaRPr>
          </a:p>
        </p:txBody>
      </p:sp>
      <p:sp>
        <p:nvSpPr>
          <p:cNvPr id="3" name="Объект 2"/>
          <p:cNvSpPr>
            <a:spLocks noGrp="1"/>
          </p:cNvSpPr>
          <p:nvPr>
            <p:ph idx="1"/>
          </p:nvPr>
        </p:nvSpPr>
        <p:spPr>
          <a:xfrm>
            <a:off x="1371600" y="2285999"/>
            <a:ext cx="10124902" cy="4098175"/>
          </a:xfrm>
        </p:spPr>
        <p:txBody>
          <a:bodyPr>
            <a:normAutofit fontScale="92500" lnSpcReduction="20000"/>
          </a:bodyPr>
          <a:lstStyle/>
          <a:p>
            <a:r>
              <a:rPr lang="ru-RU" dirty="0">
                <a:solidFill>
                  <a:srgbClr val="000000"/>
                </a:solidFill>
                <a:latin typeface="PT Serif"/>
              </a:rPr>
              <a:t>Сверхурочная работа в выходной или нерабочий праздничный день уже оплачена в двойном размере, в связи с </a:t>
            </a:r>
            <a:r>
              <a:rPr lang="ru-RU" dirty="0" smtClean="0">
                <a:solidFill>
                  <a:srgbClr val="000000"/>
                </a:solidFill>
                <a:latin typeface="PT Serif"/>
              </a:rPr>
              <a:t>чем </a:t>
            </a:r>
            <a:r>
              <a:rPr lang="ru-RU" dirty="0">
                <a:solidFill>
                  <a:srgbClr val="000000"/>
                </a:solidFill>
                <a:latin typeface="PT Serif"/>
              </a:rPr>
              <a:t>ее оплата повторной индексации не подлежит. Правила оплаты сверхурочной работы в этом случае не применяются. Это следует из </a:t>
            </a:r>
            <a:r>
              <a:rPr lang="ru-RU" u="sng" dirty="0">
                <a:solidFill>
                  <a:srgbClr val="1A0DAB"/>
                </a:solidFill>
                <a:latin typeface="PT Serif"/>
                <a:hlinkClick r:id="rId2"/>
              </a:rPr>
              <a:t>ч. 1 ст. 99</a:t>
            </a:r>
            <a:r>
              <a:rPr lang="ru-RU" dirty="0">
                <a:solidFill>
                  <a:srgbClr val="000000"/>
                </a:solidFill>
                <a:latin typeface="PT Serif"/>
              </a:rPr>
              <a:t>, </a:t>
            </a:r>
            <a:r>
              <a:rPr lang="ru-RU" u="sng" dirty="0">
                <a:solidFill>
                  <a:srgbClr val="1A0DAB"/>
                </a:solidFill>
                <a:latin typeface="PT Serif"/>
                <a:hlinkClick r:id="rId3"/>
              </a:rPr>
              <a:t>ч. 3 ст. 152</a:t>
            </a:r>
            <a:r>
              <a:rPr lang="ru-RU" dirty="0">
                <a:solidFill>
                  <a:srgbClr val="000000"/>
                </a:solidFill>
                <a:latin typeface="PT Serif"/>
              </a:rPr>
              <a:t>, </a:t>
            </a:r>
            <a:r>
              <a:rPr lang="ru-RU" u="sng" dirty="0">
                <a:solidFill>
                  <a:srgbClr val="1A0DAB"/>
                </a:solidFill>
                <a:latin typeface="PT Serif"/>
                <a:hlinkClick r:id="rId4"/>
              </a:rPr>
              <a:t>ч. 1</a:t>
            </a:r>
            <a:r>
              <a:rPr lang="ru-RU" dirty="0">
                <a:solidFill>
                  <a:srgbClr val="000000"/>
                </a:solidFill>
                <a:latin typeface="PT Serif"/>
              </a:rPr>
              <a:t>, </a:t>
            </a:r>
            <a:r>
              <a:rPr lang="ru-RU" u="sng" dirty="0">
                <a:solidFill>
                  <a:srgbClr val="1A0DAB"/>
                </a:solidFill>
                <a:latin typeface="PT Serif"/>
                <a:hlinkClick r:id="rId5"/>
              </a:rPr>
              <a:t>3</a:t>
            </a:r>
            <a:r>
              <a:rPr lang="ru-RU" dirty="0">
                <a:solidFill>
                  <a:srgbClr val="000000"/>
                </a:solidFill>
                <a:latin typeface="PT Serif"/>
              </a:rPr>
              <a:t>, </a:t>
            </a:r>
            <a:r>
              <a:rPr lang="ru-RU" u="sng" dirty="0">
                <a:solidFill>
                  <a:srgbClr val="1A0DAB"/>
                </a:solidFill>
                <a:latin typeface="PT Serif"/>
                <a:hlinkClick r:id="rId6"/>
              </a:rPr>
              <a:t>4 ст. 153</a:t>
            </a:r>
            <a:r>
              <a:rPr lang="ru-RU" dirty="0">
                <a:solidFill>
                  <a:srgbClr val="000000"/>
                </a:solidFill>
                <a:latin typeface="PT Serif"/>
              </a:rPr>
              <a:t>, </a:t>
            </a:r>
            <a:r>
              <a:rPr lang="ru-RU" u="sng" dirty="0">
                <a:solidFill>
                  <a:srgbClr val="1A0DAB"/>
                </a:solidFill>
                <a:latin typeface="PT Serif"/>
                <a:hlinkClick r:id="rId7"/>
              </a:rPr>
              <a:t>ч. 2 ст. 290</a:t>
            </a:r>
            <a:r>
              <a:rPr lang="ru-RU" dirty="0">
                <a:solidFill>
                  <a:srgbClr val="000000"/>
                </a:solidFill>
                <a:latin typeface="PT Serif"/>
              </a:rPr>
              <a:t> ТК РФ, </a:t>
            </a:r>
            <a:r>
              <a:rPr lang="ru-RU" u="sng" dirty="0">
                <a:solidFill>
                  <a:srgbClr val="1A0DAB"/>
                </a:solidFill>
                <a:latin typeface="PT Serif"/>
                <a:hlinkClick r:id="rId8"/>
              </a:rPr>
              <a:t>решения</a:t>
            </a:r>
            <a:r>
              <a:rPr lang="ru-RU" dirty="0">
                <a:solidFill>
                  <a:srgbClr val="000000"/>
                </a:solidFill>
                <a:latin typeface="PT Serif"/>
              </a:rPr>
              <a:t> Верховного Суда РФ от 30.11.2005 N ГКПИ </a:t>
            </a:r>
            <a:r>
              <a:rPr lang="ru-RU" dirty="0" smtClean="0">
                <a:solidFill>
                  <a:srgbClr val="000000"/>
                </a:solidFill>
                <a:latin typeface="PT Serif"/>
              </a:rPr>
              <a:t>05-1341.</a:t>
            </a:r>
          </a:p>
          <a:p>
            <a:r>
              <a:rPr lang="ru-RU" dirty="0" smtClean="0">
                <a:solidFill>
                  <a:srgbClr val="000000"/>
                </a:solidFill>
                <a:latin typeface="PT Serif"/>
              </a:rPr>
              <a:t>Вместо </a:t>
            </a:r>
            <a:r>
              <a:rPr lang="ru-RU" dirty="0">
                <a:solidFill>
                  <a:srgbClr val="000000"/>
                </a:solidFill>
                <a:latin typeface="PT Serif"/>
              </a:rPr>
              <a:t>оплаты за работу в выходные и нерабочие праздничные дни может быть предоставлен другой день отдыха, но, только по желанию работника (</a:t>
            </a:r>
            <a:r>
              <a:rPr lang="ru-RU" u="sng" dirty="0">
                <a:solidFill>
                  <a:srgbClr val="1A0DAB"/>
                </a:solidFill>
                <a:latin typeface="PT Serif"/>
                <a:hlinkClick r:id="rId9"/>
              </a:rPr>
              <a:t>ст. 153</a:t>
            </a:r>
            <a:r>
              <a:rPr lang="ru-RU" dirty="0">
                <a:solidFill>
                  <a:srgbClr val="000000"/>
                </a:solidFill>
                <a:latin typeface="PT Serif"/>
              </a:rPr>
              <a:t> ТК РФ). </a:t>
            </a:r>
            <a:endParaRPr lang="ru-RU" dirty="0" smtClean="0">
              <a:solidFill>
                <a:srgbClr val="000000"/>
              </a:solidFill>
              <a:latin typeface="PT Serif"/>
            </a:endParaRPr>
          </a:p>
          <a:p>
            <a:pPr indent="0">
              <a:buNone/>
            </a:pPr>
            <a:r>
              <a:rPr lang="ru-RU" b="1" dirty="0" smtClean="0">
                <a:solidFill>
                  <a:srgbClr val="FF0000"/>
                </a:solidFill>
                <a:latin typeface="PT Serif"/>
              </a:rPr>
              <a:t>Важно</a:t>
            </a:r>
            <a:r>
              <a:rPr lang="ru-RU" b="1" dirty="0">
                <a:solidFill>
                  <a:srgbClr val="FF0000"/>
                </a:solidFill>
                <a:latin typeface="PT Serif"/>
              </a:rPr>
              <a:t>! </a:t>
            </a:r>
            <a:r>
              <a:rPr lang="ru-RU" dirty="0">
                <a:latin typeface="PT Serif"/>
              </a:rPr>
              <a:t>Работнику предоставляется полный день отдыха, даже если в выходной или нерабочий праздничный день он фактически отработал менее 8 </a:t>
            </a:r>
            <a:r>
              <a:rPr lang="ru-RU" dirty="0" smtClean="0">
                <a:latin typeface="PT Serif"/>
              </a:rPr>
              <a:t>часов.</a:t>
            </a:r>
          </a:p>
          <a:p>
            <a:pPr indent="0">
              <a:buNone/>
            </a:pPr>
            <a:r>
              <a:rPr lang="ru-RU" i="1" dirty="0" smtClean="0">
                <a:solidFill>
                  <a:srgbClr val="FF0000"/>
                </a:solidFill>
                <a:latin typeface="PT Serif"/>
              </a:rPr>
              <a:t>Профилактика </a:t>
            </a:r>
            <a:r>
              <a:rPr lang="ru-RU" i="1" dirty="0">
                <a:solidFill>
                  <a:srgbClr val="FF0000"/>
                </a:solidFill>
                <a:latin typeface="PT Serif"/>
              </a:rPr>
              <a:t>нарушений. Доклад с руководством по соблюдению обязательных требований, дающих разъяснение, какое поведение является правомерным, а также разъяснение новых требований нормативных правовых актов за IV квартал 2021 года. Перечень нормативных правовых актов или их отдельных частей, содержащих обязательные требования. Руководство по соблюдению обязательных </a:t>
            </a:r>
            <a:r>
              <a:rPr lang="ru-RU" i="1" dirty="0" smtClean="0">
                <a:solidFill>
                  <a:srgbClr val="FF0000"/>
                </a:solidFill>
                <a:latin typeface="PT Serif"/>
              </a:rPr>
              <a:t>требований» (утв</a:t>
            </a:r>
            <a:r>
              <a:rPr lang="ru-RU" i="1" dirty="0">
                <a:solidFill>
                  <a:srgbClr val="FF0000"/>
                </a:solidFill>
                <a:latin typeface="PT Serif"/>
              </a:rPr>
              <a:t>. </a:t>
            </a:r>
            <a:r>
              <a:rPr lang="ru-RU" i="1" dirty="0" err="1">
                <a:solidFill>
                  <a:srgbClr val="FF0000"/>
                </a:solidFill>
                <a:latin typeface="PT Serif"/>
              </a:rPr>
              <a:t>Рострудом</a:t>
            </a:r>
            <a:r>
              <a:rPr lang="ru-RU" i="1" dirty="0">
                <a:solidFill>
                  <a:srgbClr val="FF0000"/>
                </a:solidFill>
                <a:latin typeface="PT Serif"/>
              </a:rPr>
              <a:t>)</a:t>
            </a:r>
          </a:p>
        </p:txBody>
      </p:sp>
    </p:spTree>
    <p:extLst>
      <p:ext uri="{BB962C8B-B14F-4D97-AF65-F5344CB8AC3E}">
        <p14:creationId xmlns:p14="http://schemas.microsoft.com/office/powerpoint/2010/main" val="1035554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9789" y="369916"/>
            <a:ext cx="9601200" cy="1485900"/>
          </a:xfrm>
        </p:spPr>
        <p:txBody>
          <a:bodyPr>
            <a:normAutofit/>
          </a:bodyPr>
          <a:lstStyle/>
          <a:p>
            <a:r>
              <a:rPr lang="ru-RU" b="1" dirty="0" smtClean="0">
                <a:solidFill>
                  <a:srgbClr val="FF0000"/>
                </a:solidFill>
              </a:rPr>
              <a:t>Повышенная оплата труда в выходные и праздничные дни</a:t>
            </a:r>
            <a:endParaRPr lang="ru-RU" b="1" dirty="0">
              <a:solidFill>
                <a:srgbClr val="FF0000"/>
              </a:solidFill>
            </a:endParaRPr>
          </a:p>
        </p:txBody>
      </p:sp>
      <p:sp>
        <p:nvSpPr>
          <p:cNvPr id="3" name="Объект 2"/>
          <p:cNvSpPr>
            <a:spLocks noGrp="1"/>
          </p:cNvSpPr>
          <p:nvPr>
            <p:ph idx="1"/>
          </p:nvPr>
        </p:nvSpPr>
        <p:spPr>
          <a:xfrm>
            <a:off x="1163782" y="2036617"/>
            <a:ext cx="10266218" cy="4530437"/>
          </a:xfrm>
        </p:spPr>
        <p:txBody>
          <a:bodyPr>
            <a:normAutofit lnSpcReduction="10000"/>
          </a:bodyPr>
          <a:lstStyle/>
          <a:p>
            <a:pPr marL="0" indent="0">
              <a:buNone/>
            </a:pPr>
            <a:r>
              <a:rPr lang="ru-RU" sz="4500" b="1" dirty="0"/>
              <a:t>Изменилось толкование ст. 153 ТК РФ! </a:t>
            </a:r>
          </a:p>
          <a:p>
            <a:r>
              <a:rPr lang="ru-RU" dirty="0"/>
              <a:t>Конституционный Суд РФ пришел к выводу, что предусмотренные в рамках конкретной системы оплаты труда компенсационные и стимулирующие выплаты должны учитываться работодателем при определении зарплаты в выходные и нерабочие праздничные дни; иное толкование означало бы произвольное применение действующей в соответствующей организации системы оплаты труда, а цель установления компенсационных и стимулирующих выплат не достигалась бы.</a:t>
            </a:r>
          </a:p>
          <a:p>
            <a:pPr marL="0" indent="0">
              <a:buNone/>
            </a:pPr>
            <a:r>
              <a:rPr lang="ru-RU" dirty="0" smtClean="0"/>
              <a:t>Соответственно</a:t>
            </a:r>
            <a:r>
              <a:rPr lang="ru-RU" dirty="0"/>
              <a:t>, при привлечении таких работников к работе в выходной или нерабочий праздничный день в оплату их труда за указанную работу наряду с тарифной частью заработной платы, исчисленной в размере не менее двойной дневной или часовой ставки (части оклада (должностного оклада) за день или час работы), должны входить все компенсационные и стимулирующие выплаты, предусмотренные установленной для них системой оплаты </a:t>
            </a:r>
            <a:r>
              <a:rPr lang="ru-RU" dirty="0" smtClean="0"/>
              <a:t>труда.</a:t>
            </a:r>
            <a:endParaRPr lang="ru-RU" dirty="0"/>
          </a:p>
          <a:p>
            <a:pPr marL="0" indent="0">
              <a:buNone/>
            </a:pPr>
            <a:r>
              <a:rPr lang="ru-RU" i="1" dirty="0" smtClean="0">
                <a:solidFill>
                  <a:srgbClr val="FF0000"/>
                </a:solidFill>
              </a:rPr>
              <a:t>Постановление Конституционного Суда РФ  </a:t>
            </a:r>
            <a:r>
              <a:rPr lang="ru-RU" i="1" dirty="0">
                <a:solidFill>
                  <a:srgbClr val="FF0000"/>
                </a:solidFill>
              </a:rPr>
              <a:t>от 28.06.2018 N 26-П </a:t>
            </a:r>
          </a:p>
        </p:txBody>
      </p:sp>
    </p:spTree>
    <p:extLst>
      <p:ext uri="{BB962C8B-B14F-4D97-AF65-F5344CB8AC3E}">
        <p14:creationId xmlns:p14="http://schemas.microsoft.com/office/powerpoint/2010/main" val="146388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5520" y="332656"/>
            <a:ext cx="9263782" cy="1143000"/>
          </a:xfrm>
        </p:spPr>
        <p:txBody>
          <a:bodyPr>
            <a:noAutofit/>
          </a:bodyPr>
          <a:lstStyle/>
          <a:p>
            <a:r>
              <a:rPr lang="ru-RU" sz="4000" b="1" dirty="0">
                <a:solidFill>
                  <a:srgbClr val="FF0000"/>
                </a:solidFill>
              </a:rPr>
              <a:t>Надо ли за </a:t>
            </a:r>
            <a:r>
              <a:rPr lang="ru-RU" sz="4000" b="1" dirty="0">
                <a:solidFill>
                  <a:srgbClr val="FF0000"/>
                </a:solidFill>
              </a:rPr>
              <a:t>работу в выходные </a:t>
            </a:r>
            <a:r>
              <a:rPr lang="ru-RU" sz="4000" b="1" dirty="0">
                <a:solidFill>
                  <a:srgbClr val="FF0000"/>
                </a:solidFill>
              </a:rPr>
              <a:t>дни платить премию </a:t>
            </a:r>
            <a:r>
              <a:rPr lang="ru-RU" sz="4000" b="1" dirty="0">
                <a:solidFill>
                  <a:srgbClr val="FF0000"/>
                </a:solidFill>
              </a:rPr>
              <a:t>в двойном </a:t>
            </a:r>
            <a:r>
              <a:rPr lang="ru-RU" sz="4000" b="1" dirty="0">
                <a:solidFill>
                  <a:srgbClr val="FF0000"/>
                </a:solidFill>
              </a:rPr>
              <a:t>размере?</a:t>
            </a:r>
            <a:endParaRPr lang="ru-RU" sz="4000" b="1" dirty="0">
              <a:solidFill>
                <a:srgbClr val="FF0000"/>
              </a:solidFill>
            </a:endParaRPr>
          </a:p>
        </p:txBody>
      </p:sp>
      <p:sp>
        <p:nvSpPr>
          <p:cNvPr id="3" name="Объект 2"/>
          <p:cNvSpPr>
            <a:spLocks noGrp="1"/>
          </p:cNvSpPr>
          <p:nvPr>
            <p:ph idx="1"/>
          </p:nvPr>
        </p:nvSpPr>
        <p:spPr>
          <a:xfrm>
            <a:off x="1371600" y="1745673"/>
            <a:ext cx="9601200" cy="4447309"/>
          </a:xfrm>
        </p:spPr>
        <p:txBody>
          <a:bodyPr>
            <a:normAutofit fontScale="92500" lnSpcReduction="20000"/>
          </a:bodyPr>
          <a:lstStyle/>
          <a:p>
            <a:r>
              <a:rPr lang="ru-RU" dirty="0"/>
              <a:t> </a:t>
            </a:r>
            <a:r>
              <a:rPr lang="ru-RU" dirty="0" smtClean="0"/>
              <a:t>Указание на удвоение размера оплаты относится только к тарифной части заработной платы, но не к компенсационным и стимулирующим выплатам.</a:t>
            </a:r>
          </a:p>
          <a:p>
            <a:r>
              <a:rPr lang="ru-RU" dirty="0" smtClean="0"/>
              <a:t>Ни в ч.1 ст. 153 ТК РФ, ни в Постановлении Конституционного Суда РФ N 26-П не содержится указания на обязанность работодателя производить в двойном размере компенсационные и стимулирующие выплаты работникам, получающим оклад (должностной оклад), за работу в выходной день или нерабочий праздничный день.</a:t>
            </a:r>
          </a:p>
          <a:p>
            <a:pPr marL="0" indent="0">
              <a:buNone/>
            </a:pPr>
            <a:r>
              <a:rPr lang="ru-RU" i="1" dirty="0">
                <a:solidFill>
                  <a:srgbClr val="FF0000"/>
                </a:solidFill>
              </a:rPr>
              <a:t>Определение Первого КСОЮ от 21 июля 2020 г. по делу N 8а-17496/2020[88а-19034/2020</a:t>
            </a:r>
            <a:r>
              <a:rPr lang="ru-RU" i="1" dirty="0" smtClean="0">
                <a:solidFill>
                  <a:srgbClr val="FF0000"/>
                </a:solidFill>
              </a:rPr>
              <a:t>]</a:t>
            </a:r>
          </a:p>
          <a:p>
            <a:pPr marL="0" indent="0">
              <a:buNone/>
            </a:pPr>
            <a:r>
              <a:rPr lang="ru-RU" i="1" dirty="0">
                <a:solidFill>
                  <a:srgbClr val="FF0000"/>
                </a:solidFill>
              </a:rPr>
              <a:t>Определение Седьмого </a:t>
            </a:r>
            <a:r>
              <a:rPr lang="ru-RU" i="1" dirty="0" smtClean="0">
                <a:solidFill>
                  <a:srgbClr val="FF0000"/>
                </a:solidFill>
              </a:rPr>
              <a:t>КСОЮ </a:t>
            </a:r>
            <a:r>
              <a:rPr lang="ru-RU" i="1" dirty="0">
                <a:solidFill>
                  <a:srgbClr val="FF0000"/>
                </a:solidFill>
              </a:rPr>
              <a:t>от </a:t>
            </a:r>
            <a:r>
              <a:rPr lang="ru-RU" i="1" dirty="0" smtClean="0">
                <a:solidFill>
                  <a:srgbClr val="FF0000"/>
                </a:solidFill>
              </a:rPr>
              <a:t>13 июля 2021 г.    </a:t>
            </a:r>
            <a:r>
              <a:rPr lang="ru-RU" i="1" dirty="0">
                <a:solidFill>
                  <a:srgbClr val="FF0000"/>
                </a:solidFill>
              </a:rPr>
              <a:t>№№ 88а-98212021, 2а-1923/2020, </a:t>
            </a:r>
            <a:r>
              <a:rPr lang="ru-RU" i="1" dirty="0" smtClean="0">
                <a:solidFill>
                  <a:srgbClr val="FF0000"/>
                </a:solidFill>
              </a:rPr>
              <a:t>8а-8856/2021</a:t>
            </a:r>
          </a:p>
          <a:p>
            <a:pPr marL="0" indent="0">
              <a:buNone/>
            </a:pPr>
            <a:r>
              <a:rPr lang="ru-RU" i="1" dirty="0">
                <a:solidFill>
                  <a:srgbClr val="FF0000"/>
                </a:solidFill>
              </a:rPr>
              <a:t>Определение Восьмого КСОЮ от 28 октября 2021 г. по делу N 8Г-18351/2021[88-17039/2021]</a:t>
            </a:r>
            <a:endParaRPr lang="ru-RU" i="1" dirty="0" smtClean="0">
              <a:solidFill>
                <a:srgbClr val="FF0000"/>
              </a:solidFill>
            </a:endParaRPr>
          </a:p>
          <a:p>
            <a:pPr marL="0" indent="0">
              <a:buNone/>
            </a:pPr>
            <a:r>
              <a:rPr lang="ru-RU" i="1" dirty="0">
                <a:solidFill>
                  <a:srgbClr val="FF0000"/>
                </a:solidFill>
              </a:rPr>
              <a:t>Определение Свердловского областного суда от </a:t>
            </a:r>
            <a:r>
              <a:rPr lang="ru-RU" i="1" dirty="0" smtClean="0">
                <a:solidFill>
                  <a:srgbClr val="FF0000"/>
                </a:solidFill>
              </a:rPr>
              <a:t>30 марта 2021 г.  по делу № 33а-4800/2021</a:t>
            </a:r>
          </a:p>
          <a:p>
            <a:pPr marL="0" indent="0">
              <a:buNone/>
            </a:pPr>
            <a:r>
              <a:rPr lang="ru-RU" i="1" dirty="0" smtClean="0">
                <a:solidFill>
                  <a:srgbClr val="FF0000"/>
                </a:solidFill>
              </a:rPr>
              <a:t>Письмо </a:t>
            </a:r>
            <a:r>
              <a:rPr lang="ru-RU" i="1" dirty="0" err="1" smtClean="0">
                <a:solidFill>
                  <a:srgbClr val="FF0000"/>
                </a:solidFill>
              </a:rPr>
              <a:t>Роструда</a:t>
            </a:r>
            <a:r>
              <a:rPr lang="ru-RU" i="1" dirty="0" smtClean="0">
                <a:solidFill>
                  <a:srgbClr val="FF0000"/>
                </a:solidFill>
              </a:rPr>
              <a:t> от </a:t>
            </a:r>
            <a:r>
              <a:rPr lang="ru-RU" i="1" dirty="0">
                <a:solidFill>
                  <a:srgbClr val="FF0000"/>
                </a:solidFill>
              </a:rPr>
              <a:t>8 февраля 2021 года № </a:t>
            </a:r>
            <a:r>
              <a:rPr lang="ru-RU" i="1" dirty="0" smtClean="0">
                <a:solidFill>
                  <a:srgbClr val="FF0000"/>
                </a:solidFill>
              </a:rPr>
              <a:t>287-Т3</a:t>
            </a:r>
            <a:endParaRPr lang="ru-RU" i="1" dirty="0">
              <a:solidFill>
                <a:srgbClr val="FF0000"/>
              </a:solidFill>
            </a:endParaRPr>
          </a:p>
        </p:txBody>
      </p:sp>
    </p:spTree>
    <p:extLst>
      <p:ext uri="{BB962C8B-B14F-4D97-AF65-F5344CB8AC3E}">
        <p14:creationId xmlns:p14="http://schemas.microsoft.com/office/powerpoint/2010/main" val="156112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B0F0"/>
                </a:solidFill>
                <a:latin typeface="+mn-lt"/>
              </a:rPr>
              <a:t>Минимальный размер оплаты труда</a:t>
            </a:r>
            <a:endParaRPr lang="ru-RU" b="1" dirty="0">
              <a:solidFill>
                <a:srgbClr val="00B0F0"/>
              </a:solidFill>
              <a:latin typeface="+mn-lt"/>
            </a:endParaRPr>
          </a:p>
        </p:txBody>
      </p:sp>
      <p:sp>
        <p:nvSpPr>
          <p:cNvPr id="3" name="Объект 2"/>
          <p:cNvSpPr>
            <a:spLocks noGrp="1"/>
          </p:cNvSpPr>
          <p:nvPr>
            <p:ph idx="1"/>
          </p:nvPr>
        </p:nvSpPr>
        <p:spPr/>
        <p:txBody>
          <a:bodyPr/>
          <a:lstStyle/>
          <a:p>
            <a:r>
              <a:rPr lang="ru-RU" b="0" i="0" dirty="0" smtClean="0">
                <a:solidFill>
                  <a:srgbClr val="101010"/>
                </a:solidFill>
                <a:effectLst/>
                <a:latin typeface="PT Sans"/>
              </a:rPr>
              <a:t>С 1 июня в России МРОТ внезапно вырос на 10%. Теперь его величина составляет </a:t>
            </a:r>
            <a:r>
              <a:rPr lang="ru-RU" b="1" i="0" dirty="0" smtClean="0">
                <a:solidFill>
                  <a:srgbClr val="00B050"/>
                </a:solidFill>
                <a:effectLst/>
                <a:latin typeface="PT Sans"/>
              </a:rPr>
              <a:t>15 279 рублей</a:t>
            </a:r>
            <a:r>
              <a:rPr lang="ru-RU" b="0" i="0" dirty="0" smtClean="0">
                <a:solidFill>
                  <a:srgbClr val="00B050"/>
                </a:solidFill>
                <a:effectLst/>
                <a:latin typeface="PT Sans"/>
              </a:rPr>
              <a:t>.</a:t>
            </a:r>
          </a:p>
          <a:p>
            <a:pPr marL="0" indent="0">
              <a:buNone/>
            </a:pPr>
            <a:r>
              <a:rPr lang="ru-RU" b="0" i="1" dirty="0" smtClean="0">
                <a:solidFill>
                  <a:srgbClr val="FF0000"/>
                </a:solidFill>
                <a:effectLst/>
                <a:latin typeface="PT Sans"/>
              </a:rPr>
              <a:t>Постановление Правительства РФ от 28.05.2022 №973</a:t>
            </a:r>
          </a:p>
        </p:txBody>
      </p:sp>
    </p:spTree>
    <p:extLst>
      <p:ext uri="{BB962C8B-B14F-4D97-AF65-F5344CB8AC3E}">
        <p14:creationId xmlns:p14="http://schemas.microsoft.com/office/powerpoint/2010/main" val="353453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56351"/>
          </a:xfrm>
        </p:spPr>
        <p:txBody>
          <a:bodyPr>
            <a:normAutofit/>
          </a:bodyPr>
          <a:lstStyle/>
          <a:p>
            <a:r>
              <a:rPr lang="ru-RU" sz="4000" b="1" dirty="0" smtClean="0">
                <a:solidFill>
                  <a:srgbClr val="0070C0"/>
                </a:solidFill>
                <a:latin typeface="+mn-lt"/>
              </a:rPr>
              <a:t>Временный перевод к другому работодателю</a:t>
            </a:r>
            <a:endParaRPr lang="ru-RU" sz="4000" b="1" dirty="0">
              <a:solidFill>
                <a:srgbClr val="0070C0"/>
              </a:solidFill>
              <a:latin typeface="+mn-lt"/>
            </a:endParaRPr>
          </a:p>
        </p:txBody>
      </p:sp>
      <p:sp>
        <p:nvSpPr>
          <p:cNvPr id="3" name="Объект 2"/>
          <p:cNvSpPr>
            <a:spLocks noGrp="1"/>
          </p:cNvSpPr>
          <p:nvPr>
            <p:ph idx="1"/>
          </p:nvPr>
        </p:nvSpPr>
        <p:spPr>
          <a:xfrm>
            <a:off x="838200" y="1305098"/>
            <a:ext cx="10515600" cy="4871865"/>
          </a:xfrm>
        </p:spPr>
        <p:txBody>
          <a:bodyPr>
            <a:normAutofit fontScale="62500" lnSpcReduction="20000"/>
          </a:bodyPr>
          <a:lstStyle/>
          <a:p>
            <a:pPr marL="0" indent="0">
              <a:buNone/>
            </a:pPr>
            <a:r>
              <a:rPr lang="ru-RU" dirty="0" smtClean="0"/>
              <a:t>Условия:</a:t>
            </a:r>
          </a:p>
          <a:p>
            <a:pPr marL="0" indent="0">
              <a:buNone/>
            </a:pPr>
            <a:r>
              <a:rPr lang="ru-RU" dirty="0" smtClean="0"/>
              <a:t>1. У основного работодателя приостановка производства (работы). </a:t>
            </a:r>
          </a:p>
          <a:p>
            <a:pPr marL="0" indent="0">
              <a:buNone/>
            </a:pPr>
            <a:r>
              <a:rPr lang="ru-RU" dirty="0"/>
              <a:t>2</a:t>
            </a:r>
            <a:r>
              <a:rPr lang="ru-RU" dirty="0" smtClean="0"/>
              <a:t>. С письменного согласия работника. </a:t>
            </a:r>
          </a:p>
          <a:p>
            <a:pPr marL="0" indent="0">
              <a:buNone/>
            </a:pPr>
            <a:r>
              <a:rPr lang="ru-RU" dirty="0" smtClean="0"/>
              <a:t>3. Временный перевод допускается как в той же местности, так и в другой.</a:t>
            </a:r>
          </a:p>
          <a:p>
            <a:pPr marL="0" indent="0">
              <a:buNone/>
            </a:pPr>
            <a:r>
              <a:rPr lang="ru-RU" dirty="0" smtClean="0"/>
              <a:t>4. Перевод осуществляется по  направлению центра занятости населения.</a:t>
            </a:r>
          </a:p>
          <a:p>
            <a:pPr marL="0" indent="0">
              <a:buNone/>
            </a:pPr>
            <a:r>
              <a:rPr lang="ru-RU" dirty="0" smtClean="0"/>
              <a:t>5. Основной работодатель согласен на перевод. </a:t>
            </a:r>
          </a:p>
          <a:p>
            <a:pPr marL="0" indent="0">
              <a:buNone/>
            </a:pPr>
            <a:r>
              <a:rPr lang="ru-RU" dirty="0" smtClean="0"/>
              <a:t>6. С новым работодателем заключается срочный трудовой договор.</a:t>
            </a:r>
          </a:p>
          <a:p>
            <a:pPr marL="0" indent="0">
              <a:buNone/>
            </a:pPr>
            <a:r>
              <a:rPr lang="ru-RU" dirty="0" smtClean="0"/>
              <a:t>7. Действие трудового договора по основному месту работы приостанавливается, т.е. стороны не осуществляют свои права и обязанности.</a:t>
            </a:r>
          </a:p>
          <a:p>
            <a:pPr marL="0" indent="0">
              <a:buNone/>
            </a:pPr>
            <a:r>
              <a:rPr lang="ru-RU" dirty="0" smtClean="0"/>
              <a:t>8. Но течение срока действия первоначально заключенного трудового договора не прерывается.</a:t>
            </a:r>
          </a:p>
          <a:p>
            <a:pPr marL="0" indent="0">
              <a:buNone/>
            </a:pPr>
            <a:r>
              <a:rPr lang="ru-RU" dirty="0" smtClean="0"/>
              <a:t>9. При прекращении срочного трудового договора  первоначально заключенный трудовой договор возобновляет свое действие в полном объеме со следующего рабочего дня.</a:t>
            </a:r>
          </a:p>
          <a:p>
            <a:pPr marL="0" indent="0">
              <a:buNone/>
            </a:pPr>
            <a:r>
              <a:rPr lang="ru-RU" dirty="0" smtClean="0"/>
              <a:t>10. Порядок взаимодействия работника и работодателя, с которым первоначально заключен трудовой договор, устанавливается локальным нормативным </a:t>
            </a:r>
            <a:r>
              <a:rPr lang="ru-RU" u="sng" dirty="0" smtClean="0"/>
              <a:t>актом с учетом мнения представительного органа работников.</a:t>
            </a:r>
          </a:p>
          <a:p>
            <a:pPr marL="0" indent="0">
              <a:buNone/>
            </a:pPr>
            <a:r>
              <a:rPr lang="ru-RU" i="1" dirty="0" smtClean="0">
                <a:solidFill>
                  <a:srgbClr val="FF0000"/>
                </a:solidFill>
              </a:rPr>
              <a:t>Постановление Правительства РФ от 30.03.2022 N 511 "Об особенностях правового регулирования трудовых отношений и иных непосредственно связанных с ними отношений в 2022 году"</a:t>
            </a:r>
            <a:endParaRPr lang="ru-RU" i="1" dirty="0">
              <a:solidFill>
                <a:srgbClr val="FF0000"/>
              </a:solidFill>
            </a:endParaRPr>
          </a:p>
        </p:txBody>
      </p:sp>
    </p:spTree>
    <p:extLst>
      <p:ext uri="{BB962C8B-B14F-4D97-AF65-F5344CB8AC3E}">
        <p14:creationId xmlns:p14="http://schemas.microsoft.com/office/powerpoint/2010/main" val="305854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00" b="1" dirty="0" smtClean="0">
                <a:solidFill>
                  <a:srgbClr val="FF0000"/>
                </a:solidFill>
                <a:latin typeface="+mn-lt"/>
              </a:rPr>
              <a:t>Реформа института охраны </a:t>
            </a:r>
            <a:r>
              <a:rPr lang="ru-RU" sz="5400" b="1" dirty="0">
                <a:solidFill>
                  <a:srgbClr val="FF0000"/>
                </a:solidFill>
                <a:latin typeface="+mn-lt"/>
              </a:rPr>
              <a:t>труда</a:t>
            </a:r>
          </a:p>
        </p:txBody>
      </p:sp>
      <p:pic>
        <p:nvPicPr>
          <p:cNvPr id="1026" name="Picture 2" descr="Охрана такое охрана труда определение"/>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86247" y="1579418"/>
            <a:ext cx="7872153" cy="4754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54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2014" y="149629"/>
            <a:ext cx="10972800" cy="723207"/>
          </a:xfrm>
        </p:spPr>
        <p:txBody>
          <a:bodyPr>
            <a:normAutofit fontScale="90000"/>
          </a:bodyPr>
          <a:lstStyle/>
          <a:p>
            <a:r>
              <a:rPr lang="ru-RU" b="1" dirty="0" smtClean="0">
                <a:solidFill>
                  <a:srgbClr val="0070C0"/>
                </a:solidFill>
                <a:latin typeface="+mn-lt"/>
              </a:rPr>
              <a:t>Изменения </a:t>
            </a:r>
            <a:r>
              <a:rPr lang="en-US" b="1" dirty="0" smtClean="0">
                <a:solidFill>
                  <a:srgbClr val="0070C0"/>
                </a:solidFill>
                <a:latin typeface="+mn-lt"/>
              </a:rPr>
              <a:t>X</a:t>
            </a:r>
            <a:r>
              <a:rPr lang="ru-RU" b="1" dirty="0" smtClean="0">
                <a:solidFill>
                  <a:srgbClr val="0070C0"/>
                </a:solidFill>
                <a:latin typeface="+mn-lt"/>
              </a:rPr>
              <a:t> раздела ТК РФ «Охрана труда»</a:t>
            </a:r>
            <a:endParaRPr lang="ru-RU" b="1" dirty="0">
              <a:solidFill>
                <a:srgbClr val="0070C0"/>
              </a:solidFill>
              <a:latin typeface="+mn-lt"/>
            </a:endParaRPr>
          </a:p>
        </p:txBody>
      </p:sp>
      <p:sp>
        <p:nvSpPr>
          <p:cNvPr id="3" name="Объект 2"/>
          <p:cNvSpPr>
            <a:spLocks noGrp="1"/>
          </p:cNvSpPr>
          <p:nvPr>
            <p:ph idx="1"/>
          </p:nvPr>
        </p:nvSpPr>
        <p:spPr>
          <a:xfrm>
            <a:off x="157942" y="872836"/>
            <a:ext cx="11878887" cy="5752409"/>
          </a:xfrm>
        </p:spPr>
        <p:txBody>
          <a:bodyPr>
            <a:noAutofit/>
          </a:bodyPr>
          <a:lstStyle/>
          <a:p>
            <a:pPr marL="0" indent="0">
              <a:buNone/>
            </a:pPr>
            <a:r>
              <a:rPr lang="ru-RU" sz="1600" dirty="0" smtClean="0"/>
              <a:t>С 1 марта 2022 г. вступил в силу ФЗ, который внес ряд дополнений в ТК РФ. Теперь в Разделе «Охрана труда» 38 статей вместо 29.</a:t>
            </a:r>
          </a:p>
          <a:p>
            <a:pPr marL="0" indent="0">
              <a:buNone/>
            </a:pPr>
            <a:r>
              <a:rPr lang="ru-RU" sz="1600" b="1" dirty="0" smtClean="0">
                <a:solidFill>
                  <a:srgbClr val="FF0000"/>
                </a:solidFill>
              </a:rPr>
              <a:t>Основные </a:t>
            </a:r>
            <a:r>
              <a:rPr lang="ru-RU" sz="1600" b="1" dirty="0">
                <a:solidFill>
                  <a:srgbClr val="FF0000"/>
                </a:solidFill>
              </a:rPr>
              <a:t>изменения:</a:t>
            </a:r>
          </a:p>
          <a:p>
            <a:r>
              <a:rPr lang="ru-RU" sz="1600" dirty="0" smtClean="0"/>
              <a:t>Законодательно закреплен </a:t>
            </a:r>
            <a:r>
              <a:rPr lang="ru-RU" sz="1600" dirty="0"/>
              <a:t>институт </a:t>
            </a:r>
            <a:r>
              <a:rPr lang="ru-RU" sz="1600" b="1" i="1" dirty="0" err="1" smtClean="0"/>
              <a:t>самообследования</a:t>
            </a:r>
            <a:r>
              <a:rPr lang="ru-RU" sz="1600" dirty="0" smtClean="0"/>
              <a:t> (это самостоятельная оценка </a:t>
            </a:r>
            <a:r>
              <a:rPr lang="ru-RU" sz="1600" dirty="0"/>
              <a:t>соблюдения требований трудового законодательства и иных нормативных правовых актов, содержащих нормы трудового </a:t>
            </a:r>
            <a:r>
              <a:rPr lang="ru-RU" sz="1600" dirty="0" smtClean="0"/>
              <a:t>права).</a:t>
            </a:r>
            <a:endParaRPr lang="ru-RU" sz="1600" dirty="0"/>
          </a:p>
          <a:p>
            <a:r>
              <a:rPr lang="ru-RU" sz="1600" b="1" i="1" dirty="0"/>
              <a:t>Новое основание для отстранения сотрудника от </a:t>
            </a:r>
            <a:r>
              <a:rPr lang="ru-RU" sz="1600" b="1" i="1" dirty="0" smtClean="0"/>
              <a:t>работы </a:t>
            </a:r>
            <a:r>
              <a:rPr lang="ru-RU" sz="1600" dirty="0"/>
              <a:t>-  </a:t>
            </a:r>
            <a:r>
              <a:rPr lang="ru-RU" sz="1600" dirty="0" smtClean="0"/>
              <a:t>неприменение СИЗ, </a:t>
            </a:r>
            <a:r>
              <a:rPr lang="ru-RU" sz="1600" dirty="0"/>
              <a:t>применение которых является обязательным при выполнении работ с вредными и </a:t>
            </a:r>
            <a:r>
              <a:rPr lang="ru-RU" sz="1600" dirty="0" smtClean="0"/>
              <a:t>опасными </a:t>
            </a:r>
            <a:r>
              <a:rPr lang="ru-RU" sz="1600" dirty="0"/>
              <a:t>условиями труда, а также на работах, выполняемых в особых температурных </a:t>
            </a:r>
            <a:r>
              <a:rPr lang="ru-RU" sz="1600" dirty="0" smtClean="0"/>
              <a:t>условиях.</a:t>
            </a:r>
            <a:endParaRPr lang="ru-RU" sz="1600" dirty="0"/>
          </a:p>
          <a:p>
            <a:r>
              <a:rPr lang="ru-RU" sz="1600" dirty="0" smtClean="0"/>
              <a:t>Введение в ст. 209 </a:t>
            </a:r>
            <a:r>
              <a:rPr lang="ru-RU" sz="1600" dirty="0"/>
              <a:t>нового </a:t>
            </a:r>
            <a:r>
              <a:rPr lang="ru-RU" sz="1600" dirty="0" smtClean="0"/>
              <a:t>понятия: </a:t>
            </a:r>
            <a:r>
              <a:rPr lang="ru-RU" sz="1600" b="1" i="1" dirty="0"/>
              <a:t>«Опасность» </a:t>
            </a:r>
            <a:r>
              <a:rPr lang="ru-RU" sz="1600" dirty="0"/>
              <a:t>-потенциальный источник нанесения вреда, представляющий угрозу жизни и (или) здоровью работника в процессе трудовой деятельности.</a:t>
            </a:r>
          </a:p>
          <a:p>
            <a:r>
              <a:rPr lang="ru-RU" sz="1600" dirty="0"/>
              <a:t>Вводится </a:t>
            </a:r>
            <a:r>
              <a:rPr lang="ru-RU" sz="1600" b="1" i="1" dirty="0"/>
              <a:t>новое понятие «микроповреждение (микротравма)»: </a:t>
            </a:r>
            <a:r>
              <a:rPr lang="ru-RU" sz="1600" dirty="0"/>
              <a:t>ссадины, кровоподтеки, ушибы мягких тканей, поверхностные раны и другие повреждения, не повлекшие расстройства здоровья или наступление временной нетрудоспособности. </a:t>
            </a:r>
          </a:p>
          <a:p>
            <a:r>
              <a:rPr lang="ru-RU" sz="1600" dirty="0" smtClean="0"/>
              <a:t>Определены </a:t>
            </a:r>
            <a:r>
              <a:rPr lang="ru-RU" sz="1600" dirty="0"/>
              <a:t>основные </a:t>
            </a:r>
            <a:r>
              <a:rPr lang="ru-RU" sz="1600" b="1" i="1" dirty="0"/>
              <a:t>принципы обеспечения безопасности </a:t>
            </a:r>
            <a:r>
              <a:rPr lang="ru-RU" sz="1600" b="1" i="1" dirty="0" smtClean="0"/>
              <a:t>труда</a:t>
            </a:r>
            <a:r>
              <a:rPr lang="ru-RU" sz="1600" dirty="0" smtClean="0"/>
              <a:t>: предупреждение </a:t>
            </a:r>
            <a:r>
              <a:rPr lang="ru-RU" sz="1600" dirty="0"/>
              <a:t>и профилактика опасностей</a:t>
            </a:r>
            <a:r>
              <a:rPr lang="ru-RU" sz="1600" dirty="0" smtClean="0"/>
              <a:t>; минимизация </a:t>
            </a:r>
            <a:r>
              <a:rPr lang="ru-RU" sz="1600" dirty="0"/>
              <a:t>повреждения здоровья работников</a:t>
            </a:r>
            <a:r>
              <a:rPr lang="ru-RU" sz="1600" dirty="0" smtClean="0"/>
              <a:t>.</a:t>
            </a:r>
            <a:endParaRPr lang="ru-RU" sz="1600" dirty="0"/>
          </a:p>
          <a:p>
            <a:r>
              <a:rPr lang="ru-RU" sz="1600" dirty="0" smtClean="0"/>
              <a:t>Работодателям </a:t>
            </a:r>
            <a:r>
              <a:rPr lang="ru-RU" sz="1600" dirty="0"/>
              <a:t>разрешается вести </a:t>
            </a:r>
            <a:r>
              <a:rPr lang="ru-RU" sz="1600" b="1" i="1" dirty="0"/>
              <a:t>видео-, аудио- или иную фиксацию процессов </a:t>
            </a:r>
            <a:r>
              <a:rPr lang="ru-RU" sz="1600" dirty="0"/>
              <a:t>производства </a:t>
            </a:r>
            <a:r>
              <a:rPr lang="ru-RU" sz="1600" dirty="0" smtClean="0"/>
              <a:t>работ, при этом </a:t>
            </a:r>
            <a:r>
              <a:rPr lang="ru-RU" sz="1600" dirty="0"/>
              <a:t>устанавливается обязанность  </a:t>
            </a:r>
            <a:r>
              <a:rPr lang="ru-RU" sz="1600" dirty="0" smtClean="0"/>
              <a:t>информировать работников об </a:t>
            </a:r>
            <a:r>
              <a:rPr lang="ru-RU" sz="1600" dirty="0"/>
              <a:t>использовании приборов, устройств, оборудования и (или) комплексов (систем) приборов, устройств, оборудования, обеспечивающих дистанционную видео-, аудио- или иную фиксацию процессов производства работ, в целях контроля за безопасностью производства </a:t>
            </a:r>
            <a:r>
              <a:rPr lang="ru-RU" sz="1600" dirty="0" smtClean="0"/>
              <a:t>работ</a:t>
            </a:r>
            <a:r>
              <a:rPr lang="ru-RU" sz="1600" dirty="0"/>
              <a:t>.</a:t>
            </a:r>
          </a:p>
          <a:p>
            <a:r>
              <a:rPr lang="ru-RU" sz="1600" dirty="0" smtClean="0"/>
              <a:t>Вводится </a:t>
            </a:r>
            <a:r>
              <a:rPr lang="ru-RU" sz="1600" b="1" i="1" dirty="0" smtClean="0"/>
              <a:t>электронный </a:t>
            </a:r>
            <a:r>
              <a:rPr lang="ru-RU" sz="1600" b="1" i="1" dirty="0"/>
              <a:t>документооборот </a:t>
            </a:r>
            <a:r>
              <a:rPr lang="ru-RU" sz="1600" dirty="0"/>
              <a:t>в области охраны </a:t>
            </a:r>
            <a:r>
              <a:rPr lang="ru-RU" sz="1600" dirty="0" smtClean="0"/>
              <a:t>труда.</a:t>
            </a:r>
          </a:p>
          <a:p>
            <a:r>
              <a:rPr lang="ru-RU" sz="1600" dirty="0" smtClean="0"/>
              <a:t>Устанавливается </a:t>
            </a:r>
            <a:r>
              <a:rPr lang="ru-RU" sz="1600" b="1" i="1" dirty="0"/>
              <a:t>запрет на работу в опасных условиях труда</a:t>
            </a:r>
            <a:r>
              <a:rPr lang="ru-RU" sz="1600" dirty="0"/>
              <a:t>: работодатель обязан приостановить работы на рабочих местах в случаях, если условия труда на таких рабочих местах по результатам </a:t>
            </a:r>
            <a:r>
              <a:rPr lang="ru-RU" sz="1600" dirty="0" smtClean="0"/>
              <a:t>СОУТ </a:t>
            </a:r>
            <a:r>
              <a:rPr lang="ru-RU" sz="1600" dirty="0"/>
              <a:t>отнесены к опасному классу условий труда.</a:t>
            </a:r>
          </a:p>
          <a:p>
            <a:pPr marL="0" indent="0">
              <a:buNone/>
            </a:pPr>
            <a:r>
              <a:rPr lang="ru-RU" sz="1600" i="1" dirty="0" smtClean="0">
                <a:solidFill>
                  <a:srgbClr val="FF0000"/>
                </a:solidFill>
                <a:latin typeface="Arial" panose="020B0604020202020204" pitchFamily="34" charset="0"/>
              </a:rPr>
              <a:t>Федеральный закон от 02.07.2021 № 311-ФЗ «О внесении изменений в Трудовой кодекс Российской Федерации»</a:t>
            </a:r>
            <a:endParaRPr lang="ru-RU" sz="1600" i="1" dirty="0">
              <a:solidFill>
                <a:srgbClr val="FF0000"/>
              </a:solidFill>
            </a:endParaRPr>
          </a:p>
        </p:txBody>
      </p:sp>
    </p:spTree>
    <p:extLst>
      <p:ext uri="{BB962C8B-B14F-4D97-AF65-F5344CB8AC3E}">
        <p14:creationId xmlns:p14="http://schemas.microsoft.com/office/powerpoint/2010/main" val="3243582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963" y="0"/>
            <a:ext cx="10972800" cy="1745673"/>
          </a:xfrm>
        </p:spPr>
        <p:txBody>
          <a:bodyPr>
            <a:noAutofit/>
          </a:bodyPr>
          <a:lstStyle/>
          <a:p>
            <a:r>
              <a:rPr lang="ru-RU" sz="3600" b="1" dirty="0">
                <a:solidFill>
                  <a:srgbClr val="0070C0"/>
                </a:solidFill>
              </a:rPr>
              <a:t>Перечень работ, на которые не распространяется запрет, установленный статьей 214.1 </a:t>
            </a:r>
            <a:r>
              <a:rPr lang="ru-RU" sz="3600" b="1" dirty="0" smtClean="0">
                <a:solidFill>
                  <a:srgbClr val="0070C0"/>
                </a:solidFill>
              </a:rPr>
              <a:t>ТК РФ</a:t>
            </a:r>
            <a:endParaRPr lang="ru-RU" sz="3600" b="1" dirty="0">
              <a:solidFill>
                <a:srgbClr val="0070C0"/>
              </a:solidFill>
            </a:endParaRPr>
          </a:p>
        </p:txBody>
      </p:sp>
      <p:sp>
        <p:nvSpPr>
          <p:cNvPr id="3" name="Объект 2"/>
          <p:cNvSpPr>
            <a:spLocks noGrp="1"/>
          </p:cNvSpPr>
          <p:nvPr>
            <p:ph idx="1"/>
          </p:nvPr>
        </p:nvSpPr>
        <p:spPr>
          <a:xfrm>
            <a:off x="609600" y="1421477"/>
            <a:ext cx="10972800" cy="4704692"/>
          </a:xfrm>
        </p:spPr>
        <p:txBody>
          <a:bodyPr>
            <a:noAutofit/>
          </a:bodyPr>
          <a:lstStyle/>
          <a:p>
            <a:pPr marL="0" indent="0">
              <a:buNone/>
            </a:pPr>
            <a:r>
              <a:rPr lang="ru-RU" sz="1800" dirty="0"/>
              <a:t>1. Аварийно-спасательные </a:t>
            </a:r>
            <a:r>
              <a:rPr lang="ru-RU" sz="1800" dirty="0" smtClean="0"/>
              <a:t>работы, предусмотренные п.1 ст. 5 ФЗ "Об аварийно-спасательных службах и статусе спасателей": а) </a:t>
            </a:r>
            <a:r>
              <a:rPr lang="ru-RU" sz="1800" dirty="0"/>
              <a:t>горноспасательные работы</a:t>
            </a:r>
            <a:r>
              <a:rPr lang="ru-RU" sz="1800" dirty="0" smtClean="0"/>
              <a:t>; б</a:t>
            </a:r>
            <a:r>
              <a:rPr lang="ru-RU" sz="1800" dirty="0"/>
              <a:t>) газоспасательные работы</a:t>
            </a:r>
            <a:r>
              <a:rPr lang="ru-RU" sz="1800" dirty="0" smtClean="0"/>
              <a:t>; в</a:t>
            </a:r>
            <a:r>
              <a:rPr lang="ru-RU" sz="1800" dirty="0"/>
              <a:t>) противофонтанные работы</a:t>
            </a:r>
            <a:r>
              <a:rPr lang="ru-RU" sz="1800" dirty="0" smtClean="0"/>
              <a:t>; г</a:t>
            </a:r>
            <a:r>
              <a:rPr lang="ru-RU" sz="1800" dirty="0"/>
              <a:t>) поисково-спасательные работы</a:t>
            </a:r>
            <a:r>
              <a:rPr lang="ru-RU" sz="1800" dirty="0" smtClean="0"/>
              <a:t>; д</a:t>
            </a:r>
            <a:r>
              <a:rPr lang="ru-RU" sz="1800" dirty="0"/>
              <a:t>) аварийно-спасательные работы, связанные с тушением пожаров</a:t>
            </a:r>
            <a:r>
              <a:rPr lang="ru-RU" sz="1800" dirty="0" smtClean="0"/>
              <a:t>; е</a:t>
            </a:r>
            <a:r>
              <a:rPr lang="ru-RU" sz="1800" dirty="0"/>
              <a:t>) работы по ликвидации медико-санитарных последствий чрезвычайных ситуаций.</a:t>
            </a:r>
          </a:p>
          <a:p>
            <a:pPr marL="0" indent="0">
              <a:buNone/>
            </a:pPr>
            <a:r>
              <a:rPr lang="ru-RU" sz="1800" dirty="0" smtClean="0"/>
              <a:t>2</a:t>
            </a:r>
            <a:r>
              <a:rPr lang="ru-RU" sz="1800" dirty="0"/>
              <a:t>. Аварийно-спасательные работы, установленные в соответствии с </a:t>
            </a:r>
            <a:r>
              <a:rPr lang="ru-RU" sz="1800" dirty="0" smtClean="0"/>
              <a:t>п.2 ст.5 ФЗ </a:t>
            </a:r>
            <a:r>
              <a:rPr lang="ru-RU" sz="1800" dirty="0"/>
              <a:t>"Об аварийно-спасательных службах и статусе спасателей</a:t>
            </a:r>
            <a:r>
              <a:rPr lang="ru-RU" sz="1800" dirty="0" smtClean="0"/>
              <a:t>": а</a:t>
            </a:r>
            <a:r>
              <a:rPr lang="ru-RU" sz="1800" dirty="0"/>
              <a:t>) работы по ликвидации последствий радиационных </a:t>
            </a:r>
            <a:r>
              <a:rPr lang="ru-RU" sz="1800" dirty="0" smtClean="0"/>
              <a:t>аварий; б</a:t>
            </a:r>
            <a:r>
              <a:rPr lang="ru-RU" sz="1800" dirty="0"/>
              <a:t>) работы по ликвидации разливов нефти и нефтепродуктов на континентальном шельфе </a:t>
            </a:r>
            <a:r>
              <a:rPr lang="ru-RU" sz="1800" dirty="0" smtClean="0"/>
              <a:t>РФ, </a:t>
            </a:r>
            <a:r>
              <a:rPr lang="ru-RU" sz="1800" dirty="0"/>
              <a:t>во внутренних морских водах </a:t>
            </a:r>
            <a:r>
              <a:rPr lang="ru-RU" sz="1800" dirty="0" smtClean="0"/>
              <a:t>в </a:t>
            </a:r>
            <a:r>
              <a:rPr lang="ru-RU" sz="1800" dirty="0"/>
              <a:t>территориальном море </a:t>
            </a:r>
            <a:r>
              <a:rPr lang="ru-RU" sz="1800" dirty="0" smtClean="0"/>
              <a:t>РФ, </a:t>
            </a:r>
            <a:r>
              <a:rPr lang="ru-RU" sz="1800" dirty="0"/>
              <a:t>прилежащей зоне и исключительной экономической зоне </a:t>
            </a:r>
            <a:r>
              <a:rPr lang="ru-RU" sz="1800" dirty="0" smtClean="0"/>
              <a:t>РФ; в</a:t>
            </a:r>
            <a:r>
              <a:rPr lang="ru-RU" sz="1800" dirty="0"/>
              <a:t>) работы по ликвидации разливов нефти и нефтепродуктов на территории </a:t>
            </a:r>
            <a:r>
              <a:rPr lang="ru-RU" sz="1800" dirty="0" smtClean="0"/>
              <a:t>РФ; г</a:t>
            </a:r>
            <a:r>
              <a:rPr lang="ru-RU" sz="1800" dirty="0"/>
              <a:t>) работы на объектах специального назначения.</a:t>
            </a:r>
          </a:p>
          <a:p>
            <a:pPr marL="0" indent="0">
              <a:buNone/>
            </a:pPr>
            <a:r>
              <a:rPr lang="ru-RU" sz="1800" dirty="0" smtClean="0"/>
              <a:t>3</a:t>
            </a:r>
            <a:r>
              <a:rPr lang="ru-RU" sz="1800" dirty="0"/>
              <a:t>. Неотложные работы при ликвидации чрезвычайных ситуаций.</a:t>
            </a:r>
          </a:p>
          <a:p>
            <a:pPr marL="0" indent="0">
              <a:buNone/>
            </a:pPr>
            <a:r>
              <a:rPr lang="ru-RU" sz="1800" dirty="0" smtClean="0"/>
              <a:t>4</a:t>
            </a:r>
            <a:r>
              <a:rPr lang="ru-RU" sz="1800" dirty="0"/>
              <a:t>. Работы по предупреждению и ликвидации чрезвычайных ситуаций природного и техногенного характера.</a:t>
            </a:r>
          </a:p>
          <a:p>
            <a:pPr marL="0" indent="0">
              <a:buNone/>
            </a:pPr>
            <a:r>
              <a:rPr lang="ru-RU" sz="1800" dirty="0" smtClean="0"/>
              <a:t>5</a:t>
            </a:r>
            <a:r>
              <a:rPr lang="ru-RU" sz="1800" dirty="0"/>
              <a:t>. Работы по локализации и ликвидации последствий аварий на опасном производственном объекте</a:t>
            </a:r>
            <a:r>
              <a:rPr lang="ru-RU" sz="1800" dirty="0" smtClean="0"/>
              <a:t>.</a:t>
            </a:r>
          </a:p>
          <a:p>
            <a:pPr marL="0" indent="0">
              <a:buNone/>
            </a:pPr>
            <a:r>
              <a:rPr lang="ru-RU" sz="1800" dirty="0" smtClean="0"/>
              <a:t>И другие виды работ…</a:t>
            </a:r>
          </a:p>
          <a:p>
            <a:pPr marL="0" indent="0">
              <a:buNone/>
            </a:pPr>
            <a:r>
              <a:rPr lang="ru-RU" sz="1800" i="1" dirty="0">
                <a:solidFill>
                  <a:srgbClr val="FF0000"/>
                </a:solidFill>
              </a:rPr>
              <a:t>Распоряжение Правительства РФ от 04.12.2021 N </a:t>
            </a:r>
            <a:r>
              <a:rPr lang="ru-RU" sz="1800" i="1" dirty="0" smtClean="0">
                <a:solidFill>
                  <a:srgbClr val="FF0000"/>
                </a:solidFill>
              </a:rPr>
              <a:t>3455-р «Об </a:t>
            </a:r>
            <a:r>
              <a:rPr lang="ru-RU" sz="1800" i="1" dirty="0">
                <a:solidFill>
                  <a:srgbClr val="FF0000"/>
                </a:solidFill>
              </a:rPr>
              <a:t>утверждении перечня работ, на которые не распространяется запрет, установленный статьей 214.1 Трудового кодекса Российской </a:t>
            </a:r>
            <a:r>
              <a:rPr lang="ru-RU" sz="1800" i="1" dirty="0" smtClean="0">
                <a:solidFill>
                  <a:srgbClr val="FF0000"/>
                </a:solidFill>
              </a:rPr>
              <a:t>Федерации»</a:t>
            </a:r>
            <a:endParaRPr lang="ru-RU" sz="1800" i="1" dirty="0">
              <a:solidFill>
                <a:srgbClr val="FF0000"/>
              </a:solidFill>
            </a:endParaRPr>
          </a:p>
        </p:txBody>
      </p:sp>
    </p:spTree>
    <p:extLst>
      <p:ext uri="{BB962C8B-B14F-4D97-AF65-F5344CB8AC3E}">
        <p14:creationId xmlns:p14="http://schemas.microsoft.com/office/powerpoint/2010/main" val="208006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257" y="274638"/>
            <a:ext cx="11680371" cy="697951"/>
          </a:xfrm>
        </p:spPr>
        <p:txBody>
          <a:bodyPr>
            <a:noAutofit/>
          </a:bodyPr>
          <a:lstStyle/>
          <a:p>
            <a:r>
              <a:rPr lang="ru-RU" sz="3600" b="1" dirty="0" smtClean="0">
                <a:solidFill>
                  <a:srgbClr val="0070C0"/>
                </a:solidFill>
                <a:latin typeface="+mn-lt"/>
              </a:rPr>
              <a:t>Новые обязанности работодателя в сфере охраны труда</a:t>
            </a:r>
            <a:endParaRPr lang="ru-RU" sz="3600" b="1" dirty="0">
              <a:solidFill>
                <a:srgbClr val="0070C0"/>
              </a:solidFill>
              <a:latin typeface="+mn-lt"/>
            </a:endParaRPr>
          </a:p>
        </p:txBody>
      </p:sp>
      <p:sp>
        <p:nvSpPr>
          <p:cNvPr id="3" name="Объект 2"/>
          <p:cNvSpPr>
            <a:spLocks noGrp="1"/>
          </p:cNvSpPr>
          <p:nvPr>
            <p:ph idx="1"/>
          </p:nvPr>
        </p:nvSpPr>
        <p:spPr>
          <a:xfrm>
            <a:off x="538842" y="970710"/>
            <a:ext cx="11260975" cy="5511338"/>
          </a:xfrm>
        </p:spPr>
        <p:txBody>
          <a:bodyPr>
            <a:normAutofit fontScale="25000" lnSpcReduction="20000"/>
          </a:bodyPr>
          <a:lstStyle/>
          <a:p>
            <a:pPr>
              <a:buFont typeface="Wingdings" panose="05000000000000000000" pitchFamily="2" charset="2"/>
              <a:buChar char="Ø"/>
            </a:pPr>
            <a:r>
              <a:rPr lang="ru-RU" sz="8000" dirty="0" smtClean="0"/>
              <a:t>информирование </a:t>
            </a:r>
            <a:r>
              <a:rPr lang="ru-RU" sz="8000" dirty="0"/>
              <a:t>работников об условиях и охране труда на их рабочих местах, </a:t>
            </a:r>
            <a:r>
              <a:rPr lang="ru-RU" sz="8000" i="1" dirty="0"/>
              <a:t>о существующих профессиональных рисках и их уровнях, а также о мерах по защите от воздействия вредных и (или) опасных производственных факторов, имеющихся на рабочих местах, </a:t>
            </a:r>
            <a:r>
              <a:rPr lang="ru-RU" sz="8000" dirty="0"/>
              <a:t>о предоставляемых им гарантиях, полагающихся им компенсациях и средствах индивидуальной защиты, </a:t>
            </a:r>
            <a:r>
              <a:rPr lang="ru-RU" sz="8000" i="1" dirty="0"/>
              <a:t>об использовании приборов, устройств, оборудования и (или) комплексов (систем) приборов, устройств, оборудования, обеспечивающих дистанционную видео-, аудио- или иную фиксацию процессов производства работ, в целях контроля за безопасностью производства работ</a:t>
            </a:r>
            <a:r>
              <a:rPr lang="ru-RU" sz="8000" i="1" dirty="0" smtClean="0"/>
              <a:t>;</a:t>
            </a:r>
          </a:p>
          <a:p>
            <a:pPr>
              <a:buFont typeface="Wingdings" panose="05000000000000000000" pitchFamily="2" charset="2"/>
              <a:buChar char="Ø"/>
            </a:pPr>
            <a:r>
              <a:rPr lang="ru-RU" sz="8000" dirty="0"/>
              <a:t>о</a:t>
            </a:r>
            <a:r>
              <a:rPr lang="ru-RU" sz="8000" dirty="0" smtClean="0"/>
              <a:t>беспечить систематическое </a:t>
            </a:r>
            <a:r>
              <a:rPr lang="ru-RU" sz="8000" dirty="0"/>
              <a:t>выявление опасностей и профессиональных рисков, их регулярный анализ и оценку;</a:t>
            </a:r>
            <a:endParaRPr lang="ru-RU" sz="8000" dirty="0" smtClean="0"/>
          </a:p>
          <a:p>
            <a:pPr>
              <a:buFont typeface="Wingdings" panose="05000000000000000000" pitchFamily="2" charset="2"/>
              <a:buChar char="Ø"/>
            </a:pPr>
            <a:r>
              <a:rPr lang="ru-RU" sz="8000" dirty="0" smtClean="0"/>
              <a:t>осуществлять  учет микроповреждений </a:t>
            </a:r>
            <a:r>
              <a:rPr lang="ru-RU" sz="8000" dirty="0"/>
              <a:t>и рассмотрение причин и обстоятельств событий, приведших к возникновению микроповреждений (микротравм</a:t>
            </a:r>
            <a:r>
              <a:rPr lang="ru-RU" sz="8000" dirty="0" smtClean="0"/>
              <a:t>);</a:t>
            </a:r>
          </a:p>
          <a:p>
            <a:pPr>
              <a:buFont typeface="Wingdings" panose="05000000000000000000" pitchFamily="2" charset="2"/>
              <a:buChar char="Ø"/>
            </a:pPr>
            <a:r>
              <a:rPr lang="ru-RU" sz="8000" dirty="0" smtClean="0"/>
              <a:t>осуществлять ведение </a:t>
            </a:r>
            <a:r>
              <a:rPr lang="ru-RU" sz="8000" dirty="0"/>
              <a:t>реестра (перечня) нормативных правовых актов (в том числе с использованием электронных вычислительных машин и баз данных), содержащих требования </a:t>
            </a:r>
            <a:r>
              <a:rPr lang="ru-RU" sz="8000" dirty="0" smtClean="0"/>
              <a:t>ОТ, </a:t>
            </a:r>
            <a:r>
              <a:rPr lang="ru-RU" sz="8000" dirty="0"/>
              <a:t>в соответствии со спецификой своей деятельности, а также доступ работников к актуальным редакциям таких нормативных правовых актов; </a:t>
            </a:r>
            <a:endParaRPr lang="ru-RU" sz="8000" dirty="0" smtClean="0"/>
          </a:p>
          <a:p>
            <a:pPr>
              <a:buFont typeface="Wingdings" panose="05000000000000000000" pitchFamily="2" charset="2"/>
              <a:buChar char="Ø"/>
            </a:pPr>
            <a:r>
              <a:rPr lang="ru-RU" sz="8000" dirty="0" smtClean="0"/>
              <a:t>приостановление </a:t>
            </a:r>
            <a:r>
              <a:rPr lang="ru-RU" sz="8000" dirty="0"/>
              <a:t>при возникновении угрозы жизни и здоровью работников производства работ, а также эксплуатации оборудования, зданий или сооружений, осуществления отдельных видов деятельности, оказания услуг до устранения такой угрозы;</a:t>
            </a:r>
            <a:endParaRPr lang="ru-RU" sz="8000" dirty="0" smtClean="0"/>
          </a:p>
          <a:p>
            <a:pPr>
              <a:buFont typeface="Wingdings" panose="05000000000000000000" pitchFamily="2" charset="2"/>
              <a:buChar char="Ø"/>
            </a:pPr>
            <a:r>
              <a:rPr lang="ru-RU" sz="8000" dirty="0" smtClean="0"/>
              <a:t>при </a:t>
            </a:r>
            <a:r>
              <a:rPr lang="ru-RU" sz="8000" dirty="0"/>
              <a:t>приеме на работу инвалида или в случае признания работника инвалидом создание для него условий труда, в том числе производственных и санитарно-бытовых, в соответствии с индивидуальной программой реабилитации или </a:t>
            </a:r>
            <a:r>
              <a:rPr lang="ru-RU" sz="8000" dirty="0" err="1"/>
              <a:t>абилитации</a:t>
            </a:r>
            <a:r>
              <a:rPr lang="ru-RU" sz="8000" dirty="0"/>
              <a:t> инвалида, а также обеспечение </a:t>
            </a:r>
            <a:r>
              <a:rPr lang="ru-RU" sz="8000" dirty="0" smtClean="0"/>
              <a:t>ОТ.</a:t>
            </a:r>
            <a:endParaRPr lang="ru-RU" sz="8000" dirty="0"/>
          </a:p>
          <a:p>
            <a:endParaRPr lang="ru-RU" dirty="0"/>
          </a:p>
        </p:txBody>
      </p:sp>
    </p:spTree>
    <p:extLst>
      <p:ext uri="{BB962C8B-B14F-4D97-AF65-F5344CB8AC3E}">
        <p14:creationId xmlns:p14="http://schemas.microsoft.com/office/powerpoint/2010/main" val="348536877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Ретро">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4.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1963</TotalTime>
  <Words>5655</Words>
  <Application>Microsoft Office PowerPoint</Application>
  <PresentationFormat>Широкоэкранный</PresentationFormat>
  <Paragraphs>253</Paragraphs>
  <Slides>36</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4</vt:i4>
      </vt:variant>
      <vt:variant>
        <vt:lpstr>Заголовки слайдов</vt:lpstr>
      </vt:variant>
      <vt:variant>
        <vt:i4>36</vt:i4>
      </vt:variant>
    </vt:vector>
  </HeadingPairs>
  <TitlesOfParts>
    <vt:vector size="48" baseType="lpstr">
      <vt:lpstr>Arial</vt:lpstr>
      <vt:lpstr>Calibri</vt:lpstr>
      <vt:lpstr>Calibri Light</vt:lpstr>
      <vt:lpstr>Franklin Gothic Book</vt:lpstr>
      <vt:lpstr>PT Sans</vt:lpstr>
      <vt:lpstr>PT Serif</vt:lpstr>
      <vt:lpstr>Times New Roman</vt:lpstr>
      <vt:lpstr>Wingdings</vt:lpstr>
      <vt:lpstr>Тема Office</vt:lpstr>
      <vt:lpstr>6_Тема Office</vt:lpstr>
      <vt:lpstr>Ретро</vt:lpstr>
      <vt:lpstr>Crop</vt:lpstr>
      <vt:lpstr>Изменения трудового законодательства-2022 гг.</vt:lpstr>
      <vt:lpstr>Перечень основных изменений трудового законодательства в 2022 году.</vt:lpstr>
      <vt:lpstr>Мораторий на проведение плановых проверок</vt:lpstr>
      <vt:lpstr>Минимальный размер оплаты труда</vt:lpstr>
      <vt:lpstr>Временный перевод к другому работодателю</vt:lpstr>
      <vt:lpstr>Реформа института охраны труда</vt:lpstr>
      <vt:lpstr>Изменения X раздела ТК РФ «Охрана труда»</vt:lpstr>
      <vt:lpstr>Перечень работ, на которые не распространяется запрет, установленный статьей 214.1 ТК РФ</vt:lpstr>
      <vt:lpstr>Новые обязанности работодателя в сфере охраны труда</vt:lpstr>
      <vt:lpstr>Новые обязанности работника в сфере охраны труда</vt:lpstr>
      <vt:lpstr>Новые нормативные акты, принятые в развитие Раздела X Трудового кодекса РФ (1)</vt:lpstr>
      <vt:lpstr>Новые нормативные акты, принятые в развитие Раздела X Трудового кодекса РФ  (2)</vt:lpstr>
      <vt:lpstr>Формы (способы) информирования работников об их трудовых правах</vt:lpstr>
      <vt:lpstr>Примерный перечень информационных материалов в целях информирования работников об их трудовых правах, включая право на безопасные условия и охрану труда</vt:lpstr>
      <vt:lpstr> Порядок учета микроповреждений (микротравм) работников (1) </vt:lpstr>
      <vt:lpstr>Порядок учета микроповреждений (микротравм) работников (2)</vt:lpstr>
      <vt:lpstr>Новый перечень вредных факторов, за которые работникам выдается молоко</vt:lpstr>
      <vt:lpstr>Порядок выдачи молока за вредные условия труда</vt:lpstr>
      <vt:lpstr>Переход на электронный кадровый документооборот (ЭДО) </vt:lpstr>
      <vt:lpstr>Электронный кадровый документооборот</vt:lpstr>
      <vt:lpstr>Основные положения ЭДО</vt:lpstr>
      <vt:lpstr>Сфера применения ЭДО</vt:lpstr>
      <vt:lpstr>Информационные системы, с помощью которых осуществляется ЭДО</vt:lpstr>
      <vt:lpstr>Порядок введения ЭДО и приема на работу к работодателю, использующему ЭДО</vt:lpstr>
      <vt:lpstr>Документы, сопровождающие переход на ЭДО</vt:lpstr>
      <vt:lpstr>Локальные нормативные акты об ЭДО</vt:lpstr>
      <vt:lpstr>Электронные подписи</vt:lpstr>
      <vt:lpstr>Электронные подписи работодателя</vt:lpstr>
      <vt:lpstr>Электронные подписи работника</vt:lpstr>
      <vt:lpstr>Подписание электронных документов посредством цифровой платформы "Работа в России"</vt:lpstr>
      <vt:lpstr>Порядок подачи работником заявлений, уведомлений, сообщений</vt:lpstr>
      <vt:lpstr>Использование электронных образов документов</vt:lpstr>
      <vt:lpstr>Оплата простоя в связи с санкциями </vt:lpstr>
      <vt:lpstr>Оплата сверхурочной работы в выходные или нерабочие праздничные дни</vt:lpstr>
      <vt:lpstr>Повышенная оплата труда в выходные и праздничные дни</vt:lpstr>
      <vt:lpstr>Надо ли за работу в выходные дни платить премию в двойном размере?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Светлана Головина</dc:creator>
  <cp:lastModifiedBy>Светлана Головина</cp:lastModifiedBy>
  <cp:revision>14</cp:revision>
  <dcterms:created xsi:type="dcterms:W3CDTF">2022-06-06T20:16:30Z</dcterms:created>
  <dcterms:modified xsi:type="dcterms:W3CDTF">2022-06-08T04:59:42Z</dcterms:modified>
</cp:coreProperties>
</file>