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77" r:id="rId2"/>
    <p:sldId id="281" r:id="rId3"/>
    <p:sldId id="282" r:id="rId4"/>
    <p:sldId id="298" r:id="rId5"/>
    <p:sldId id="303" r:id="rId6"/>
    <p:sldId id="300" r:id="rId7"/>
    <p:sldId id="304" r:id="rId8"/>
    <p:sldId id="283" r:id="rId9"/>
    <p:sldId id="284" r:id="rId10"/>
    <p:sldId id="285" r:id="rId11"/>
    <p:sldId id="286" r:id="rId12"/>
    <p:sldId id="287" r:id="rId13"/>
    <p:sldId id="288" r:id="rId14"/>
    <p:sldId id="302" r:id="rId15"/>
    <p:sldId id="289" r:id="rId16"/>
    <p:sldId id="290" r:id="rId17"/>
    <p:sldId id="311" r:id="rId18"/>
    <p:sldId id="312" r:id="rId19"/>
    <p:sldId id="313" r:id="rId2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3F44065-F034-4997-A61F-6847F6028A8C}">
          <p14:sldIdLst>
            <p14:sldId id="277"/>
            <p14:sldId id="281"/>
            <p14:sldId id="282"/>
            <p14:sldId id="298"/>
            <p14:sldId id="303"/>
            <p14:sldId id="300"/>
            <p14:sldId id="304"/>
            <p14:sldId id="283"/>
            <p14:sldId id="284"/>
            <p14:sldId id="285"/>
            <p14:sldId id="286"/>
            <p14:sldId id="287"/>
            <p14:sldId id="288"/>
            <p14:sldId id="302"/>
            <p14:sldId id="289"/>
            <p14:sldId id="290"/>
            <p14:sldId id="311"/>
            <p14:sldId id="312"/>
            <p14:sldId id="31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p:cViewPr varScale="1">
        <p:scale>
          <a:sx n="109" d="100"/>
          <a:sy n="109" d="100"/>
        </p:scale>
        <p:origin x="171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023980C-D6F6-4388-875B-1FC69BDDF536}" type="datetimeFigureOut">
              <a:rPr lang="ru-RU" smtClean="0"/>
              <a:t>15.06.2023</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6E53A9F-6604-4D97-8A93-1D8798F7E54A}" type="slidenum">
              <a:rPr lang="ru-RU" smtClean="0"/>
              <a:t>‹#›</a:t>
            </a:fld>
            <a:endParaRPr lang="ru-RU"/>
          </a:p>
        </p:txBody>
      </p:sp>
    </p:spTree>
    <p:extLst>
      <p:ext uri="{BB962C8B-B14F-4D97-AF65-F5344CB8AC3E}">
        <p14:creationId xmlns:p14="http://schemas.microsoft.com/office/powerpoint/2010/main" val="862394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15.06.2023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15.06.2023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15.06.2023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15.06.2023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15.06.2023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15.06.2023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 y="188640"/>
            <a:ext cx="9144000" cy="6642094"/>
          </a:xfrm>
        </p:spPr>
        <p:txBody>
          <a:bodyPr>
            <a:normAutofit/>
          </a:bodyPr>
          <a:lstStyle/>
          <a:p>
            <a:pPr marL="45720" indent="0" algn="ctr">
              <a:lnSpc>
                <a:spcPct val="115000"/>
              </a:lnSpc>
              <a:spcAft>
                <a:spcPts val="0"/>
              </a:spcAft>
              <a:buNone/>
            </a:pPr>
            <a:r>
              <a:rPr lang="ru-RU"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 1 сентября 2022 года действует</a:t>
            </a:r>
            <a:r>
              <a:rPr lang="ru-RU"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Приказ Минтруда России от 20.04.2022 N 223н "Об утверждении Положения об особенностях расследования несчастных случаев на производстве в отдельных отраслях и организациях, форм документов, соответствующих классификаторов, необходимых для расследования несчастных случаев на производстве" </a:t>
            </a:r>
          </a:p>
          <a:p>
            <a:pPr marL="45720" indent="0" algn="ctr">
              <a:lnSpc>
                <a:spcPct val="115000"/>
              </a:lnSpc>
              <a:spcAft>
                <a:spcPts val="0"/>
              </a:spcAft>
              <a:buNone/>
            </a:pPr>
            <a:r>
              <a:rPr lang="ru-RU"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Обращаем Ваше внимание, что </a:t>
            </a:r>
            <a:r>
              <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Приказ утвердил:</a:t>
            </a:r>
          </a:p>
          <a:p>
            <a:pPr algn="ctr">
              <a:lnSpc>
                <a:spcPct val="115000"/>
              </a:lnSpc>
              <a:spcAft>
                <a:spcPts val="0"/>
              </a:spcAft>
              <a:buFont typeface="Wingdings" panose="05000000000000000000" pitchFamily="2" charset="2"/>
              <a:buChar char="Ø"/>
            </a:pPr>
            <a:r>
              <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Положение об особенностях расследования несчастных случаев на производстве в отдельных отраслях и организациях согласно приложению N 1;</a:t>
            </a:r>
          </a:p>
          <a:p>
            <a:pPr algn="ctr">
              <a:lnSpc>
                <a:spcPct val="115000"/>
              </a:lnSpc>
              <a:spcAft>
                <a:spcPts val="0"/>
              </a:spcAft>
              <a:buFont typeface="Wingdings" panose="05000000000000000000" pitchFamily="2" charset="2"/>
              <a:buChar char="Ø"/>
            </a:pPr>
            <a:r>
              <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формы документов, необходимых для расследования несчастных случаев на производстве, согласно приложению N 2;</a:t>
            </a:r>
          </a:p>
          <a:p>
            <a:pPr algn="ctr">
              <a:lnSpc>
                <a:spcPct val="115000"/>
              </a:lnSpc>
              <a:spcAft>
                <a:spcPts val="0"/>
              </a:spcAft>
              <a:buFont typeface="Wingdings" panose="05000000000000000000" pitchFamily="2" charset="2"/>
              <a:buChar char="Ø"/>
            </a:pPr>
            <a:r>
              <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классификаторы, необходимые для расследования несчастных случаев на производстве, согласно приложению N 3.</a:t>
            </a:r>
          </a:p>
          <a:p>
            <a:pPr marL="45720" indent="0" algn="ctr">
              <a:lnSpc>
                <a:spcPct val="115000"/>
              </a:lnSpc>
              <a:spcAft>
                <a:spcPts val="0"/>
              </a:spcAft>
              <a:buNone/>
            </a:pPr>
            <a:r>
              <a:rPr lang="ru-RU" sz="2000" b="1" dirty="0">
                <a:solidFill>
                  <a:srgbClr val="FF0000"/>
                </a:solidFill>
                <a:latin typeface="Times New Roman" panose="02020603050405020304" pitchFamily="18" charset="0"/>
                <a:cs typeface="Times New Roman" panose="02020603050405020304" pitchFamily="18" charset="0"/>
              </a:rPr>
              <a:t>Фиксируются случаи направления работодателями в Государственную инспекцию труда извещения о несчастном случае по форме недействующего Положения (</a:t>
            </a:r>
            <a:r>
              <a:rPr lang="ru-RU" sz="2000" b="1" dirty="0" err="1">
                <a:solidFill>
                  <a:srgbClr val="FF0000"/>
                </a:solidFill>
                <a:latin typeface="Times New Roman" panose="02020603050405020304" pitchFamily="18" charset="0"/>
                <a:cs typeface="Times New Roman" panose="02020603050405020304" pitchFamily="18" charset="0"/>
              </a:rPr>
              <a:t>утв.Постановлением</a:t>
            </a:r>
            <a:r>
              <a:rPr lang="ru-RU" sz="2000" b="1" dirty="0">
                <a:solidFill>
                  <a:srgbClr val="FF0000"/>
                </a:solidFill>
                <a:latin typeface="Times New Roman" panose="02020603050405020304" pitchFamily="18" charset="0"/>
                <a:cs typeface="Times New Roman" panose="02020603050405020304" pitchFamily="18" charset="0"/>
              </a:rPr>
              <a:t> Минтруда РФ №73 от 24.10.2002).</a:t>
            </a:r>
          </a:p>
          <a:p>
            <a:pPr marL="45720" indent="0" algn="just">
              <a:lnSpc>
                <a:spcPct val="115000"/>
              </a:lnSpc>
              <a:spcAft>
                <a:spcPts val="0"/>
              </a:spcAft>
              <a:buNone/>
            </a:pP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15000"/>
              </a:lnSpc>
              <a:spcAft>
                <a:spcPts val="0"/>
              </a:spcAft>
              <a:buNone/>
            </a:pP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00839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404664"/>
            <a:ext cx="5112568" cy="6453336"/>
          </a:xfrm>
        </p:spPr>
        <p:txBody>
          <a:bodyPr>
            <a:normAutofit fontScale="70000" lnSpcReduction="20000"/>
          </a:bodyPr>
          <a:lstStyle/>
          <a:p>
            <a:pPr marL="45720" indent="0">
              <a:buNone/>
            </a:pPr>
            <a:r>
              <a:rPr lang="ru-RU" sz="2600" b="1" dirty="0">
                <a:solidFill>
                  <a:schemeClr val="tx1"/>
                </a:solidFill>
                <a:latin typeface="Times New Roman" panose="02020603050405020304" pitchFamily="18" charset="0"/>
                <a:cs typeface="Times New Roman" panose="02020603050405020304" pitchFamily="18" charset="0"/>
              </a:rPr>
              <a:t>В государственную инспекцию труда часто поступают вопросы, связанные с бесплатной выдачей молока или заменой его денежной компенсацией:</a:t>
            </a:r>
          </a:p>
          <a:p>
            <a:pPr marL="45720" indent="0">
              <a:buNone/>
            </a:pPr>
            <a:r>
              <a:rPr lang="ru-RU" sz="2600" dirty="0">
                <a:solidFill>
                  <a:schemeClr val="tx1"/>
                </a:solidFill>
                <a:latin typeface="Times New Roman" panose="02020603050405020304" pitchFamily="18" charset="0"/>
                <a:cs typeface="Times New Roman" panose="02020603050405020304" pitchFamily="18" charset="0"/>
              </a:rPr>
              <a:t>С 1 сентября 2022 г. вступил в силу Приказ Минтруда России от 12.05.2022 N 291н "Об утверждении перечня вредных производственных факторов на рабочих местах с вредными условиями труда, установленными по результатам специальной оценки условий труда, при наличии которых занятым на таких рабочих местах работникам выдаются бесплатно по установленным нормам молоко или другие равноценные пищевые продукты, норм и условий бесплатной выдачи молока или других равноценных пищевых продуктов, порядка осуществления компенсационной выплаты, в размере, эквивалентном стоимости молока или других равноценных пищевых продуктов«</a:t>
            </a:r>
          </a:p>
          <a:p>
            <a:pPr marL="45720" indent="0">
              <a:buNone/>
            </a:pPr>
            <a:r>
              <a:rPr lang="ru-RU" sz="2600" dirty="0">
                <a:solidFill>
                  <a:schemeClr val="tx1"/>
                </a:solidFill>
                <a:latin typeface="Times New Roman" panose="02020603050405020304" pitchFamily="18" charset="0"/>
                <a:cs typeface="Times New Roman" panose="02020603050405020304" pitchFamily="18" charset="0"/>
              </a:rPr>
              <a:t/>
            </a:r>
            <a:br>
              <a:rPr lang="ru-RU" sz="2600" dirty="0">
                <a:solidFill>
                  <a:schemeClr val="tx1"/>
                </a:solidFill>
                <a:latin typeface="Times New Roman" panose="02020603050405020304" pitchFamily="18" charset="0"/>
                <a:cs typeface="Times New Roman" panose="02020603050405020304" pitchFamily="18" charset="0"/>
              </a:rPr>
            </a:br>
            <a:r>
              <a:rPr lang="ru-RU" sz="2600" dirty="0">
                <a:solidFill>
                  <a:schemeClr val="accent6"/>
                </a:solidFill>
                <a:latin typeface="Times New Roman" panose="02020603050405020304" pitchFamily="18" charset="0"/>
                <a:cs typeface="Times New Roman" panose="02020603050405020304" pitchFamily="18" charset="0"/>
              </a:rPr>
              <a:t>НАПОМИНАЕМ, что согласно п. 2 приложения № 3 данного Приказа, замена молока и продуктов его заменяющих работникам, занятым на работах в контакте с аллергенами, канцерогенами и </a:t>
            </a:r>
            <a:r>
              <a:rPr lang="ru-RU" sz="2600" dirty="0" err="1">
                <a:solidFill>
                  <a:schemeClr val="accent6"/>
                </a:solidFill>
                <a:latin typeface="Times New Roman" panose="02020603050405020304" pitchFamily="18" charset="0"/>
                <a:cs typeface="Times New Roman" panose="02020603050405020304" pitchFamily="18" charset="0"/>
              </a:rPr>
              <a:t>фиброгенами</a:t>
            </a:r>
            <a:r>
              <a:rPr lang="ru-RU" sz="2600" dirty="0">
                <a:solidFill>
                  <a:schemeClr val="accent6"/>
                </a:solidFill>
                <a:latin typeface="Times New Roman" panose="02020603050405020304" pitchFamily="18" charset="0"/>
                <a:cs typeface="Times New Roman" panose="02020603050405020304" pitchFamily="18" charset="0"/>
              </a:rPr>
              <a:t> 1 и 2-го класса опасности на компенсационные выплаты не допускаются.</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1484784"/>
            <a:ext cx="2815932" cy="3528392"/>
          </a:xfrm>
          <a:prstGeom prst="rect">
            <a:avLst/>
          </a:prstGeom>
        </p:spPr>
      </p:pic>
    </p:spTree>
    <p:extLst>
      <p:ext uri="{BB962C8B-B14F-4D97-AF65-F5344CB8AC3E}">
        <p14:creationId xmlns:p14="http://schemas.microsoft.com/office/powerpoint/2010/main" val="298346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16632"/>
            <a:ext cx="8784976" cy="6624736"/>
          </a:xfrm>
        </p:spPr>
        <p:txBody>
          <a:bodyPr>
            <a:normAutofit fontScale="85000" lnSpcReduction="10000"/>
          </a:bodyPr>
          <a:lstStyle/>
          <a:p>
            <a:pPr marL="45720" indent="0" algn="ctr">
              <a:buNone/>
            </a:pPr>
            <a:r>
              <a:rPr lang="ru-RU" b="1" dirty="0">
                <a:solidFill>
                  <a:schemeClr val="tx1"/>
                </a:solidFill>
                <a:latin typeface="Times New Roman" panose="02020603050405020304" pitchFamily="18" charset="0"/>
                <a:cs typeface="Times New Roman" panose="02020603050405020304" pitchFamily="18" charset="0"/>
              </a:rPr>
              <a:t>С 1 сентября 2022 года вступил в сиу Приказ Минтруда России от 16.05.2022 N 298н "Об утверждении перечня отдельных видов работ, при выполнении которых работникам предоставляется бесплатно по установленным нормам лечебно-профилактическое питание, норм бесплатной выдачи витаминных препаратов, а также норм и условий бесплатной выдачи лечебно-профилактического питания»</a:t>
            </a:r>
          </a:p>
          <a:p>
            <a:pPr>
              <a:buFont typeface="Wingdings" panose="05000000000000000000" pitchFamily="2" charset="2"/>
              <a:buChar char="Ø"/>
            </a:pPr>
            <a:r>
              <a:rPr lang="ru-RU" sz="2300" dirty="0">
                <a:solidFill>
                  <a:schemeClr val="tx1"/>
                </a:solidFill>
                <a:latin typeface="Times New Roman" panose="02020603050405020304" pitchFamily="18" charset="0"/>
                <a:cs typeface="Times New Roman" panose="02020603050405020304" pitchFamily="18" charset="0"/>
              </a:rPr>
              <a:t>В соответствии с п. 2 Приложения N 3 к приказу Министерства труда и социальной защиты Российской Федерации от 16 мая 2022 г. N 298н лечебно-профилактическое питание выдается работникам в соответствии с настоящими Нормами и условиями его выдачи в целях укрепления здоровья и предупреждения профессиональных заболеваний.</a:t>
            </a:r>
          </a:p>
          <a:p>
            <a:pPr>
              <a:buFont typeface="Wingdings" panose="05000000000000000000" pitchFamily="2" charset="2"/>
              <a:buChar char="Ø"/>
            </a:pPr>
            <a:r>
              <a:rPr lang="ru-RU" sz="2300" dirty="0">
                <a:solidFill>
                  <a:schemeClr val="tx1"/>
                </a:solidFill>
                <a:latin typeface="Times New Roman" panose="02020603050405020304" pitchFamily="18" charset="0"/>
                <a:cs typeface="Times New Roman" panose="02020603050405020304" pitchFamily="18" charset="0"/>
              </a:rPr>
              <a:t>Лечебно-профилактическое питание выдается бесплатно только тем работникам, для которых это питание предусмотрено перечнем отдельных видов работ, при выполнении которых работникам предоставляется бесплатно по установленным нормам лечебно-профилактическое питание (далее - Перечень), приведенном в приложении N 1 к настоящему приказу, независимо от вида экономической деятельности, организационно-правовых форм и форм собственности работодателей. Номера рационов лечебно-профилактического питания, указанных в Перечне, и состав продуктов указанных рационов лечебно-профилактического питания определяются в соответствии с таблицами N  1 - 8 настоящих Норм и условий, согласно п. 3 Приложения N 3 к приказу Министерства труда и социальной защиты Российской Федерации от 16 мая 2022 г. N 298н.</a:t>
            </a:r>
          </a:p>
          <a:p>
            <a:pPr marL="45720" indent="0" algn="ctr">
              <a:buNone/>
            </a:pPr>
            <a:endParaRPr lang="ru-RU" dirty="0">
              <a:solidFill>
                <a:schemeClr val="tx1"/>
              </a:solidFill>
              <a:latin typeface="Times New Roman" panose="02020603050405020304" pitchFamily="18" charset="0"/>
              <a:cs typeface="Times New Roman" panose="02020603050405020304" pitchFamily="18" charset="0"/>
            </a:endParaRPr>
          </a:p>
          <a:p>
            <a:endParaRPr lang="ru-RU" dirty="0">
              <a:solidFill>
                <a:schemeClr val="tx1"/>
              </a:solidFill>
              <a:latin typeface="Times New Roman" panose="02020603050405020304" pitchFamily="18" charset="0"/>
              <a:cs typeface="Times New Roman" panose="02020603050405020304" pitchFamily="18" charset="0"/>
            </a:endParaRPr>
          </a:p>
          <a:p>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1518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404664"/>
            <a:ext cx="8496944" cy="6192688"/>
          </a:xfrm>
        </p:spPr>
        <p:txBody>
          <a:bodyPr>
            <a:normAutofit fontScale="62500" lnSpcReduction="20000"/>
          </a:bodyPr>
          <a:lstStyle/>
          <a:p>
            <a:pPr>
              <a:buFont typeface="Wingdings" panose="05000000000000000000" pitchFamily="2" charset="2"/>
              <a:buChar char="Ø"/>
            </a:pPr>
            <a:r>
              <a:rPr lang="ru-RU" sz="2600" dirty="0">
                <a:solidFill>
                  <a:schemeClr val="tx1"/>
                </a:solidFill>
                <a:latin typeface="Times New Roman" panose="02020603050405020304" pitchFamily="18" charset="0"/>
                <a:cs typeface="Times New Roman" panose="02020603050405020304" pitchFamily="18" charset="0"/>
              </a:rPr>
              <a:t>Выдача лечебно-профилактического питания производится перед началом работы в виде горячих завтраков или специализированных вахтовых рационов (для труднодоступных регионов при отсутствии столовых) перед началом работы. При невозможности выдачи лечебно-профилактического питания перед началом работы, в том числе обусловленной особенностями организации производства, допускается выдача лечебно-профилактического питания в обеденный перерыв по согласованию с медико-санитарной службой работодателя либо с обслуживающей данного работодателя медицинской организацией федерального органа исполнительной власти, осуществляющего функции по нормативному правовому регулированию в сфере медико-санитарного обеспечения работников отдельных отраслей экономики с особо опасными условиями труда и функции по медико-санитарному обеспечению работников обслуживаемых организаций и населения отдельных территорий Российской Федерации, в том числе на объектах и территориях закрытых административно-территориальных образований.</a:t>
            </a:r>
          </a:p>
          <a:p>
            <a:pPr>
              <a:buFont typeface="Wingdings" panose="05000000000000000000" pitchFamily="2" charset="2"/>
              <a:buChar char="Ø"/>
            </a:pPr>
            <a:r>
              <a:rPr lang="ru-RU" sz="2600" dirty="0">
                <a:solidFill>
                  <a:schemeClr val="tx1"/>
                </a:solidFill>
                <a:latin typeface="Times New Roman" panose="02020603050405020304" pitchFamily="18" charset="0"/>
                <a:cs typeface="Times New Roman" panose="02020603050405020304" pitchFamily="18" charset="0"/>
              </a:rPr>
              <a:t>При установлении в соответствии с отраслевым (межотраслевым) соглашением и коллективным договором, а также при наличии письменного согласия работника, оформленного путем заключения отдельного соглашения к трудовому договору, увеличенной максимально допустимой продолжительности ежедневной работы (смены) по сравнению с продолжительностью ежедневной работы (смены), установленной частью второй статьи 94 Трудового кодекса Российской Федерации (Собрание законодательства Российской Федерации, 2002, N 1, ст. 3; 2013, N 52, ст. 6986) для работников, занятых на работах с вредными и (или) опасными условиями труда, при условии соблюдения предельной еженедельной продолжительности рабочего времени, установленной в соответствии с частями первой - третьей статьи 92 Трудового кодекса Российской Федерации (Собрание законодательства Российской Федерации, 2002, N 1, ст. 3; 2013, N 52, ст. 6986), допускается дополнительная выдача лечебно-профилактического питания в обеденный перерыв, если это предусмотрено указанными отраслевым (межотраслевым) соглашением и коллективным договором, согласно п.7 Приложения N 3 к приказу Министерства труда и социальной защиты Российской Федерации от 16 мая 2022 г. N 298н.</a:t>
            </a:r>
          </a:p>
          <a:p>
            <a:endParaRPr lang="ru-RU" dirty="0"/>
          </a:p>
        </p:txBody>
      </p:sp>
    </p:spTree>
    <p:extLst>
      <p:ext uri="{BB962C8B-B14F-4D97-AF65-F5344CB8AC3E}">
        <p14:creationId xmlns:p14="http://schemas.microsoft.com/office/powerpoint/2010/main" val="3520819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88640"/>
            <a:ext cx="8784976" cy="6480720"/>
          </a:xfrm>
        </p:spPr>
        <p:txBody>
          <a:bodyPr>
            <a:noAutofit/>
          </a:bodyPr>
          <a:lstStyle/>
          <a:p>
            <a:pPr>
              <a:buFont typeface="Wingdings" panose="05000000000000000000" pitchFamily="2" charset="2"/>
              <a:buChar char="Ø"/>
            </a:pPr>
            <a:r>
              <a:rPr lang="ru-RU" sz="1500" dirty="0">
                <a:solidFill>
                  <a:schemeClr val="tx1"/>
                </a:solidFill>
                <a:latin typeface="Times New Roman" panose="02020603050405020304" pitchFamily="18" charset="0"/>
                <a:cs typeface="Times New Roman" panose="02020603050405020304" pitchFamily="18" charset="0"/>
              </a:rPr>
              <a:t>В соответствии с п.13 Приложения N 3 к приказу Министерства труда и социальной защиты Российской Федерации от 16 мая 2022 г. N 298н не допускается выдача лечебно-профилактического питания, не полученного своевременно имеющими на это право работниками, а также выплата денежных компенсаций за не полученное своевременно лечебно-профилактическое питание, за исключением случаев неполучения лечебно-профилактического питания по вине работодателя.</a:t>
            </a:r>
          </a:p>
          <a:p>
            <a:pPr>
              <a:buFont typeface="Wingdings" panose="05000000000000000000" pitchFamily="2" charset="2"/>
              <a:buChar char="Ø"/>
            </a:pPr>
            <a:r>
              <a:rPr lang="ru-RU" sz="1500" dirty="0">
                <a:solidFill>
                  <a:schemeClr val="tx1"/>
                </a:solidFill>
                <a:latin typeface="Times New Roman" panose="02020603050405020304" pitchFamily="18" charset="0"/>
                <a:cs typeface="Times New Roman" panose="02020603050405020304" pitchFamily="18" charset="0"/>
              </a:rPr>
              <a:t>При выявлении случаев неполучения работниками лечебно-профилактического питания по вине работодателя работодатель возмещает указанным работникам стоимость неполученного лечебно-профилактического питания исходя из количества дней, когда лечебно-профилактическое питание не выдавалось, состава его рационов и стоимости входящих в рационы продуктов в розничной торговой сети на дату установления факта неполучения лечебно-профилактического питания работниками.</a:t>
            </a:r>
          </a:p>
          <a:p>
            <a:pPr>
              <a:buFont typeface="Wingdings" panose="05000000000000000000" pitchFamily="2" charset="2"/>
              <a:buChar char="Ø"/>
            </a:pPr>
            <a:r>
              <a:rPr lang="ru-RU" sz="1500" dirty="0">
                <a:solidFill>
                  <a:schemeClr val="tx1"/>
                </a:solidFill>
                <a:latin typeface="Times New Roman" panose="02020603050405020304" pitchFamily="18" charset="0"/>
                <a:cs typeface="Times New Roman" panose="02020603050405020304" pitchFamily="18" charset="0"/>
              </a:rPr>
              <a:t>Согласно п.16 Приложения N 3 к приказу Министерства труда и социальной защиты Российской Федерации от 16 мая 2022 г. N 298н дополнительная выдача витаминных препаратов в рационах лечебно-профилактического питания производится в составе обогащенных продуктов для лечебно-профилактического питания при вредных условиях труда соответствующих рационов лечебно-профилактического питания (приложения N 1 и N 2 к настоящему приказу).</a:t>
            </a:r>
          </a:p>
          <a:p>
            <a:pPr>
              <a:buFont typeface="Wingdings" panose="05000000000000000000" pitchFamily="2" charset="2"/>
              <a:buChar char="Ø"/>
            </a:pPr>
            <a:r>
              <a:rPr lang="ru-RU" sz="1500" dirty="0">
                <a:solidFill>
                  <a:schemeClr val="tx1"/>
                </a:solidFill>
                <a:latin typeface="Times New Roman" panose="02020603050405020304" pitchFamily="18" charset="0"/>
                <a:cs typeface="Times New Roman" panose="02020603050405020304" pitchFamily="18" charset="0"/>
              </a:rPr>
              <a:t>В соответствии с перечнем продуктов, предусмотренных рационами лечебно-профилактического питания, организацией общественного питания, обслуживающей работодателя в части осуществления выдачи работникам лечебно-профилактического питания и витаминных препаратов, составляются недельные меню-раскладки на каждый рабочий день и картотеки блюд для каждого применяемого работодателем рациона лечебно-профилактического питания, согласованные с работодателем с учетом мнения выборного органа первичной профсоюзной организации работодателя и медико-санитарной службой работодателя или с обслуживающей данного работодателя медицинской организацией федерального органа исполнительной власти, осуществляющего функции по нормативному правовому регулированию в сфере медико-санитарного обеспечения работников отдельных отраслей экономики с особо опасными условиями труда и функции по медико-санитарному обеспечению работников обслуживаемых организаций и населения отдельных территорий Российской Федерации, в том числе на объектах и территориях закрытых административно-территориальных образований.</a:t>
            </a:r>
          </a:p>
          <a:p>
            <a:endParaRPr lang="ru-RU" sz="1500" dirty="0"/>
          </a:p>
        </p:txBody>
      </p:sp>
    </p:spTree>
    <p:extLst>
      <p:ext uri="{BB962C8B-B14F-4D97-AF65-F5344CB8AC3E}">
        <p14:creationId xmlns:p14="http://schemas.microsoft.com/office/powerpoint/2010/main" val="3999418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0080C8-CDA0-4861-B7F5-5B4F481A1B5D}"/>
              </a:ext>
            </a:extLst>
          </p:cNvPr>
          <p:cNvSpPr>
            <a:spLocks noGrp="1"/>
          </p:cNvSpPr>
          <p:nvPr>
            <p:ph sz="quarter" idx="13"/>
          </p:nvPr>
        </p:nvSpPr>
        <p:spPr>
          <a:xfrm>
            <a:off x="467544" y="404664"/>
            <a:ext cx="8424936" cy="6192688"/>
          </a:xfrm>
        </p:spPr>
        <p:txBody>
          <a:bodyPr>
            <a:normAutofit fontScale="92500" lnSpcReduction="10000"/>
          </a:bodyPr>
          <a:lstStyle/>
          <a:p>
            <a:pPr marL="0" indent="0" algn="ctr">
              <a:spcBef>
                <a:spcPts val="0"/>
              </a:spcBef>
              <a:spcAft>
                <a:spcPts val="0"/>
              </a:spcAft>
              <a:buClrTx/>
              <a:buSzTx/>
              <a:buNone/>
              <a:defRPr/>
            </a:pPr>
            <a:r>
              <a:rPr kumimoji="0" lang="ru-RU" sz="18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ПОСТАНОВЛЕНИЕ</a:t>
            </a:r>
          </a:p>
          <a:p>
            <a:pPr marL="0" indent="0" algn="ctr">
              <a:spcBef>
                <a:spcPts val="0"/>
              </a:spcBef>
              <a:spcAft>
                <a:spcPts val="0"/>
              </a:spcAft>
              <a:buClrTx/>
              <a:buSzTx/>
              <a:buNone/>
              <a:defRPr/>
            </a:pPr>
            <a:r>
              <a:rPr kumimoji="0" lang="ru-RU" sz="18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от 30 декабря 2022 г. N 2540</a:t>
            </a:r>
          </a:p>
          <a:p>
            <a:pPr marL="0" indent="0" algn="ctr">
              <a:spcBef>
                <a:spcPts val="0"/>
              </a:spcBef>
              <a:spcAft>
                <a:spcPts val="0"/>
              </a:spcAft>
              <a:buClrTx/>
              <a:buSzTx/>
              <a:buNone/>
              <a:defRPr/>
            </a:pPr>
            <a:r>
              <a:rPr kumimoji="0" lang="ru-RU" sz="18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ctr">
              <a:spcBef>
                <a:spcPts val="0"/>
              </a:spcBef>
              <a:spcAft>
                <a:spcPts val="0"/>
              </a:spcAft>
              <a:buClrTx/>
              <a:buSzTx/>
              <a:buNone/>
              <a:defRPr/>
            </a:pPr>
            <a:r>
              <a:rPr kumimoji="0" lang="ru-RU" sz="18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О ВНЕСЕНИИ ИЗМЕНЕНИЙ</a:t>
            </a:r>
          </a:p>
          <a:p>
            <a:pPr marL="0" indent="0" algn="ctr">
              <a:spcBef>
                <a:spcPts val="0"/>
              </a:spcBef>
              <a:spcAft>
                <a:spcPts val="0"/>
              </a:spcAft>
              <a:buClrTx/>
              <a:buSzTx/>
              <a:buNone/>
              <a:defRPr/>
            </a:pPr>
            <a:r>
              <a:rPr kumimoji="0" lang="ru-RU" sz="18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В ПРАВИЛА ОБУЧЕНИЯ ПО ОХРАНЕ ТРУДА И ПРОВЕРКИ ЗНАНИЯ</a:t>
            </a:r>
          </a:p>
          <a:p>
            <a:pPr marL="0" indent="0" algn="ctr">
              <a:spcBef>
                <a:spcPts val="0"/>
              </a:spcBef>
              <a:spcAft>
                <a:spcPts val="0"/>
              </a:spcAft>
              <a:buClrTx/>
              <a:buSzTx/>
              <a:buNone/>
              <a:defRPr/>
            </a:pPr>
            <a:r>
              <a:rPr kumimoji="0" lang="ru-RU" sz="18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ТРЕБОВАНИЙ ОХРАНЫ ТРУДА</a:t>
            </a:r>
          </a:p>
          <a:p>
            <a:pPr marL="45720" indent="0" algn="ctr">
              <a:buNone/>
            </a:pPr>
            <a:r>
              <a:rPr lang="ru-RU" dirty="0">
                <a:solidFill>
                  <a:schemeClr val="tx1"/>
                </a:solidFill>
                <a:latin typeface="Times New Roman" panose="02020603050405020304" pitchFamily="18" charset="0"/>
                <a:cs typeface="Times New Roman" panose="02020603050405020304" pitchFamily="18" charset="0"/>
              </a:rPr>
              <a:t>вступает в силу с 1 сентября 2023 г.</a:t>
            </a:r>
          </a:p>
          <a:p>
            <a:pPr marL="45720" indent="0" algn="ctr">
              <a:spcAft>
                <a:spcPts val="0"/>
              </a:spcAft>
              <a:buNone/>
            </a:pPr>
            <a:r>
              <a:rPr lang="ru-RU"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ИЗМЕНЕНИЯ,</a:t>
            </a:r>
          </a:p>
          <a:p>
            <a:pPr marL="45720" indent="0" algn="ctr">
              <a:spcAft>
                <a:spcPts val="0"/>
              </a:spcAft>
              <a:buNone/>
            </a:pPr>
            <a:r>
              <a:rPr lang="ru-RU"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КОТОРЫЕ ВНОСЯТСЯ В ПРАВИЛА ОБУЧЕНИЯ ПО ОХРАНЕ ТРУДА</a:t>
            </a:r>
          </a:p>
          <a:p>
            <a:pPr marL="45720" indent="0" algn="ctr">
              <a:spcAft>
                <a:spcPts val="0"/>
              </a:spcAft>
              <a:buNone/>
            </a:pPr>
            <a:r>
              <a:rPr lang="ru-RU"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И ПРОВЕРКИ ЗНАНИЯ ТРЕБОВАНИЙ ОХРАНЫ ТРУДА</a:t>
            </a:r>
          </a:p>
          <a:p>
            <a:pPr indent="0" algn="just">
              <a:spcAft>
                <a:spcPts val="0"/>
              </a:spcAft>
              <a:buNone/>
            </a:pPr>
            <a:r>
              <a:rPr lang="ru-RU"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0" algn="just">
              <a:spcAft>
                <a:spcPts val="0"/>
              </a:spcAft>
              <a:buNone/>
            </a:pPr>
            <a:r>
              <a:rPr lang="ru-RU"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 В предложении втором </a:t>
            </a:r>
            <a:r>
              <a:rPr lang="ru-RU" sz="1800" u="none" strike="noStrike"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пункта 61 </a:t>
            </a:r>
            <a:r>
              <a:rPr lang="ru-RU"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слова "по требованию Министерства труда и социальной защиты Российской Федерации" заменить словами "при наличии в соответствующих нормативных правовых актах положений о проведении внепланового обучения работников требованиям охраны труда".</a:t>
            </a:r>
          </a:p>
          <a:p>
            <a:pPr indent="0" algn="just">
              <a:spcBef>
                <a:spcPts val="1100"/>
              </a:spcBef>
              <a:spcAft>
                <a:spcPts val="0"/>
              </a:spcAft>
              <a:buNone/>
            </a:pPr>
            <a:r>
              <a:rPr lang="ru-RU"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 В приложении № 4,</a:t>
            </a:r>
            <a:r>
              <a:rPr lang="ru-RU" sz="1800" u="none" strike="noStrike"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определяющим </a:t>
            </a:r>
            <a:r>
              <a:rPr lang="ru-RU" sz="1400" b="1" i="0" dirty="0">
                <a:solidFill>
                  <a:schemeClr val="tx1"/>
                </a:solidFill>
                <a:effectLst/>
                <a:latin typeface="Times New Roman" panose="02020603050405020304" pitchFamily="18" charset="0"/>
                <a:cs typeface="Times New Roman" panose="02020603050405020304" pitchFamily="18" charset="0"/>
              </a:rPr>
              <a:t>Минимальное количество работников,</a:t>
            </a: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sz="1400" b="1" i="0" dirty="0">
                <a:solidFill>
                  <a:schemeClr val="tx1"/>
                </a:solidFill>
                <a:effectLst/>
                <a:latin typeface="Times New Roman" panose="02020603050405020304" pitchFamily="18" charset="0"/>
                <a:cs typeface="Times New Roman" panose="02020603050405020304" pitchFamily="18" charset="0"/>
              </a:rPr>
              <a:t>подлежащих обучению требованиям охраны труда,  </a:t>
            </a:r>
            <a:r>
              <a:rPr lang="ru-RU"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 указанным Правилам:</a:t>
            </a:r>
          </a:p>
          <a:p>
            <a:pPr indent="0" algn="just">
              <a:spcBef>
                <a:spcPts val="1100"/>
              </a:spcBef>
              <a:spcAft>
                <a:spcPts val="0"/>
              </a:spcAft>
              <a:buNone/>
            </a:pPr>
            <a:r>
              <a:rPr lang="ru-RU"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 наименование графы "Среднесписочная численность работников организации" дополнить знаком сноски "***";</a:t>
            </a:r>
          </a:p>
          <a:p>
            <a:pPr indent="0" algn="just">
              <a:spcBef>
                <a:spcPts val="1100"/>
              </a:spcBef>
              <a:spcAft>
                <a:spcPts val="0"/>
              </a:spcAft>
              <a:buNone/>
            </a:pPr>
            <a:r>
              <a:rPr lang="ru-RU"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 </a:t>
            </a:r>
            <a:r>
              <a:rPr lang="ru-RU" sz="1800" u="none" strike="noStrike"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дополнить</a:t>
            </a:r>
            <a:r>
              <a:rPr lang="ru-RU"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сноской третьей следующего содержания:</a:t>
            </a:r>
          </a:p>
          <a:p>
            <a:pPr indent="0" algn="just">
              <a:spcBef>
                <a:spcPts val="1100"/>
              </a:spcBef>
              <a:spcAft>
                <a:spcPts val="0"/>
              </a:spcAft>
              <a:buNone/>
            </a:pPr>
            <a:r>
              <a:rPr lang="ru-RU"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"&lt;***&gt; Без учета работников, выполняющих трудовую функцию дистанционно на постоянной основе.".</a:t>
            </a:r>
          </a:p>
          <a:p>
            <a:pPr algn="just">
              <a:spcAft>
                <a:spcPts val="0"/>
              </a:spcAft>
            </a:pPr>
            <a:endParaRPr lang="ru-RU" sz="1800" dirty="0">
              <a:effectLst/>
              <a:latin typeface="Calibri" panose="020F0502020204030204" pitchFamily="34" charset="0"/>
              <a:ea typeface="Times New Roman" panose="02020603050405020304" pitchFamily="18" charset="0"/>
            </a:endParaRPr>
          </a:p>
          <a:p>
            <a:pPr algn="ctr"/>
            <a:endParaRPr lang="ru-RU" dirty="0"/>
          </a:p>
        </p:txBody>
      </p:sp>
    </p:spTree>
    <p:extLst>
      <p:ext uri="{BB962C8B-B14F-4D97-AF65-F5344CB8AC3E}">
        <p14:creationId xmlns:p14="http://schemas.microsoft.com/office/powerpoint/2010/main" val="2838918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496944" cy="6264696"/>
          </a:xfrm>
        </p:spPr>
        <p:txBody>
          <a:bodyPr>
            <a:normAutofit fontScale="85000" lnSpcReduction="10000"/>
          </a:bodyPr>
          <a:lstStyle/>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Приказ Минтруда России от 29.10.2021 N 772н (с изм. от 17.03.2022) "Об утверждении основных требований к порядку разработки и содержанию правил и инструкций по охране труда, разрабатываемых работодателем" (Зарегистрировано в Минюсте России 26.11.2021 N 66015)</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Утвердил:</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Перечень правил (стандартов) и инструкций по охране труда, разрабатываемых работодателем, определяет работодатель в соответствии со спецификой своей деятельности. Правила (стандарты) по охране труда должны содержать требования по обеспечению безопасности труда и контролю при организации работ работодателем (уполномоченным им лицом). Инструкции по охране труда должны содержать требования по безопасному выполнению работ работником (исполнителем).</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5. Правила (стандарты) и инструкции по охране труда должны поддерживаться в актуальном состоянии и соответствовать производственным процессам работодателя, организационным или структурным изменениям.</a:t>
            </a:r>
          </a:p>
          <a:p>
            <a:pPr algn="just"/>
            <a:r>
              <a:rPr lang="ru-RU" sz="1800" dirty="0">
                <a:solidFill>
                  <a:schemeClr val="tx1"/>
                </a:solidFill>
                <a:latin typeface="Times New Roman" panose="02020603050405020304" pitchFamily="18" charset="0"/>
                <a:cs typeface="Times New Roman" panose="02020603050405020304" pitchFamily="18" charset="0"/>
              </a:rPr>
              <a:t>Приказ содержит </a:t>
            </a:r>
            <a:r>
              <a:rPr lang="ru-RU" sz="1800" dirty="0" smtClean="0">
                <a:solidFill>
                  <a:schemeClr val="tx1"/>
                </a:solidFill>
                <a:latin typeface="Times New Roman" panose="02020603050405020304" pitchFamily="18" charset="0"/>
                <a:cs typeface="Times New Roman" panose="02020603050405020304" pitchFamily="18" charset="0"/>
              </a:rPr>
              <a:t>требования </a:t>
            </a:r>
            <a:r>
              <a:rPr lang="ru-RU" sz="1800" dirty="0">
                <a:solidFill>
                  <a:schemeClr val="tx1"/>
                </a:solidFill>
                <a:latin typeface="Times New Roman" panose="02020603050405020304" pitchFamily="18" charset="0"/>
                <a:cs typeface="Times New Roman" panose="02020603050405020304" pitchFamily="18" charset="0"/>
              </a:rPr>
              <a:t>к правилам и инструкциям по от</a:t>
            </a:r>
          </a:p>
          <a:p>
            <a:pPr algn="just"/>
            <a:r>
              <a:rPr lang="ru-RU" sz="1800" dirty="0">
                <a:solidFill>
                  <a:schemeClr val="tx1"/>
                </a:solidFill>
                <a:latin typeface="Times New Roman" panose="02020603050405020304" pitchFamily="18" charset="0"/>
                <a:cs typeface="Times New Roman" panose="02020603050405020304" pitchFamily="18" charset="0"/>
              </a:rPr>
              <a:t>Требования к Правилам:</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Правила по охране труда (далее - Правила) могут быть разработаны работодателем как стандарт организации либо иной локальный нормативный акт, применяемый в системе нормативного регулирования работодателя.</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7. Правила действуют в пределах данной организации и не должны противоречить федеральным законам</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Разработка Правил осуществляется работодателем на основе анализа состояния и причин производственного травматизма и профессиональных заболеваний, а также результатов специальной оценки условий труда и оценки профессиональных рисков.</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Пунктами 9,10,11,12,13,14 Приказ Минтруда России от 29.10.2021 N 772н , регламентируется требования к порядку и содержанию  Правил по ОТ. </a:t>
            </a:r>
          </a:p>
          <a:p>
            <a:pPr algn="just"/>
            <a:endParaRPr lang="ru-RU" sz="1800" dirty="0">
              <a:latin typeface="Times New Roman" panose="02020603050405020304" pitchFamily="18" charset="0"/>
              <a:cs typeface="Times New Roman" panose="02020603050405020304" pitchFamily="18" charset="0"/>
            </a:endParaRPr>
          </a:p>
          <a:p>
            <a:pPr algn="just"/>
            <a:endParaRPr lang="ru-RU" sz="1800" dirty="0">
              <a:latin typeface="Calibri" panose="020F0502020204030204" pitchFamily="34" charset="0"/>
            </a:endParaRPr>
          </a:p>
          <a:p>
            <a:pPr algn="just"/>
            <a:endParaRPr lang="ru-RU" sz="1800" b="0" i="0" u="none" strike="noStrike" baseline="0" dirty="0">
              <a:latin typeface="Calibri" panose="020F0502020204030204" pitchFamily="34" charset="0"/>
            </a:endParaRPr>
          </a:p>
          <a:p>
            <a:endParaRPr lang="ru-RU" dirty="0"/>
          </a:p>
        </p:txBody>
      </p:sp>
    </p:spTree>
    <p:extLst>
      <p:ext uri="{BB962C8B-B14F-4D97-AF65-F5344CB8AC3E}">
        <p14:creationId xmlns:p14="http://schemas.microsoft.com/office/powerpoint/2010/main" val="878686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404664"/>
            <a:ext cx="8568952" cy="6408712"/>
          </a:xfrm>
        </p:spPr>
        <p:txBody>
          <a:bodyPr>
            <a:normAutofit fontScale="70000" lnSpcReduction="20000"/>
          </a:bodyPr>
          <a:lstStyle/>
          <a:p>
            <a:pPr algn="just"/>
            <a:r>
              <a:rPr lang="ru-RU" dirty="0">
                <a:solidFill>
                  <a:schemeClr val="tx1"/>
                </a:solidFill>
                <a:latin typeface="Times New Roman" panose="02020603050405020304" pitchFamily="18" charset="0"/>
                <a:cs typeface="Times New Roman" panose="02020603050405020304" pitchFamily="18" charset="0"/>
              </a:rPr>
              <a:t>Требования к Инструкциям по ОТ: </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Инструкция по охране труда для работника разрабатывается исходя из его должности или профессии, направления трудовой деятельности или вида выполняемой работы</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Разработка инструкций по охране труда работодателем осуществляется на основе </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 анализа трудовой функции работников по профессии, должности, виду и составу выполняемой работы,</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результатов специальной оценки условий труда</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анализа требований соответствующих профессиональных </a:t>
            </a:r>
            <a:r>
              <a:rPr lang="ru-RU" sz="1800" b="0" i="0" u="none" strike="noStrike" baseline="0" dirty="0" smtClean="0">
                <a:solidFill>
                  <a:schemeClr val="tx1"/>
                </a:solidFill>
                <a:latin typeface="Times New Roman" panose="02020603050405020304" pitchFamily="18" charset="0"/>
                <a:cs typeface="Times New Roman" panose="02020603050405020304" pitchFamily="18" charset="0"/>
              </a:rPr>
              <a:t>стандартов</a:t>
            </a:r>
            <a:endParaRPr lang="ru-RU" sz="1800" b="0" i="0" u="none" strike="noStrike" baseline="0" dirty="0">
              <a:solidFill>
                <a:schemeClr val="tx1"/>
              </a:solidFill>
              <a:latin typeface="Times New Roman" panose="02020603050405020304" pitchFamily="18" charset="0"/>
              <a:cs typeface="Times New Roman" panose="02020603050405020304" pitchFamily="18" charset="0"/>
            </a:endParaRP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определения профессиональных рисков и опасностей, характерных для работ, выполняемых работниками соответствующей должности, профессии</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анализа результатов расследования несчастных случаев,</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определения безопасных методов и приемов выполнения трудовых функций и работ.</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Инструкция по охране труда для работника учитывает требования безопасности, изложенные в эксплуатационной и ремонтной документации организаций - изготовителей оборудования, а также в технологической документации организации с учетом конкретных условий производства, применительно к должности, профессии работника или виду выполняемой работы</a:t>
            </a:r>
          </a:p>
          <a:p>
            <a:pPr algn="just"/>
            <a:r>
              <a:rPr lang="ru-RU" sz="1800" dirty="0">
                <a:solidFill>
                  <a:schemeClr val="tx1"/>
                </a:solidFill>
                <a:latin typeface="Times New Roman" panose="02020603050405020304" pitchFamily="18" charset="0"/>
                <a:cs typeface="Times New Roman" panose="02020603050405020304" pitchFamily="18" charset="0"/>
              </a:rPr>
              <a:t>Пунктами 21-26 Приказ Минтруда России от 29.10.2021 N 772н включают в себя требования к содержанию Инструкций по охране труда</a:t>
            </a:r>
            <a:endParaRPr lang="ru-RU" sz="1800" b="0" i="0" u="none" strike="noStrike" baseline="0" dirty="0">
              <a:solidFill>
                <a:schemeClr val="tx1"/>
              </a:solidFill>
              <a:latin typeface="Times New Roman" panose="02020603050405020304" pitchFamily="18" charset="0"/>
              <a:cs typeface="Times New Roman" panose="02020603050405020304" pitchFamily="18" charset="0"/>
            </a:endParaRP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Для вводимых в действие новых и реконструированных производств допускается разработка временных инструкций по охране труда для работников</a:t>
            </a:r>
          </a:p>
          <a:p>
            <a:pPr algn="just"/>
            <a:r>
              <a:rPr lang="ru-RU" sz="1800" b="0" i="0" u="none" strike="noStrike" baseline="0" dirty="0">
                <a:solidFill>
                  <a:schemeClr val="tx1"/>
                </a:solidFill>
                <a:latin typeface="Times New Roman" panose="02020603050405020304" pitchFamily="18" charset="0"/>
                <a:cs typeface="Times New Roman" panose="02020603050405020304" pitchFamily="18" charset="0"/>
              </a:rPr>
              <a:t>Инструкции по охране труда утверждаются работодателем (руководителем организации) или уполномоченным им лицом с учетом мнения выборного органа первичной профсоюзной организации или иного уполномоченного работниками представительного органа (при наличии)</a:t>
            </a:r>
          </a:p>
          <a:p>
            <a:pPr algn="just"/>
            <a:r>
              <a:rPr lang="ru-RU" sz="1800" b="0" i="0" u="none" strike="noStrike" baseline="0" dirty="0" smtClean="0">
                <a:solidFill>
                  <a:schemeClr val="tx1"/>
                </a:solidFill>
                <a:latin typeface="Times New Roman" panose="02020603050405020304" pitchFamily="18" charset="0"/>
                <a:cs typeface="Times New Roman" panose="02020603050405020304" pitchFamily="18" charset="0"/>
              </a:rPr>
              <a:t>инструкции </a:t>
            </a:r>
            <a:r>
              <a:rPr lang="ru-RU" sz="1800" b="0" i="0" u="none" strike="noStrike" baseline="0" dirty="0">
                <a:solidFill>
                  <a:schemeClr val="tx1"/>
                </a:solidFill>
                <a:latin typeface="Times New Roman" panose="02020603050405020304" pitchFamily="18" charset="0"/>
                <a:cs typeface="Times New Roman" panose="02020603050405020304" pitchFamily="18" charset="0"/>
              </a:rPr>
              <a:t>по охране труда </a:t>
            </a:r>
            <a:r>
              <a:rPr lang="ru-RU" sz="1800" b="1" i="0" u="none" strike="noStrike" baseline="0" dirty="0">
                <a:solidFill>
                  <a:schemeClr val="tx1"/>
                </a:solidFill>
                <a:latin typeface="Times New Roman" panose="02020603050405020304" pitchFamily="18" charset="0"/>
                <a:cs typeface="Times New Roman" panose="02020603050405020304" pitchFamily="18" charset="0"/>
              </a:rPr>
              <a:t>для работников пересматриваются, в том числе в следующих случаях:</a:t>
            </a:r>
          </a:p>
          <a:p>
            <a:pPr algn="just"/>
            <a:r>
              <a:rPr lang="ru-RU" sz="1800" b="1" i="0" u="none" strike="noStrike" baseline="0" dirty="0">
                <a:solidFill>
                  <a:schemeClr val="tx1"/>
                </a:solidFill>
                <a:latin typeface="Times New Roman" panose="02020603050405020304" pitchFamily="18" charset="0"/>
                <a:cs typeface="Times New Roman" panose="02020603050405020304" pitchFamily="18" charset="0"/>
              </a:rPr>
              <a:t>а) при изменении условий труда работников;</a:t>
            </a:r>
          </a:p>
          <a:p>
            <a:pPr algn="just"/>
            <a:r>
              <a:rPr lang="ru-RU" sz="1800" b="1" i="0" u="none" strike="noStrike" baseline="0" dirty="0">
                <a:solidFill>
                  <a:schemeClr val="tx1"/>
                </a:solidFill>
                <a:latin typeface="Times New Roman" panose="02020603050405020304" pitchFamily="18" charset="0"/>
                <a:cs typeface="Times New Roman" panose="02020603050405020304" pitchFamily="18" charset="0"/>
              </a:rPr>
              <a:t>при внедрении новой техники и технологи</a:t>
            </a:r>
          </a:p>
          <a:p>
            <a:pPr algn="just"/>
            <a:r>
              <a:rPr lang="ru-RU" sz="1800" b="1" i="0" u="none" strike="noStrike" baseline="0" dirty="0">
                <a:solidFill>
                  <a:schemeClr val="tx1"/>
                </a:solidFill>
                <a:latin typeface="Times New Roman" panose="02020603050405020304" pitchFamily="18" charset="0"/>
                <a:cs typeface="Times New Roman" panose="02020603050405020304" pitchFamily="18" charset="0"/>
              </a:rPr>
              <a:t> по результатам анализа материалов расследования аварий, несчастных случаев на производстве и профессиональных заболеваний;</a:t>
            </a:r>
          </a:p>
          <a:p>
            <a:pPr algn="just"/>
            <a:r>
              <a:rPr lang="ru-RU" sz="1800" b="1" i="0" u="none" strike="noStrike" baseline="0" dirty="0">
                <a:solidFill>
                  <a:schemeClr val="tx1"/>
                </a:solidFill>
                <a:latin typeface="Times New Roman" panose="02020603050405020304" pitchFamily="18" charset="0"/>
                <a:cs typeface="Times New Roman" panose="02020603050405020304" pitchFamily="18" charset="0"/>
              </a:rPr>
              <a:t>г) по требованию представителей органов исполнительной власти субъектов Российской Федерации в области охраны труда или органов федеральной инспекции труда.</a:t>
            </a:r>
          </a:p>
          <a:p>
            <a:pPr marL="45720" indent="0" algn="ctr">
              <a:buNone/>
            </a:pPr>
            <a:r>
              <a:rPr lang="ru-RU" sz="1800" b="1" dirty="0">
                <a:solidFill>
                  <a:schemeClr val="accent6"/>
                </a:solidFill>
                <a:latin typeface="Times New Roman" panose="02020603050405020304" pitchFamily="18" charset="0"/>
                <a:cs typeface="Times New Roman" panose="02020603050405020304" pitchFamily="18" charset="0"/>
              </a:rPr>
              <a:t>Приказ вступил в силу с 1 января 2023 г.</a:t>
            </a:r>
          </a:p>
          <a:p>
            <a:pPr algn="just"/>
            <a:endParaRPr lang="ru-RU" sz="1800" b="1" i="0" u="none" strike="noStrike" baseline="0" dirty="0">
              <a:solidFill>
                <a:schemeClr val="tx1"/>
              </a:solidFill>
              <a:latin typeface="Times New Roman" panose="02020603050405020304" pitchFamily="18" charset="0"/>
              <a:cs typeface="Times New Roman" panose="02020603050405020304" pitchFamily="18" charset="0"/>
            </a:endParaRPr>
          </a:p>
          <a:p>
            <a:pPr algn="just"/>
            <a:endParaRPr lang="ru-RU" sz="1800" b="1" i="0" u="none" strike="noStrike" baseline="0" dirty="0">
              <a:solidFill>
                <a:schemeClr val="tx1"/>
              </a:solidFill>
              <a:latin typeface="Times New Roman" panose="02020603050405020304" pitchFamily="18" charset="0"/>
              <a:cs typeface="Times New Roman" panose="02020603050405020304" pitchFamily="18" charset="0"/>
            </a:endParaRPr>
          </a:p>
          <a:p>
            <a:pPr algn="just"/>
            <a:endParaRPr lang="ru-RU" sz="1800" b="1" i="0" u="none" strike="noStrike" baseline="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242164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916832"/>
            <a:ext cx="7776864" cy="4832092"/>
          </a:xfrm>
          <a:prstGeom prst="rect">
            <a:avLst/>
          </a:prstGeom>
        </p:spPr>
        <p:txBody>
          <a:bodyPr wrap="square">
            <a:spAutoFit/>
          </a:bodyPr>
          <a:lstStyle/>
          <a:p>
            <a:r>
              <a:rPr lang="ru-RU" sz="1400" dirty="0"/>
              <a:t>1️⃣    </a:t>
            </a:r>
            <a:r>
              <a:rPr lang="ru-RU" sz="1400" dirty="0" smtClean="0"/>
              <a:t>Приказ </a:t>
            </a:r>
            <a:r>
              <a:rPr lang="ru-RU" sz="1400" dirty="0"/>
              <a:t>Минтруда России от 29.10.2021 №766н "Об утверждении Правил обеспечения работников средствами индивидуальной защиты и смывающими средствами"</a:t>
            </a:r>
          </a:p>
          <a:p>
            <a:endParaRPr lang="ru-RU" sz="1400" dirty="0"/>
          </a:p>
          <a:p>
            <a:r>
              <a:rPr lang="ru-RU" sz="1400" dirty="0"/>
              <a:t>2️⃣    Приказ Минтруда России от 29.10.2021 №767н "Об утверждении Единых типовых норм выдачи средств индивидуальной защиты и смывающих средств"</a:t>
            </a:r>
          </a:p>
          <a:p>
            <a:endParaRPr lang="ru-RU" sz="1400" dirty="0"/>
          </a:p>
          <a:p>
            <a:r>
              <a:rPr lang="ru-RU" sz="1400" dirty="0"/>
              <a:t>3️⃣    Постановление Правительства РФ от 30.12.2022 №2540 "О внесении изменений в Правила обучения по охране труда и проверки знания требований охраны труда"</a:t>
            </a:r>
          </a:p>
          <a:p>
            <a:endParaRPr lang="ru-RU" sz="1400" dirty="0"/>
          </a:p>
          <a:p>
            <a:r>
              <a:rPr lang="ru-RU" sz="1400" dirty="0"/>
              <a:t>4️⃣   Приказ Минтруда России от 13.04.2023 №309 "Об утверждении особенностей проведения специальной оценки условий труда на рабочих местах работников учреждений уголовно-исполнительной системы Российской Федерации, постоянно и непосредственно занятых на работах с осужденными"</a:t>
            </a:r>
          </a:p>
          <a:p>
            <a:endParaRPr lang="ru-RU" sz="1400" dirty="0"/>
          </a:p>
          <a:p>
            <a:r>
              <a:rPr lang="ru-RU" sz="1400" dirty="0"/>
              <a:t>5️⃣   Федеральный закон от 29.12.2022 №629-ФЗ "О внесении изменений в статью 46 Федерального закона "Об основах охраны здоровья граждан в Российской Федерации" и статью 23 Федерального закона "О безопасности дорожного движения""</a:t>
            </a:r>
          </a:p>
          <a:p>
            <a:endParaRPr lang="ru-RU" sz="1400" dirty="0"/>
          </a:p>
          <a:p>
            <a:r>
              <a:rPr lang="ru-RU" sz="1400" dirty="0" smtClean="0"/>
              <a:t>6️⃣   </a:t>
            </a:r>
            <a:r>
              <a:rPr lang="ru-RU" sz="1400" dirty="0"/>
              <a:t>Приказ Минздрава России от 30.05.2023 №266н "Об утверждении порядка и периодичности проведения </a:t>
            </a:r>
            <a:r>
              <a:rPr lang="ru-RU" sz="1400" dirty="0" err="1"/>
              <a:t>предсменных</a:t>
            </a:r>
            <a:r>
              <a:rPr lang="ru-RU" sz="1400" dirty="0"/>
              <a:t>, </a:t>
            </a:r>
            <a:r>
              <a:rPr lang="ru-RU" sz="1400" dirty="0" err="1"/>
              <a:t>предрейсовых</a:t>
            </a:r>
            <a:r>
              <a:rPr lang="ru-RU" sz="1400" dirty="0"/>
              <a:t>, </a:t>
            </a:r>
            <a:r>
              <a:rPr lang="ru-RU" sz="1400" dirty="0" err="1"/>
              <a:t>послесменных</a:t>
            </a:r>
            <a:r>
              <a:rPr lang="ru-RU" sz="1400" dirty="0"/>
              <a:t>, </a:t>
            </a:r>
            <a:r>
              <a:rPr lang="ru-RU" sz="1400" dirty="0" err="1"/>
              <a:t>послерейсовых</a:t>
            </a:r>
            <a:r>
              <a:rPr lang="ru-RU" sz="1400" dirty="0"/>
              <a:t> медицинских осмотров, медицинских осмотров в течение рабочего дня (смены) и перечня включаемых в них исследований"</a:t>
            </a:r>
          </a:p>
        </p:txBody>
      </p:sp>
      <p:sp>
        <p:nvSpPr>
          <p:cNvPr id="3" name="Заголовок 2"/>
          <p:cNvSpPr>
            <a:spLocks noGrp="1"/>
          </p:cNvSpPr>
          <p:nvPr>
            <p:ph type="ctrTitle"/>
          </p:nvPr>
        </p:nvSpPr>
        <p:spPr>
          <a:xfrm>
            <a:off x="1043608" y="476672"/>
            <a:ext cx="7175351" cy="872774"/>
          </a:xfrm>
        </p:spPr>
        <p:txBody>
          <a:bodyPr/>
          <a:lstStyle/>
          <a:p>
            <a:r>
              <a:rPr lang="ru-RU" dirty="0" smtClean="0"/>
              <a:t>С 01.09.2023 г.</a:t>
            </a:r>
            <a:endParaRPr lang="ru-RU" dirty="0"/>
          </a:p>
        </p:txBody>
      </p:sp>
    </p:spTree>
    <p:extLst>
      <p:ext uri="{BB962C8B-B14F-4D97-AF65-F5344CB8AC3E}">
        <p14:creationId xmlns:p14="http://schemas.microsoft.com/office/powerpoint/2010/main" val="4188892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normAutofit fontScale="25000" lnSpcReduction="20000"/>
          </a:bodyPr>
          <a:lstStyle/>
          <a:p>
            <a:pPr marL="45720" indent="0">
              <a:buNone/>
            </a:pPr>
            <a:r>
              <a:rPr lang="ru-RU" sz="4800" dirty="0"/>
              <a:t>Отправляются на свалку истории:</a:t>
            </a:r>
          </a:p>
          <a:p>
            <a:r>
              <a:rPr lang="ru-RU" sz="4800" dirty="0"/>
              <a:t>— Межотраслевые правила обеспечения работников специальной одеждой, специальной обувью и другими средствами индивидуальной защиты, утверждённые приказом </a:t>
            </a:r>
            <a:r>
              <a:rPr lang="ru-RU" sz="4800" dirty="0" err="1"/>
              <a:t>Минздравсоцразвития</a:t>
            </a:r>
            <a:r>
              <a:rPr lang="ru-RU" sz="4800" dirty="0"/>
              <a:t> России от 01.06.2009 № 290н</a:t>
            </a:r>
          </a:p>
          <a:p>
            <a:r>
              <a:rPr lang="ru-RU" sz="4800" dirty="0"/>
              <a:t>— Типовые нормы бесплатной выдачи работникам смывающих и (или) обезвреживающих средств и стандарт безопасности труда “Обеспечение работников смывающими и (или) обезвреживающими средствами”, утверждённые приказом </a:t>
            </a:r>
            <a:r>
              <a:rPr lang="ru-RU" sz="4800" dirty="0" err="1"/>
              <a:t>Минздравсоцразвития</a:t>
            </a:r>
            <a:r>
              <a:rPr lang="ru-RU" sz="4800" dirty="0"/>
              <a:t> России от 17.12.2010 № 1122н</a:t>
            </a:r>
          </a:p>
          <a:p>
            <a:r>
              <a:rPr lang="ru-RU" sz="4800" dirty="0"/>
              <a:t>— 64 ТОН</a:t>
            </a:r>
          </a:p>
          <a:p>
            <a:r>
              <a:rPr lang="ru-RU" sz="4800" dirty="0"/>
              <a:t>С 1 сентября 2023 года вступят в силу и будут действовать до 1 сентября 2029 года:</a:t>
            </a:r>
          </a:p>
          <a:p>
            <a:r>
              <a:rPr lang="ru-RU" sz="4800" dirty="0"/>
              <a:t>— Правила обеспечения работников средствами индивидуальной защиты и смывающими средствами, утверждённые приказом Минтруда России от 29.10.2021 № 766н </a:t>
            </a:r>
          </a:p>
          <a:p>
            <a:r>
              <a:rPr lang="ru-RU" sz="4800" dirty="0"/>
              <a:t>— Единые типовые нормы выдачи средств индивидуальной защиты и смывающих средств, утверждённые приказом Минтруда России от 29.10.2021 № 767н </a:t>
            </a:r>
          </a:p>
          <a:p>
            <a:pPr marL="45720" indent="0" algn="ctr">
              <a:buNone/>
            </a:pPr>
            <a:endParaRPr lang="ru-RU" sz="6400" dirty="0" smtClean="0"/>
          </a:p>
          <a:p>
            <a:pPr marL="45720" indent="0" algn="ctr">
              <a:buNone/>
            </a:pPr>
            <a:endParaRPr lang="ru-RU" sz="6400" dirty="0"/>
          </a:p>
          <a:p>
            <a:pPr marL="45720" indent="0" algn="ctr">
              <a:buNone/>
            </a:pPr>
            <a:endParaRPr lang="ru-RU" sz="6400" dirty="0" smtClean="0"/>
          </a:p>
          <a:p>
            <a:pPr marL="45720" indent="0" algn="ctr">
              <a:buNone/>
            </a:pPr>
            <a:endParaRPr lang="ru-RU" sz="6400" dirty="0"/>
          </a:p>
          <a:p>
            <a:pPr marL="45720" indent="0" algn="ctr">
              <a:buNone/>
            </a:pPr>
            <a:endParaRPr lang="ru-RU" sz="6400" dirty="0" smtClean="0"/>
          </a:p>
          <a:p>
            <a:pPr marL="45720" indent="0" algn="ctr">
              <a:buNone/>
            </a:pPr>
            <a:endParaRPr lang="ru-RU" sz="6400" dirty="0"/>
          </a:p>
          <a:p>
            <a:pPr marL="45720" indent="0" algn="ctr">
              <a:buNone/>
            </a:pPr>
            <a:endParaRPr lang="ru-RU" sz="6400" dirty="0" smtClean="0"/>
          </a:p>
          <a:p>
            <a:pPr marL="45720" indent="0" algn="ctr">
              <a:buNone/>
            </a:pPr>
            <a:endParaRPr lang="ru-RU" sz="6400" dirty="0"/>
          </a:p>
          <a:p>
            <a:pPr marL="45720" indent="0" algn="ctr">
              <a:buNone/>
            </a:pPr>
            <a:endParaRPr lang="ru-RU" sz="6400" dirty="0" smtClean="0"/>
          </a:p>
          <a:p>
            <a:pPr marL="45720" indent="0" algn="ctr">
              <a:buNone/>
            </a:pPr>
            <a:endParaRPr lang="ru-RU" sz="6400" dirty="0"/>
          </a:p>
          <a:p>
            <a:pPr marL="45720" indent="0" algn="ctr">
              <a:buNone/>
            </a:pPr>
            <a:endParaRPr lang="ru-RU" sz="6400" dirty="0" smtClean="0"/>
          </a:p>
          <a:p>
            <a:pPr marL="45720" indent="0" algn="ctr">
              <a:buNone/>
            </a:pPr>
            <a:endParaRPr lang="ru-RU" sz="6400" dirty="0"/>
          </a:p>
          <a:p>
            <a:pPr marL="45720" indent="0" algn="ctr">
              <a:buNone/>
            </a:pPr>
            <a:endParaRPr lang="ru-RU" sz="6400" dirty="0"/>
          </a:p>
          <a:p>
            <a:endParaRPr lang="ru-RU" dirty="0"/>
          </a:p>
        </p:txBody>
      </p:sp>
      <p:pic>
        <p:nvPicPr>
          <p:cNvPr id="4" name="Рисунок 3"/>
          <p:cNvPicPr>
            <a:picLocks noChangeAspect="1"/>
          </p:cNvPicPr>
          <p:nvPr/>
        </p:nvPicPr>
        <p:blipFill>
          <a:blip r:embed="rId2"/>
          <a:stretch>
            <a:fillRect/>
          </a:stretch>
        </p:blipFill>
        <p:spPr>
          <a:xfrm>
            <a:off x="-55265" y="2343818"/>
            <a:ext cx="9254530" cy="2170364"/>
          </a:xfrm>
          <a:prstGeom prst="rect">
            <a:avLst/>
          </a:prstGeom>
        </p:spPr>
      </p:pic>
    </p:spTree>
    <p:extLst>
      <p:ext uri="{BB962C8B-B14F-4D97-AF65-F5344CB8AC3E}">
        <p14:creationId xmlns:p14="http://schemas.microsoft.com/office/powerpoint/2010/main" val="2506886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noAutofit/>
          </a:bodyPr>
          <a:lstStyle/>
          <a:p>
            <a:pPr marL="45720" lvl="0" indent="0" algn="ctr">
              <a:buClr>
                <a:srgbClr val="F14124">
                  <a:lumMod val="75000"/>
                </a:srgbClr>
              </a:buClr>
              <a:buNone/>
            </a:pPr>
            <a:r>
              <a:rPr lang="ru-RU" sz="2000" dirty="0">
                <a:solidFill>
                  <a:prstClr val="black">
                    <a:lumMod val="75000"/>
                    <a:lumOff val="25000"/>
                  </a:prstClr>
                </a:solidFill>
              </a:rPr>
              <a:t>Обеспечение СИЗ и смывающими средствами будет осуществляться в соответствии с новыми Правилами, на основании ЕТН, с учётом результатов СОУТ, результатов ОПР, мнения выборного органа первичной профсоюзной организации или иного уполномоченного представительного органа работников (при наличии).</a:t>
            </a:r>
          </a:p>
          <a:p>
            <a:pPr marL="45720" lvl="0" indent="0" algn="ctr">
              <a:buClr>
                <a:srgbClr val="F14124">
                  <a:lumMod val="75000"/>
                </a:srgbClr>
              </a:buClr>
              <a:buNone/>
            </a:pPr>
            <a:r>
              <a:rPr lang="ru-RU" sz="2000" dirty="0">
                <a:solidFill>
                  <a:prstClr val="black">
                    <a:lumMod val="75000"/>
                    <a:lumOff val="25000"/>
                  </a:prstClr>
                </a:solidFill>
              </a:rPr>
              <a:t>До 31 декабря 2024 года обеспечение СИЗ может осуществляться в соответствии с новыми Правилами, на основании типовых норм, с учётом СОУТ и ОПР, мнения профсоюза или иного представительного органа работников. Применять ли ЕТН или ТОН с 1 сентября 2023 года до 31 декабря 2024 года, решает работодатель.</a:t>
            </a:r>
            <a:endParaRPr lang="ru-RU" sz="2000" dirty="0"/>
          </a:p>
        </p:txBody>
      </p:sp>
    </p:spTree>
    <p:extLst>
      <p:ext uri="{BB962C8B-B14F-4D97-AF65-F5344CB8AC3E}">
        <p14:creationId xmlns:p14="http://schemas.microsoft.com/office/powerpoint/2010/main" val="396531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96" y="21704"/>
            <a:ext cx="9001000" cy="1143000"/>
          </a:xfrm>
        </p:spPr>
        <p:txBody>
          <a:bodyPr/>
          <a:lstStyle/>
          <a:p>
            <a:pPr marL="0" indent="0" algn="ctr">
              <a:buNone/>
            </a:pPr>
            <a:r>
              <a:rPr lang="ru-RU" sz="1600" dirty="0">
                <a:solidFill>
                  <a:schemeClr val="tx1"/>
                </a:solidFill>
                <a:latin typeface="Times New Roman" panose="02020603050405020304" pitchFamily="18" charset="0"/>
                <a:cs typeface="Times New Roman" panose="02020603050405020304" pitchFamily="18" charset="0"/>
              </a:rPr>
              <a:t>МИНИСТЕРСТВО ЗДРАВООХРАНЕНИЯ РОССИЙСКОЙ ФЕДЕРАЦИИ ПРИКАЗ от 20 мая 2022 г. N 342н ОБ УТВЕРЖДЕНИИ ПОРЯДКА ПРОХОЖДЕНИЯ ОБЯЗАТЕЛЬНОГО ПСИХИАТРИЧЕСКОГО ОСВИДЕТЕЛЬСТВОВАНИЯ РАБОТНИКАМИ, ОСУЩЕСТВЛЯЮЩИМИ ОТДЕЛЬНЫЕ ВИДЫ ДЕЯТЕЛЬНОСТИ, ЕГО ПЕРИОДИЧНОСТИ, А ТАКЖЕ ВИДОВ ДЕЯТЕЛЬНОСТИ, ПРИ ОСУЩЕСТВЛЕНИИ КОТОРЫХ ПРОВОДИТСЯ ПСИХИАТРИЧЕСКОЕ ОСВИДЕТЕЛЬСТВОВАНИЕ </a:t>
            </a:r>
            <a:endParaRPr lang="ru-RU" sz="1600" dirty="0">
              <a:solidFill>
                <a:schemeClr val="tx1"/>
              </a:solidFill>
            </a:endParaRPr>
          </a:p>
        </p:txBody>
      </p:sp>
      <p:sp>
        <p:nvSpPr>
          <p:cNvPr id="3" name="Объект 2"/>
          <p:cNvSpPr>
            <a:spLocks noGrp="1"/>
          </p:cNvSpPr>
          <p:nvPr>
            <p:ph sz="quarter" idx="13"/>
          </p:nvPr>
        </p:nvSpPr>
        <p:spPr>
          <a:xfrm>
            <a:off x="323528" y="1700808"/>
            <a:ext cx="8424936" cy="4824536"/>
          </a:xfrm>
        </p:spPr>
        <p:txBody>
          <a:bodyPr>
            <a:normAutofit/>
          </a:bodyPr>
          <a:lstStyle/>
          <a:p>
            <a:pPr algn="ctr" fontAlgn="base"/>
            <a:r>
              <a:rPr lang="ru-RU" dirty="0">
                <a:solidFill>
                  <a:schemeClr val="tx1"/>
                </a:solidFill>
                <a:latin typeface="Times New Roman" panose="02020603050405020304" pitchFamily="18" charset="0"/>
                <a:cs typeface="Times New Roman" panose="02020603050405020304" pitchFamily="18" charset="0"/>
              </a:rPr>
              <a:t>Утвержден новый порядок прохождения обязательного психиатрического освидетельствования работниками, осуществляющими отдельные виды деятельности, его периодичность, согласно приложению N 1;</a:t>
            </a:r>
          </a:p>
          <a:p>
            <a:pPr algn="ctr" fontAlgn="base"/>
            <a:r>
              <a:rPr lang="ru-RU" dirty="0">
                <a:solidFill>
                  <a:schemeClr val="tx1"/>
                </a:solidFill>
                <a:latin typeface="Times New Roman" panose="02020603050405020304" pitchFamily="18" charset="0"/>
                <a:cs typeface="Times New Roman" panose="02020603050405020304" pitchFamily="18" charset="0"/>
              </a:rPr>
              <a:t>Утверждены новые виды деятельности, при осуществлении которых проводится психиатрическое освидетельствование, согласно приложению N 2.</a:t>
            </a:r>
          </a:p>
          <a:p>
            <a:pPr algn="ctr"/>
            <a:r>
              <a:rPr lang="ru-RU" b="1" dirty="0">
                <a:solidFill>
                  <a:schemeClr val="tx1"/>
                </a:solidFill>
                <a:latin typeface="Times New Roman" panose="02020603050405020304" pitchFamily="18" charset="0"/>
                <a:cs typeface="Times New Roman" panose="02020603050405020304" pitchFamily="18" charset="0"/>
              </a:rPr>
              <a:t>Не смотря на снижение количества оснований для обязательного психиатрического освидетельствования участились случаи предоставления работодателями в комиссию по расследованию несчастного случая недействительных заключений о прохождении психиатрического освидетельствования работников</a:t>
            </a:r>
          </a:p>
        </p:txBody>
      </p:sp>
    </p:spTree>
    <p:extLst>
      <p:ext uri="{BB962C8B-B14F-4D97-AF65-F5344CB8AC3E}">
        <p14:creationId xmlns:p14="http://schemas.microsoft.com/office/powerpoint/2010/main" val="469553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496944" cy="6336704"/>
          </a:xfrm>
        </p:spPr>
        <p:txBody>
          <a:bodyPr/>
          <a:lstStyle/>
          <a:p>
            <a:pPr algn="ctr" fontAlgn="base"/>
            <a:r>
              <a:rPr lang="ru-RU" dirty="0">
                <a:solidFill>
                  <a:schemeClr val="tx1"/>
                </a:solidFill>
                <a:latin typeface="Times New Roman" panose="02020603050405020304" pitchFamily="18" charset="0"/>
                <a:cs typeface="Times New Roman" panose="02020603050405020304" pitchFamily="18" charset="0"/>
              </a:rPr>
              <a:t>Утвержден новый порядок прохождения обязательного психиатрического освидетельствования работниками, осуществляющими отдельные виды деятельности, его периодичность, согласно приложению N 1;</a:t>
            </a:r>
          </a:p>
          <a:p>
            <a:pPr marL="45720" indent="0" algn="ctr" fontAlgn="base">
              <a:buNone/>
            </a:pPr>
            <a:r>
              <a:rPr lang="ru-RU" dirty="0">
                <a:solidFill>
                  <a:srgbClr val="FF0000"/>
                </a:solidFill>
                <a:latin typeface="Times New Roman" panose="02020603050405020304" pitchFamily="18" charset="0"/>
                <a:cs typeface="Times New Roman" panose="02020603050405020304" pitchFamily="18" charset="0"/>
              </a:rPr>
              <a:t>Повторное прохождение освидетельствования работником не требуется в случае, если работник поступает на работу по виду деятельности, по которому ранее проходил освидетельствование (не позднее двух лет) и по состоянию психического здоровья был пригоден к выполнению указанного вида деятельности. Результат ранее проведенного освидетельствования подтверждается медицинскими документами, в том числе полученными путем электронного обмена между медицинскими организациями.</a:t>
            </a:r>
          </a:p>
          <a:p>
            <a:pPr algn="ctr" fontAlgn="base"/>
            <a:r>
              <a:rPr lang="ru-RU" dirty="0">
                <a:solidFill>
                  <a:schemeClr val="tx1"/>
                </a:solidFill>
                <a:latin typeface="Times New Roman" panose="02020603050405020304" pitchFamily="18" charset="0"/>
                <a:cs typeface="Times New Roman" panose="02020603050405020304" pitchFamily="18" charset="0"/>
              </a:rPr>
              <a:t>Утверждены новые виды деятельности, при осуществлении которых проводится психиатрическое освидетельствование, согласно приложению N 2.</a:t>
            </a:r>
          </a:p>
          <a:p>
            <a:pPr marL="45720" indent="0" algn="ctr">
              <a:buNone/>
            </a:pPr>
            <a:r>
              <a:rPr lang="ru-RU" dirty="0">
                <a:solidFill>
                  <a:srgbClr val="FF0000"/>
                </a:solidFill>
                <a:latin typeface="Times New Roman" panose="02020603050405020304" pitchFamily="18" charset="0"/>
                <a:cs typeface="Times New Roman" panose="02020603050405020304" pitchFamily="18" charset="0"/>
              </a:rPr>
              <a:t>Настоящий приказ вступил в силу 1 сентября 2022 г. и действует до 1 сентября 2028 г.</a:t>
            </a:r>
          </a:p>
          <a:p>
            <a:pPr marL="45720" indent="0" algn="ctr">
              <a:buNone/>
            </a:pPr>
            <a:endParaRPr lang="ru-RU" dirty="0">
              <a:solidFill>
                <a:srgbClr val="FF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62498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523596-3BA0-4ED3-B840-2A1DC683E322}"/>
              </a:ext>
            </a:extLst>
          </p:cNvPr>
          <p:cNvSpPr>
            <a:spLocks noGrp="1"/>
          </p:cNvSpPr>
          <p:nvPr>
            <p:ph sz="quarter" idx="13"/>
          </p:nvPr>
        </p:nvSpPr>
        <p:spPr>
          <a:xfrm>
            <a:off x="107504" y="116632"/>
            <a:ext cx="8928992" cy="6552728"/>
          </a:xfrm>
        </p:spPr>
        <p:txBody>
          <a:bodyPr>
            <a:normAutofit fontScale="47500" lnSpcReduction="20000"/>
          </a:bodyPr>
          <a:lstStyle/>
          <a:p>
            <a:pPr marL="45720" indent="0" algn="ctr" fontAlgn="base">
              <a:buNone/>
            </a:pPr>
            <a:r>
              <a:rPr lang="ru-RU" sz="3200" b="1" dirty="0">
                <a:solidFill>
                  <a:srgbClr val="222222"/>
                </a:solidFill>
                <a:effectLst/>
                <a:latin typeface="Times New Roman" panose="02020603050405020304" pitchFamily="18" charset="0"/>
                <a:cs typeface="Times New Roman" panose="02020603050405020304" pitchFamily="18" charset="0"/>
              </a:rPr>
              <a:t>Даны разъяснения в письме МИНИСТЕРСТВА ЗДРАВООХРАНЕНИЯ РОССИЙСКОЙ ФЕДЕРАЦИИ </a:t>
            </a:r>
            <a:r>
              <a:rPr lang="ru-RU" sz="3200" b="1" i="0" dirty="0">
                <a:solidFill>
                  <a:srgbClr val="222222"/>
                </a:solidFill>
                <a:effectLst/>
                <a:latin typeface="Times New Roman" panose="02020603050405020304" pitchFamily="18" charset="0"/>
                <a:cs typeface="Times New Roman" panose="02020603050405020304" pitchFamily="18" charset="0"/>
              </a:rPr>
              <a:t>от 12 августа 2022 г. N 30-7/3105 </a:t>
            </a:r>
            <a:r>
              <a:rPr lang="ru-RU" sz="3700" b="1" dirty="0">
                <a:solidFill>
                  <a:schemeClr val="tx1"/>
                </a:solidFill>
                <a:latin typeface="Times New Roman" panose="02020603050405020304" pitchFamily="18" charset="0"/>
                <a:cs typeface="Times New Roman" panose="02020603050405020304" pitchFamily="18" charset="0"/>
              </a:rPr>
              <a:t>о порядке прохождения обязательного психиатрического освидетельствования работниками, осуществляющими отдельные виды деятельности.</a:t>
            </a:r>
          </a:p>
          <a:p>
            <a:pPr marL="45720" indent="0" algn="just">
              <a:buNone/>
            </a:pPr>
            <a:r>
              <a:rPr lang="ru-RU" sz="3700" dirty="0">
                <a:solidFill>
                  <a:schemeClr val="tx1"/>
                </a:solidFill>
                <a:latin typeface="Times New Roman" panose="02020603050405020304" pitchFamily="18" charset="0"/>
                <a:cs typeface="Times New Roman" panose="02020603050405020304" pitchFamily="18" charset="0"/>
              </a:rPr>
              <a:t>Минздрав обратил внимание, что в</a:t>
            </a:r>
            <a:r>
              <a:rPr lang="ru-RU" sz="3700" b="0" i="0" dirty="0">
                <a:solidFill>
                  <a:schemeClr val="tx1"/>
                </a:solidFill>
                <a:effectLst/>
                <a:latin typeface="Times New Roman" panose="02020603050405020304" pitchFamily="18" charset="0"/>
                <a:cs typeface="Times New Roman" panose="02020603050405020304" pitchFamily="18" charset="0"/>
              </a:rPr>
              <a:t>иды деятельности, при осуществлении которых проводится психиатрическое освидетельствование (приложение N 2 к приказу Минздрава России от 20.05.2022 N 342н), в том числе содержат педагогическую деятельность в организациях, осуществляющих образовательную деятельность, деятельность по присмотру и уходу за детьми.</a:t>
            </a:r>
          </a:p>
          <a:p>
            <a:pPr marL="45720" indent="0" algn="just">
              <a:buNone/>
            </a:pPr>
            <a:r>
              <a:rPr lang="ru-RU" sz="3700" b="0" i="0" dirty="0">
                <a:solidFill>
                  <a:schemeClr val="tx1"/>
                </a:solidFill>
                <a:effectLst/>
                <a:latin typeface="Times New Roman" panose="02020603050405020304" pitchFamily="18" charset="0"/>
                <a:cs typeface="Times New Roman" panose="02020603050405020304" pitchFamily="18" charset="0"/>
              </a:rPr>
              <a:t>Понятие "педагогическая деятельность" законодательством непосредственно не определено. Под педагогической деятельностью обычно понимается деятельность лиц с особым статусом - педагогических работников, имеющих определенное образование и стаж, это следует из положений статьи </a:t>
            </a:r>
            <a:r>
              <a:rPr lang="en-US" sz="3700" b="0" i="0" dirty="0">
                <a:solidFill>
                  <a:schemeClr val="tx1"/>
                </a:solidFill>
                <a:effectLst/>
                <a:latin typeface="Times New Roman" panose="02020603050405020304" pitchFamily="18" charset="0"/>
                <a:cs typeface="Times New Roman" panose="02020603050405020304" pitchFamily="18" charset="0"/>
              </a:rPr>
              <a:t>331 </a:t>
            </a:r>
            <a:r>
              <a:rPr lang="ru-RU" sz="3700" b="0" i="0" dirty="0">
                <a:solidFill>
                  <a:schemeClr val="tx1"/>
                </a:solidFill>
                <a:effectLst/>
                <a:latin typeface="Times New Roman" panose="02020603050405020304" pitchFamily="18" charset="0"/>
                <a:cs typeface="Times New Roman" panose="02020603050405020304" pitchFamily="18" charset="0"/>
              </a:rPr>
              <a:t>Трудового кодекса Российской Федерации и пунктов 17, 18, 21 части 1 статьи 2 Федерального закона от 29.12.2012 </a:t>
            </a:r>
            <a:r>
              <a:rPr lang="ru-RU" sz="3700" dirty="0">
                <a:solidFill>
                  <a:schemeClr val="tx1"/>
                </a:solidFill>
                <a:latin typeface="Times New Roman" panose="02020603050405020304" pitchFamily="18" charset="0"/>
                <a:cs typeface="Times New Roman" panose="02020603050405020304" pitchFamily="18" charset="0"/>
              </a:rPr>
              <a:t>№ 273-ФЗ</a:t>
            </a:r>
            <a:r>
              <a:rPr lang="ru-RU" sz="3700" b="0" i="0" dirty="0">
                <a:solidFill>
                  <a:schemeClr val="tx1"/>
                </a:solidFill>
                <a:effectLst/>
                <a:latin typeface="Times New Roman" panose="02020603050405020304" pitchFamily="18" charset="0"/>
                <a:cs typeface="Times New Roman" panose="02020603050405020304" pitchFamily="18" charset="0"/>
              </a:rPr>
              <a:t>"Об образовании в Российской Федерации".</a:t>
            </a:r>
          </a:p>
          <a:p>
            <a:pPr marL="45720" indent="0" algn="ctr">
              <a:buNone/>
            </a:pPr>
            <a:r>
              <a:rPr lang="ru-RU" sz="3700" b="1" dirty="0">
                <a:solidFill>
                  <a:schemeClr val="tx1"/>
                </a:solidFill>
                <a:latin typeface="Times New Roman" panose="02020603050405020304" pitchFamily="18" charset="0"/>
                <a:cs typeface="Times New Roman" panose="02020603050405020304" pitchFamily="18" charset="0"/>
              </a:rPr>
              <a:t>П</a:t>
            </a:r>
            <a:r>
              <a:rPr lang="ru-RU" sz="3700" b="1" i="0" dirty="0">
                <a:solidFill>
                  <a:schemeClr val="tx1"/>
                </a:solidFill>
                <a:effectLst/>
                <a:latin typeface="Times New Roman" panose="02020603050405020304" pitchFamily="18" charset="0"/>
                <a:cs typeface="Times New Roman" panose="02020603050405020304" pitchFamily="18" charset="0"/>
              </a:rPr>
              <a:t>риказ Минздрава России от 20.05.2022 N 342н издан в соответствии со статьей 220 Трудового кодекса РФ, определяющей работника в качестве субъекта правоотношений, виды деятельности, при осуществлении которых проводится психиатрическое освидетельствование, относятся к работникам, выполняющим определенный вид деятельности (трудовые обязанности), а не к виду деятельности организации.</a:t>
            </a:r>
          </a:p>
          <a:p>
            <a:pPr marL="45720" indent="0" algn="ctr">
              <a:buNone/>
            </a:pPr>
            <a:r>
              <a:rPr lang="ru-RU" sz="4000" b="0" i="0" dirty="0">
                <a:solidFill>
                  <a:schemeClr val="tx1"/>
                </a:solidFill>
                <a:effectLst/>
                <a:latin typeface="Times New Roman" panose="02020603050405020304" pitchFamily="18" charset="0"/>
                <a:cs typeface="Times New Roman" panose="02020603050405020304" pitchFamily="18" charset="0"/>
              </a:rPr>
              <a:t>Также разъяснено, что </a:t>
            </a:r>
            <a:r>
              <a:rPr lang="ru-RU" sz="4000" b="1" i="0" dirty="0">
                <a:solidFill>
                  <a:schemeClr val="tx1"/>
                </a:solidFill>
                <a:effectLst/>
                <a:latin typeface="Times New Roman" panose="02020603050405020304" pitchFamily="18" charset="0"/>
                <a:cs typeface="Times New Roman" panose="02020603050405020304" pitchFamily="18" charset="0"/>
              </a:rPr>
              <a:t>психиатрическое освидетельствование является первичным по отношению к осмотру врачом-психиатром</a:t>
            </a:r>
            <a:r>
              <a:rPr lang="ru-RU" sz="4000" b="0" i="0" dirty="0">
                <a:solidFill>
                  <a:schemeClr val="tx1"/>
                </a:solidFill>
                <a:effectLst/>
                <a:latin typeface="Times New Roman" panose="02020603050405020304" pitchFamily="18" charset="0"/>
                <a:cs typeface="Times New Roman" panose="02020603050405020304" pitchFamily="18" charset="0"/>
              </a:rPr>
              <a:t>, проводимому в порядке предварительного и/или периодического медицинского осмотра.</a:t>
            </a:r>
          </a:p>
          <a:p>
            <a:pPr marL="45720" indent="0" algn="ctr">
              <a:buNone/>
            </a:pPr>
            <a:endParaRPr lang="ru-RU" sz="3700" b="1" i="0" dirty="0">
              <a:solidFill>
                <a:schemeClr val="tx1"/>
              </a:solidFill>
              <a:effectLst/>
              <a:latin typeface="Times New Roman" panose="02020603050405020304" pitchFamily="18" charset="0"/>
              <a:cs typeface="Times New Roman" panose="02020603050405020304" pitchFamily="18" charset="0"/>
            </a:endParaRPr>
          </a:p>
          <a:p>
            <a:pPr marL="45720" indent="0">
              <a:buNone/>
            </a:pPr>
            <a:endParaRPr lang="ru-RU" sz="37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58502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568952" cy="6408712"/>
          </a:xfrm>
        </p:spPr>
        <p:txBody>
          <a:bodyPr>
            <a:normAutofit fontScale="25000" lnSpcReduction="20000"/>
          </a:bodyPr>
          <a:lstStyle/>
          <a:p>
            <a:pPr marL="45720" indent="0" algn="ctr">
              <a:buNone/>
            </a:pPr>
            <a:r>
              <a:rPr lang="ru-RU" sz="5600" b="1" dirty="0">
                <a:solidFill>
                  <a:schemeClr val="tx1"/>
                </a:solidFill>
                <a:latin typeface="Times New Roman" panose="02020603050405020304" pitchFamily="18" charset="0"/>
                <a:cs typeface="Times New Roman" panose="02020603050405020304" pitchFamily="18" charset="0"/>
              </a:rPr>
              <a:t>С 1 марта 2023 года вступили в силу новые особенности проведения СОУТ на микропредприятиях</a:t>
            </a:r>
          </a:p>
          <a:p>
            <a:pPr marL="45720" indent="0" algn="just">
              <a:buNone/>
            </a:pPr>
            <a:r>
              <a:rPr lang="ru-RU" sz="5600" dirty="0">
                <a:solidFill>
                  <a:schemeClr val="tx1"/>
                </a:solidFill>
                <a:latin typeface="Times New Roman" panose="02020603050405020304" pitchFamily="18" charset="0"/>
                <a:cs typeface="Times New Roman" panose="02020603050405020304" pitchFamily="18" charset="0"/>
              </a:rPr>
              <a:t>В октябре 2022 года Минтруд опубликовал Приказ № 699н, в соответствии с которым с 1 марта 2023 года в отдельных организациях начнет действовать новый порядок СОУТ (специальной оценки условий труда). Изменения затронут компании и ИП, которые относятся к </a:t>
            </a:r>
            <a:r>
              <a:rPr lang="ru-RU" sz="5600" dirty="0" err="1">
                <a:solidFill>
                  <a:schemeClr val="tx1"/>
                </a:solidFill>
                <a:latin typeface="Times New Roman" panose="02020603050405020304" pitchFamily="18" charset="0"/>
                <a:cs typeface="Times New Roman" panose="02020603050405020304" pitchFamily="18" charset="0"/>
              </a:rPr>
              <a:t>микропредприятиям</a:t>
            </a:r>
            <a:r>
              <a:rPr lang="ru-RU" sz="5600" dirty="0">
                <a:solidFill>
                  <a:schemeClr val="tx1"/>
                </a:solidFill>
                <a:latin typeface="Times New Roman" panose="02020603050405020304" pitchFamily="18" charset="0"/>
                <a:cs typeface="Times New Roman" panose="02020603050405020304" pitchFamily="18" charset="0"/>
              </a:rPr>
              <a:t>, т. е. имеют до 15 наемных работников и годовой доход до 120 млн руб. Для организаций критерием также является доля </a:t>
            </a:r>
            <a:r>
              <a:rPr lang="ru-RU" sz="5600" dirty="0" err="1">
                <a:solidFill>
                  <a:schemeClr val="tx1"/>
                </a:solidFill>
                <a:latin typeface="Times New Roman" panose="02020603050405020304" pitchFamily="18" charset="0"/>
                <a:cs typeface="Times New Roman" panose="02020603050405020304" pitchFamily="18" charset="0"/>
              </a:rPr>
              <a:t>юрлиц</a:t>
            </a:r>
            <a:r>
              <a:rPr lang="ru-RU" sz="5600" dirty="0">
                <a:solidFill>
                  <a:schemeClr val="tx1"/>
                </a:solidFill>
                <a:latin typeface="Times New Roman" panose="02020603050405020304" pitchFamily="18" charset="0"/>
                <a:cs typeface="Times New Roman" panose="02020603050405020304" pitchFamily="18" charset="0"/>
              </a:rPr>
              <a:t> в уставном капитале. Доля среднего и крупного бизнеса в составе </a:t>
            </a:r>
            <a:r>
              <a:rPr lang="ru-RU" sz="5600" dirty="0" err="1">
                <a:solidFill>
                  <a:schemeClr val="tx1"/>
                </a:solidFill>
                <a:latin typeface="Times New Roman" panose="02020603050405020304" pitchFamily="18" charset="0"/>
                <a:cs typeface="Times New Roman" panose="02020603050405020304" pitchFamily="18" charset="0"/>
              </a:rPr>
              <a:t>микропредприятия</a:t>
            </a:r>
            <a:r>
              <a:rPr lang="ru-RU" sz="5600" dirty="0">
                <a:solidFill>
                  <a:schemeClr val="tx1"/>
                </a:solidFill>
                <a:latin typeface="Times New Roman" panose="02020603050405020304" pitchFamily="18" charset="0"/>
                <a:cs typeface="Times New Roman" panose="02020603050405020304" pitchFamily="18" charset="0"/>
              </a:rPr>
              <a:t> не может превышать 49%, а государства и некоммерческих компаний — 25%.</a:t>
            </a:r>
          </a:p>
          <a:p>
            <a:r>
              <a:rPr lang="ru-RU" sz="5600" dirty="0">
                <a:solidFill>
                  <a:schemeClr val="tx1"/>
                </a:solidFill>
                <a:latin typeface="Times New Roman" panose="02020603050405020304" pitchFamily="18" charset="0"/>
                <a:cs typeface="Times New Roman" panose="02020603050405020304" pitchFamily="18" charset="0"/>
              </a:rPr>
              <a:t>На каких </a:t>
            </a:r>
            <a:r>
              <a:rPr lang="ru-RU" sz="5600" dirty="0" err="1">
                <a:solidFill>
                  <a:schemeClr val="tx1"/>
                </a:solidFill>
                <a:latin typeface="Times New Roman" panose="02020603050405020304" pitchFamily="18" charset="0"/>
                <a:cs typeface="Times New Roman" panose="02020603050405020304" pitchFamily="18" charset="0"/>
              </a:rPr>
              <a:t>микропредприятиях</a:t>
            </a:r>
            <a:r>
              <a:rPr lang="ru-RU" sz="5600" dirty="0">
                <a:solidFill>
                  <a:schemeClr val="tx1"/>
                </a:solidFill>
                <a:latin typeface="Times New Roman" panose="02020603050405020304" pitchFamily="18" charset="0"/>
                <a:cs typeface="Times New Roman" panose="02020603050405020304" pitchFamily="18" charset="0"/>
              </a:rPr>
              <a:t> начнут действовать новые условия СОУТ: Приказ № 699н Минтруда утвердил правила СОУТ на </a:t>
            </a:r>
            <a:r>
              <a:rPr lang="ru-RU" sz="5600" dirty="0" err="1">
                <a:solidFill>
                  <a:schemeClr val="tx1"/>
                </a:solidFill>
                <a:latin typeface="Times New Roman" panose="02020603050405020304" pitchFamily="18" charset="0"/>
                <a:cs typeface="Times New Roman" panose="02020603050405020304" pitchFamily="18" charset="0"/>
              </a:rPr>
              <a:t>микропредприятиях</a:t>
            </a:r>
            <a:r>
              <a:rPr lang="ru-RU" sz="5600" dirty="0">
                <a:solidFill>
                  <a:schemeClr val="tx1"/>
                </a:solidFill>
                <a:latin typeface="Times New Roman" panose="02020603050405020304" pitchFamily="18" charset="0"/>
                <a:cs typeface="Times New Roman" panose="02020603050405020304" pitchFamily="18" charset="0"/>
              </a:rPr>
              <a:t> некоторых категорий по ОКВЭД. В пункте 2 приложения к приказу перечислено 12 сфер, где будут действовать новые особенности СОУТ:</a:t>
            </a:r>
          </a:p>
          <a:p>
            <a:pPr>
              <a:buFont typeface="Wingdings" panose="05000000000000000000" pitchFamily="2" charset="2"/>
              <a:buChar char="Ø"/>
            </a:pPr>
            <a:r>
              <a:rPr lang="ru-RU" sz="5600" dirty="0">
                <a:solidFill>
                  <a:schemeClr val="tx1"/>
                </a:solidFill>
                <a:latin typeface="Times New Roman" panose="02020603050405020304" pitchFamily="18" charset="0"/>
                <a:cs typeface="Times New Roman" panose="02020603050405020304" pitchFamily="18" charset="0"/>
              </a:rPr>
              <a:t>Класс 62 и 63 раздела J ОКВЭД, в частности компании, занятые разработкой компьютерного ПО, консультациями в этой сфере или деятельностью в информационных технологиях.</a:t>
            </a:r>
          </a:p>
          <a:p>
            <a:pPr>
              <a:buFont typeface="Wingdings" panose="05000000000000000000" pitchFamily="2" charset="2"/>
              <a:buChar char="Ø"/>
            </a:pPr>
            <a:r>
              <a:rPr lang="ru-RU" sz="5600" dirty="0">
                <a:solidFill>
                  <a:schemeClr val="tx1"/>
                </a:solidFill>
                <a:latin typeface="Times New Roman" panose="02020603050405020304" pitchFamily="18" charset="0"/>
                <a:cs typeface="Times New Roman" panose="02020603050405020304" pitchFamily="18" charset="0"/>
              </a:rPr>
              <a:t>Раздел K — финансовые и страховые компании.</a:t>
            </a:r>
          </a:p>
          <a:p>
            <a:pPr>
              <a:buFont typeface="Wingdings" panose="05000000000000000000" pitchFamily="2" charset="2"/>
              <a:buChar char="Ø"/>
            </a:pPr>
            <a:r>
              <a:rPr lang="ru-RU" sz="5600" dirty="0">
                <a:solidFill>
                  <a:schemeClr val="tx1"/>
                </a:solidFill>
                <a:latin typeface="Times New Roman" panose="02020603050405020304" pitchFamily="18" charset="0"/>
                <a:cs typeface="Times New Roman" panose="02020603050405020304" pitchFamily="18" charset="0"/>
              </a:rPr>
              <a:t>Раздел L — организации, занятые операциями с недвижимостью.</a:t>
            </a:r>
          </a:p>
          <a:p>
            <a:pPr>
              <a:buFont typeface="Wingdings" panose="05000000000000000000" pitchFamily="2" charset="2"/>
              <a:buChar char="Ø"/>
            </a:pPr>
            <a:r>
              <a:rPr lang="ru-RU" sz="5600" dirty="0">
                <a:solidFill>
                  <a:schemeClr val="tx1"/>
                </a:solidFill>
                <a:latin typeface="Times New Roman" panose="02020603050405020304" pitchFamily="18" charset="0"/>
                <a:cs typeface="Times New Roman" panose="02020603050405020304" pitchFamily="18" charset="0"/>
              </a:rPr>
              <a:t>Класс 69 раздела M — </a:t>
            </a:r>
            <a:r>
              <a:rPr lang="ru-RU" sz="5600" dirty="0" err="1">
                <a:solidFill>
                  <a:schemeClr val="tx1"/>
                </a:solidFill>
                <a:latin typeface="Times New Roman" panose="02020603050405020304" pitchFamily="18" charset="0"/>
                <a:cs typeface="Times New Roman" panose="02020603050405020304" pitchFamily="18" charset="0"/>
              </a:rPr>
              <a:t>микропредприятия</a:t>
            </a:r>
            <a:r>
              <a:rPr lang="ru-RU" sz="5600" dirty="0">
                <a:solidFill>
                  <a:schemeClr val="tx1"/>
                </a:solidFill>
                <a:latin typeface="Times New Roman" panose="02020603050405020304" pitchFamily="18" charset="0"/>
                <a:cs typeface="Times New Roman" panose="02020603050405020304" pitchFamily="18" charset="0"/>
              </a:rPr>
              <a:t>, работающие в сфере бухучета и права.</a:t>
            </a:r>
          </a:p>
          <a:p>
            <a:pPr>
              <a:buFont typeface="Wingdings" panose="05000000000000000000" pitchFamily="2" charset="2"/>
              <a:buChar char="Ø"/>
            </a:pPr>
            <a:r>
              <a:rPr lang="ru-RU" sz="5600" dirty="0">
                <a:solidFill>
                  <a:schemeClr val="tx1"/>
                </a:solidFill>
                <a:latin typeface="Times New Roman" panose="02020603050405020304" pitchFamily="18" charset="0"/>
                <a:cs typeface="Times New Roman" panose="02020603050405020304" pitchFamily="18" charset="0"/>
              </a:rPr>
              <a:t>Класс 70 раздела М — головные офисы, консалтинговые компании в сфере управления.</a:t>
            </a:r>
          </a:p>
          <a:p>
            <a:pPr>
              <a:buFont typeface="Wingdings" panose="05000000000000000000" pitchFamily="2" charset="2"/>
              <a:buChar char="Ø"/>
            </a:pPr>
            <a:r>
              <a:rPr lang="ru-RU" sz="5600" dirty="0">
                <a:solidFill>
                  <a:schemeClr val="tx1"/>
                </a:solidFill>
                <a:latin typeface="Times New Roman" panose="02020603050405020304" pitchFamily="18" charset="0"/>
                <a:cs typeface="Times New Roman" panose="02020603050405020304" pitchFamily="18" charset="0"/>
              </a:rPr>
              <a:t>Класс 71 раздела M — компании, занятые архитектурным и инженерно-техническим проектированием, техническими испытаниями, исследованиями и анализом.</a:t>
            </a:r>
          </a:p>
          <a:p>
            <a:pPr>
              <a:buFont typeface="Wingdings" panose="05000000000000000000" pitchFamily="2" charset="2"/>
              <a:buChar char="Ø"/>
            </a:pPr>
            <a:r>
              <a:rPr lang="ru-RU" sz="5600" dirty="0">
                <a:solidFill>
                  <a:schemeClr val="tx1"/>
                </a:solidFill>
                <a:latin typeface="Times New Roman" panose="02020603050405020304" pitchFamily="18" charset="0"/>
                <a:cs typeface="Times New Roman" panose="02020603050405020304" pitchFamily="18" charset="0"/>
              </a:rPr>
              <a:t>Класс 73 раздела M — рекламные фирмы и </a:t>
            </a:r>
            <a:r>
              <a:rPr lang="ru-RU" sz="5600" dirty="0" err="1">
                <a:solidFill>
                  <a:schemeClr val="tx1"/>
                </a:solidFill>
                <a:latin typeface="Times New Roman" panose="02020603050405020304" pitchFamily="18" charset="0"/>
                <a:cs typeface="Times New Roman" panose="02020603050405020304" pitchFamily="18" charset="0"/>
              </a:rPr>
              <a:t>микропредприятия</a:t>
            </a:r>
            <a:r>
              <a:rPr lang="ru-RU" sz="5600" dirty="0">
                <a:solidFill>
                  <a:schemeClr val="tx1"/>
                </a:solidFill>
                <a:latin typeface="Times New Roman" panose="02020603050405020304" pitchFamily="18" charset="0"/>
                <a:cs typeface="Times New Roman" panose="02020603050405020304" pitchFamily="18" charset="0"/>
              </a:rPr>
              <a:t>, занимающиеся исследованием рыночной конъюнктуры.</a:t>
            </a:r>
          </a:p>
          <a:p>
            <a:pPr>
              <a:buFont typeface="Wingdings" panose="05000000000000000000" pitchFamily="2" charset="2"/>
              <a:buChar char="Ø"/>
            </a:pPr>
            <a:r>
              <a:rPr lang="ru-RU" sz="5600" dirty="0">
                <a:solidFill>
                  <a:schemeClr val="tx1"/>
                </a:solidFill>
                <a:latin typeface="Times New Roman" panose="02020603050405020304" pitchFamily="18" charset="0"/>
                <a:cs typeface="Times New Roman" panose="02020603050405020304" pitchFamily="18" charset="0"/>
              </a:rPr>
              <a:t>Раздел N — административные организации.</a:t>
            </a:r>
          </a:p>
          <a:p>
            <a:pPr>
              <a:buFont typeface="Wingdings" panose="05000000000000000000" pitchFamily="2" charset="2"/>
              <a:buChar char="Ø"/>
            </a:pPr>
            <a:r>
              <a:rPr lang="ru-RU" sz="5600" dirty="0">
                <a:solidFill>
                  <a:schemeClr val="tx1"/>
                </a:solidFill>
                <a:latin typeface="Times New Roman" panose="02020603050405020304" pitchFamily="18" charset="0"/>
                <a:cs typeface="Times New Roman" panose="02020603050405020304" pitchFamily="18" charset="0"/>
              </a:rPr>
              <a:t>Раздел P — организации, занятые в сфере образования.</a:t>
            </a:r>
          </a:p>
          <a:p>
            <a:pPr>
              <a:buFont typeface="Wingdings" panose="05000000000000000000" pitchFamily="2" charset="2"/>
              <a:buChar char="Ø"/>
            </a:pPr>
            <a:r>
              <a:rPr lang="ru-RU" sz="5600" dirty="0">
                <a:solidFill>
                  <a:schemeClr val="tx1"/>
                </a:solidFill>
                <a:latin typeface="Times New Roman" panose="02020603050405020304" pitchFamily="18" charset="0"/>
                <a:cs typeface="Times New Roman" panose="02020603050405020304" pitchFamily="18" charset="0"/>
              </a:rPr>
              <a:t>Класс 90 раздела R — архивы, музеи, библиотеки и другие объекты культуры.</a:t>
            </a:r>
          </a:p>
          <a:p>
            <a:pPr>
              <a:buFont typeface="Wingdings" panose="05000000000000000000" pitchFamily="2" charset="2"/>
              <a:buChar char="Ø"/>
            </a:pPr>
            <a:r>
              <a:rPr lang="ru-RU" sz="5600" dirty="0">
                <a:solidFill>
                  <a:schemeClr val="tx1"/>
                </a:solidFill>
                <a:latin typeface="Times New Roman" panose="02020603050405020304" pitchFamily="18" charset="0"/>
                <a:cs typeface="Times New Roman" panose="02020603050405020304" pitchFamily="18" charset="0"/>
              </a:rPr>
              <a:t>Класс 94 раздела S — общественные организации.</a:t>
            </a:r>
          </a:p>
          <a:p>
            <a:pPr algn="ctr"/>
            <a:r>
              <a:rPr lang="ru-RU" sz="6400" b="1" i="1" dirty="0">
                <a:solidFill>
                  <a:schemeClr val="tx1"/>
                </a:solidFill>
                <a:latin typeface="Times New Roman" panose="02020603050405020304" pitchFamily="18" charset="0"/>
                <a:cs typeface="Times New Roman" panose="02020603050405020304" pitchFamily="18" charset="0"/>
              </a:rPr>
              <a:t>Исходя из приведенного перечня, можно сделать вывод, что новые особенности СОУТ применяются в отношении IT-предприятий, страховщиков, управленцев, маркетологов, финансистов, юристов, пиарщиков, архитекторов, а также образовательных учреждений, объектов культуры и общественных организаций.</a:t>
            </a:r>
            <a:endParaRPr lang="ru-RU" sz="6400" b="1"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4756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86E32FD-7575-42F9-BA62-F7C961D2F259}"/>
              </a:ext>
            </a:extLst>
          </p:cNvPr>
          <p:cNvSpPr>
            <a:spLocks noGrp="1"/>
          </p:cNvSpPr>
          <p:nvPr>
            <p:ph sz="quarter" idx="13"/>
          </p:nvPr>
        </p:nvSpPr>
        <p:spPr>
          <a:xfrm>
            <a:off x="179512" y="188640"/>
            <a:ext cx="8784976" cy="6552728"/>
          </a:xfrm>
        </p:spPr>
        <p:txBody>
          <a:bodyPr>
            <a:normAutofit fontScale="47500" lnSpcReduction="20000"/>
          </a:bodyPr>
          <a:lstStyle/>
          <a:p>
            <a:pPr algn="l">
              <a:buFont typeface="Wingdings" panose="05000000000000000000" pitchFamily="2" charset="2"/>
              <a:buChar char="q"/>
            </a:pPr>
            <a:r>
              <a:rPr lang="ru-RU" sz="2500" b="1" dirty="0">
                <a:solidFill>
                  <a:schemeClr val="tx1"/>
                </a:solidFill>
                <a:effectLst/>
                <a:latin typeface="Times New Roman" panose="02020603050405020304" pitchFamily="18" charset="0"/>
                <a:cs typeface="Times New Roman" panose="02020603050405020304" pitchFamily="18" charset="0"/>
              </a:rPr>
              <a:t>Кого не затрагивают новые условия СОУТ: </a:t>
            </a:r>
            <a:r>
              <a:rPr lang="ru-RU" sz="2500" b="1" i="0" dirty="0">
                <a:solidFill>
                  <a:schemeClr val="tx1"/>
                </a:solidFill>
                <a:effectLst/>
                <a:latin typeface="Times New Roman" panose="02020603050405020304" pitchFamily="18" charset="0"/>
                <a:cs typeface="Times New Roman" panose="02020603050405020304" pitchFamily="18" charset="0"/>
              </a:rPr>
              <a:t>В пункте 3 приложения к Приказу № 699н приведены 3 условия, при соблюдении которых на микропредприятие не распространяются новые особенности СОУТ. Итак, они не касаются субъектов малого предпринимательства и ИП:</a:t>
            </a:r>
          </a:p>
          <a:p>
            <a:pPr algn="l">
              <a:buFont typeface="Wingdings" panose="05000000000000000000" pitchFamily="2" charset="2"/>
              <a:buChar char="Ø"/>
            </a:pPr>
            <a:r>
              <a:rPr lang="ru-RU" sz="2500" b="0" i="0" dirty="0">
                <a:solidFill>
                  <a:schemeClr val="tx1"/>
                </a:solidFill>
                <a:effectLst/>
                <a:latin typeface="Times New Roman" panose="02020603050405020304" pitchFamily="18" charset="0"/>
                <a:cs typeface="Times New Roman" panose="02020603050405020304" pitchFamily="18" charset="0"/>
              </a:rPr>
              <a:t>Если в них предусмотрены рабочие места по профессиям и должностям, для которых необходимо досрочно назначать пенсию по старости.</a:t>
            </a:r>
          </a:p>
          <a:p>
            <a:pPr algn="l">
              <a:buFont typeface="Wingdings" panose="05000000000000000000" pitchFamily="2" charset="2"/>
              <a:buChar char="Ø"/>
            </a:pPr>
            <a:r>
              <a:rPr lang="ru-RU" sz="2500" b="0" i="0" dirty="0">
                <a:solidFill>
                  <a:schemeClr val="tx1"/>
                </a:solidFill>
                <a:effectLst/>
                <a:latin typeface="Times New Roman" panose="02020603050405020304" pitchFamily="18" charset="0"/>
                <a:cs typeface="Times New Roman" panose="02020603050405020304" pitchFamily="18" charset="0"/>
              </a:rPr>
              <a:t>Если есть должности, на которых сотрудники сталкиваются с вредными или опасными факторами и получают за этой определенные гарантии и компенсации.</a:t>
            </a:r>
          </a:p>
          <a:p>
            <a:pPr algn="l">
              <a:buFont typeface="Wingdings" panose="05000000000000000000" pitchFamily="2" charset="2"/>
              <a:buChar char="Ø"/>
            </a:pPr>
            <a:r>
              <a:rPr lang="ru-RU" sz="2500" b="0" i="0" dirty="0">
                <a:solidFill>
                  <a:schemeClr val="tx1"/>
                </a:solidFill>
                <a:effectLst/>
                <a:latin typeface="Times New Roman" panose="02020603050405020304" pitchFamily="18" charset="0"/>
                <a:cs typeface="Times New Roman" panose="02020603050405020304" pitchFamily="18" charset="0"/>
              </a:rPr>
              <a:t>Если ранее проведенная СУОТ уже выявила на рабочих местах опасные или вредные факторы.</a:t>
            </a:r>
          </a:p>
          <a:p>
            <a:pPr algn="l">
              <a:buFont typeface="Wingdings" panose="05000000000000000000" pitchFamily="2" charset="2"/>
              <a:buChar char="q"/>
            </a:pPr>
            <a:r>
              <a:rPr lang="ru-RU" sz="2500" b="1" i="0" dirty="0">
                <a:solidFill>
                  <a:schemeClr val="tx1"/>
                </a:solidFill>
                <a:effectLst/>
                <a:latin typeface="Times New Roman" panose="02020603050405020304" pitchFamily="18" charset="0"/>
                <a:cs typeface="Times New Roman" panose="02020603050405020304" pitchFamily="18" charset="0"/>
              </a:rPr>
              <a:t>Согласно пункту 4 приложения к приказу № 699н, выявлять потенциально опасные и вредные производственные факторы может сам работодатель либо его представитель вместе с сотрудниками. Для этой задачи не нужно обращаться за услугами в стороннюю организацию.</a:t>
            </a:r>
          </a:p>
          <a:p>
            <a:pPr algn="l">
              <a:buFont typeface="Wingdings" panose="05000000000000000000" pitchFamily="2" charset="2"/>
              <a:buChar char="q"/>
            </a:pPr>
            <a:r>
              <a:rPr lang="ru-RU" sz="2500" b="1" i="0" dirty="0">
                <a:solidFill>
                  <a:schemeClr val="tx1"/>
                </a:solidFill>
                <a:effectLst/>
                <a:latin typeface="Times New Roman" panose="02020603050405020304" pitchFamily="18" charset="0"/>
                <a:cs typeface="Times New Roman" panose="02020603050405020304" pitchFamily="18" charset="0"/>
              </a:rPr>
              <a:t>В процессе СОУТ обязательно учитываются факторы, перечисленные в пункте 5 Приложения к Приказу № 699н:</a:t>
            </a:r>
          </a:p>
          <a:p>
            <a:pPr algn="l">
              <a:buFont typeface="Wingdings" panose="05000000000000000000" pitchFamily="2" charset="2"/>
              <a:buChar char="Ø"/>
            </a:pPr>
            <a:r>
              <a:rPr lang="ru-RU" sz="2500" b="0" i="0" dirty="0">
                <a:solidFill>
                  <a:schemeClr val="tx1"/>
                </a:solidFill>
                <a:effectLst/>
                <a:latin typeface="Times New Roman" panose="02020603050405020304" pitchFamily="18" charset="0"/>
                <a:cs typeface="Times New Roman" panose="02020603050405020304" pitchFamily="18" charset="0"/>
              </a:rPr>
              <a:t>какие материалы, сырье, оборудование используют работники и могут ли они быть источником вредных или опасных факторов;</a:t>
            </a:r>
          </a:p>
          <a:p>
            <a:pPr algn="l">
              <a:buFont typeface="Wingdings" panose="05000000000000000000" pitchFamily="2" charset="2"/>
              <a:buChar char="Ø"/>
            </a:pPr>
            <a:r>
              <a:rPr lang="ru-RU" sz="2500" b="0" i="0" dirty="0">
                <a:solidFill>
                  <a:schemeClr val="tx1"/>
                </a:solidFill>
                <a:effectLst/>
                <a:latin typeface="Times New Roman" panose="02020603050405020304" pitchFamily="18" charset="0"/>
                <a:cs typeface="Times New Roman" panose="02020603050405020304" pitchFamily="18" charset="0"/>
              </a:rPr>
              <a:t>каковы были результаты предыдущих исследований, производственного контроля и государственного санэпиднадзора;</a:t>
            </a:r>
          </a:p>
          <a:p>
            <a:pPr algn="l">
              <a:buFont typeface="Wingdings" panose="05000000000000000000" pitchFamily="2" charset="2"/>
              <a:buChar char="Ø"/>
            </a:pPr>
            <a:r>
              <a:rPr lang="ru-RU" sz="2500" b="0" i="0" dirty="0">
                <a:solidFill>
                  <a:schemeClr val="tx1"/>
                </a:solidFill>
                <a:effectLst/>
                <a:latin typeface="Times New Roman" panose="02020603050405020304" pitchFamily="18" charset="0"/>
                <a:cs typeface="Times New Roman" panose="02020603050405020304" pitchFamily="18" charset="0"/>
              </a:rPr>
              <a:t>отмечались ли случаи получения травм или заболеваний сотрудников под влиянием тех или иных рабочих факторов;</a:t>
            </a:r>
          </a:p>
          <a:p>
            <a:pPr algn="l">
              <a:buFont typeface="Wingdings" panose="05000000000000000000" pitchFamily="2" charset="2"/>
              <a:buChar char="Ø"/>
            </a:pPr>
            <a:r>
              <a:rPr lang="ru-RU" sz="2500" b="0" i="0" dirty="0">
                <a:solidFill>
                  <a:schemeClr val="tx1"/>
                </a:solidFill>
                <a:effectLst/>
                <a:latin typeface="Times New Roman" panose="02020603050405020304" pitchFamily="18" charset="0"/>
                <a:cs typeface="Times New Roman" panose="02020603050405020304" pitchFamily="18" charset="0"/>
              </a:rPr>
              <a:t>есть ли у самих сотрудников предположения о том, какие факторы на их рабочем месте могут нести вред или быть потенциально опасными для их здоровья.</a:t>
            </a:r>
          </a:p>
          <a:p>
            <a:pPr algn="l">
              <a:buFont typeface="Wingdings" panose="05000000000000000000" pitchFamily="2" charset="2"/>
              <a:buChar char="q"/>
            </a:pPr>
            <a:r>
              <a:rPr lang="ru-RU" sz="2500" b="1" i="0" dirty="0">
                <a:solidFill>
                  <a:schemeClr val="tx1"/>
                </a:solidFill>
                <a:effectLst/>
                <a:latin typeface="Times New Roman" panose="02020603050405020304" pitchFamily="18" charset="0"/>
                <a:cs typeface="Times New Roman" panose="02020603050405020304" pitchFamily="18" charset="0"/>
              </a:rPr>
              <a:t>По результатам СОУТ на каждое рабочее место должен составляться поверочный лист, форма которого приведена в Приложении № 1 приказа. В документе предусмотрено 8 блоков:</a:t>
            </a:r>
          </a:p>
          <a:p>
            <a:pPr algn="l">
              <a:buFont typeface="+mj-lt"/>
              <a:buAutoNum type="arabicPeriod"/>
            </a:pPr>
            <a:r>
              <a:rPr lang="ru-RU" sz="2500" b="0" i="0" dirty="0">
                <a:solidFill>
                  <a:schemeClr val="tx1"/>
                </a:solidFill>
                <a:effectLst/>
                <a:latin typeface="Times New Roman" panose="02020603050405020304" pitchFamily="18" charset="0"/>
                <a:cs typeface="Times New Roman" panose="02020603050405020304" pitchFamily="18" charset="0"/>
              </a:rPr>
              <a:t>Сведения о работодателе: наименование, место нахождения и выполнения работ, название подразделения, контакты.</a:t>
            </a:r>
          </a:p>
          <a:p>
            <a:pPr algn="l">
              <a:buFont typeface="+mj-lt"/>
              <a:buAutoNum type="arabicPeriod"/>
            </a:pPr>
            <a:r>
              <a:rPr lang="ru-RU" sz="2500" b="0" i="0" dirty="0">
                <a:solidFill>
                  <a:schemeClr val="tx1"/>
                </a:solidFill>
                <a:effectLst/>
                <a:latin typeface="Times New Roman" panose="02020603050405020304" pitchFamily="18" charset="0"/>
                <a:cs typeface="Times New Roman" panose="02020603050405020304" pitchFamily="18" charset="0"/>
              </a:rPr>
              <a:t>Сведения о рабочем месте: номер и наименование (специальность, должность, профессия).</a:t>
            </a:r>
          </a:p>
          <a:p>
            <a:pPr algn="l">
              <a:buFont typeface="+mj-lt"/>
              <a:buAutoNum type="arabicPeriod"/>
            </a:pPr>
            <a:r>
              <a:rPr lang="ru-RU" sz="2500" b="0" i="0" dirty="0">
                <a:solidFill>
                  <a:schemeClr val="tx1"/>
                </a:solidFill>
                <a:effectLst/>
                <a:latin typeface="Times New Roman" panose="02020603050405020304" pitchFamily="18" charset="0"/>
                <a:cs typeface="Times New Roman" panose="02020603050405020304" pitchFamily="18" charset="0"/>
              </a:rPr>
              <a:t>Таблица с перечнем физических, химических, биологических факторов, тяжести и напряженности трудового процесса — напротив каждого из факторов есть слова «да» и «нет», одно из которых нужно подчеркнуть при оценке рабочего места.</a:t>
            </a:r>
          </a:p>
          <a:p>
            <a:pPr algn="l">
              <a:buFont typeface="+mj-lt"/>
              <a:buAutoNum type="arabicPeriod"/>
            </a:pPr>
            <a:r>
              <a:rPr lang="ru-RU" sz="2500" b="0" i="0" dirty="0">
                <a:solidFill>
                  <a:schemeClr val="tx1"/>
                </a:solidFill>
                <a:effectLst/>
                <a:latin typeface="Times New Roman" panose="02020603050405020304" pitchFamily="18" charset="0"/>
                <a:cs typeface="Times New Roman" panose="02020603050405020304" pitchFamily="18" charset="0"/>
              </a:rPr>
              <a:t>Заключение, где ставится галочка напротив одного из результатов оценки: условия труда соответствуют нормативным требованиям или были выявлены опасные либо вредные факторы, требующие измерения и исследования с привлечением сторонней организации, имеющей лицензию на СОУТ.</a:t>
            </a:r>
          </a:p>
          <a:p>
            <a:pPr algn="l">
              <a:buFont typeface="+mj-lt"/>
              <a:buAutoNum type="arabicPeriod"/>
            </a:pPr>
            <a:r>
              <a:rPr lang="ru-RU" sz="2500" b="0" i="0" dirty="0">
                <a:solidFill>
                  <a:schemeClr val="tx1"/>
                </a:solidFill>
                <a:effectLst/>
                <a:latin typeface="Times New Roman" panose="02020603050405020304" pitchFamily="18" charset="0"/>
                <a:cs typeface="Times New Roman" panose="02020603050405020304" pitchFamily="18" charset="0"/>
              </a:rPr>
              <a:t>Дата составления поверочного листа.</a:t>
            </a:r>
          </a:p>
          <a:p>
            <a:pPr algn="l">
              <a:buFont typeface="+mj-lt"/>
              <a:buAutoNum type="arabicPeriod"/>
            </a:pPr>
            <a:r>
              <a:rPr lang="ru-RU" sz="2500" b="0" i="0" dirty="0">
                <a:solidFill>
                  <a:schemeClr val="tx1"/>
                </a:solidFill>
                <a:effectLst/>
                <a:latin typeface="Times New Roman" panose="02020603050405020304" pitchFamily="18" charset="0"/>
                <a:cs typeface="Times New Roman" panose="02020603050405020304" pitchFamily="18" charset="0"/>
              </a:rPr>
              <a:t>Сведения о председателе комиссии по СОУТ</a:t>
            </a:r>
          </a:p>
          <a:p>
            <a:pPr algn="l">
              <a:buFont typeface="+mj-lt"/>
              <a:buAutoNum type="arabicPeriod"/>
            </a:pPr>
            <a:r>
              <a:rPr lang="ru-RU" sz="2500" b="0" i="0" dirty="0">
                <a:solidFill>
                  <a:schemeClr val="tx1"/>
                </a:solidFill>
                <a:effectLst/>
                <a:latin typeface="Times New Roman" panose="02020603050405020304" pitchFamily="18" charset="0"/>
                <a:cs typeface="Times New Roman" panose="02020603050405020304" pitchFamily="18" charset="0"/>
              </a:rPr>
              <a:t>Данные о членах комиссии по СОУТ.</a:t>
            </a:r>
          </a:p>
          <a:p>
            <a:pPr algn="l">
              <a:buFont typeface="+mj-lt"/>
              <a:buAutoNum type="arabicPeriod"/>
            </a:pPr>
            <a:r>
              <a:rPr lang="ru-RU" sz="2500" b="0" i="0" dirty="0">
                <a:solidFill>
                  <a:schemeClr val="tx1"/>
                </a:solidFill>
                <a:effectLst/>
                <a:latin typeface="Times New Roman" panose="02020603050405020304" pitchFamily="18" charset="0"/>
                <a:cs typeface="Times New Roman" panose="02020603050405020304" pitchFamily="18" charset="0"/>
              </a:rPr>
              <a:t>Блок для подписи и ФИО работника, ознакомленного с документом.</a:t>
            </a:r>
          </a:p>
          <a:p>
            <a:pPr algn="ctr"/>
            <a:r>
              <a:rPr lang="ru-RU" sz="3800" b="1" i="0" dirty="0">
                <a:solidFill>
                  <a:srgbClr val="FF0000"/>
                </a:solidFill>
                <a:effectLst/>
                <a:latin typeface="Times New Roman" panose="02020603050405020304" pitchFamily="18" charset="0"/>
                <a:cs typeface="Times New Roman" panose="02020603050405020304" pitchFamily="18" charset="0"/>
              </a:rPr>
              <a:t>Как было сказано выше, новые условия СОУТ применяются с 1 марта 2023 года и продолжат действовать до 1 марта 2029 года.</a:t>
            </a:r>
          </a:p>
          <a:p>
            <a:endParaRPr lang="ru-RU" dirty="0"/>
          </a:p>
        </p:txBody>
      </p:sp>
    </p:spTree>
    <p:extLst>
      <p:ext uri="{BB962C8B-B14F-4D97-AF65-F5344CB8AC3E}">
        <p14:creationId xmlns:p14="http://schemas.microsoft.com/office/powerpoint/2010/main" val="1473792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08712"/>
          </a:xfrm>
        </p:spPr>
        <p:txBody>
          <a:bodyPr>
            <a:normAutofit fontScale="55000" lnSpcReduction="20000"/>
          </a:bodyPr>
          <a:lstStyle/>
          <a:p>
            <a:pPr marL="45720" indent="0" algn="ctr">
              <a:buNone/>
            </a:pPr>
            <a:r>
              <a:rPr lang="ru-RU" sz="3600" b="1" dirty="0">
                <a:solidFill>
                  <a:srgbClr val="282828"/>
                </a:solidFill>
                <a:latin typeface="Times New Roman" panose="02020603050405020304" pitchFamily="18" charset="0"/>
                <a:cs typeface="Times New Roman" panose="02020603050405020304" pitchFamily="18" charset="0"/>
              </a:rPr>
              <a:t>Если в ходе оценки был выявлен хотя бы один вредный или опасный фактор, то </a:t>
            </a:r>
            <a:r>
              <a:rPr lang="ru-RU" sz="3600" b="1" dirty="0" err="1">
                <a:solidFill>
                  <a:srgbClr val="282828"/>
                </a:solidFill>
                <a:latin typeface="Times New Roman" panose="02020603050405020304" pitchFamily="18" charset="0"/>
                <a:cs typeface="Times New Roman" panose="02020603050405020304" pitchFamily="18" charset="0"/>
              </a:rPr>
              <a:t>микропредприятию</a:t>
            </a:r>
            <a:r>
              <a:rPr lang="ru-RU" sz="3600" b="1" dirty="0">
                <a:solidFill>
                  <a:srgbClr val="282828"/>
                </a:solidFill>
                <a:latin typeface="Times New Roman" panose="02020603050405020304" pitchFamily="18" charset="0"/>
                <a:cs typeface="Times New Roman" panose="02020603050405020304" pitchFamily="18" charset="0"/>
              </a:rPr>
              <a:t> нужно привлечь специализированную организацию, которая проведет СОУТ. Если нет — достаточно заполнить декларацию соответствия условий труда и в течение 30 рабочих дней со дня утверждения поверочного листа подать ее в Реестр деклараций и ФГИС СОУТ.</a:t>
            </a:r>
          </a:p>
          <a:p>
            <a:pPr>
              <a:buFont typeface="Wingdings" panose="05000000000000000000" pitchFamily="2" charset="2"/>
              <a:buChar char="q"/>
            </a:pPr>
            <a:r>
              <a:rPr lang="ru-RU" sz="3600" dirty="0">
                <a:solidFill>
                  <a:srgbClr val="282828"/>
                </a:solidFill>
                <a:latin typeface="Times New Roman" panose="02020603050405020304" pitchFamily="18" charset="0"/>
                <a:cs typeface="Times New Roman" panose="02020603050405020304" pitchFamily="18" charset="0"/>
              </a:rPr>
              <a:t>Рекомендованный образец декларации приведен в Приложении № 2 Приказа № 699н. В документе указывают:</a:t>
            </a:r>
          </a:p>
          <a:p>
            <a:pPr>
              <a:buFont typeface="Wingdings" panose="05000000000000000000" pitchFamily="2" charset="2"/>
              <a:buChar char="Ø"/>
            </a:pPr>
            <a:r>
              <a:rPr lang="ru-RU" sz="3600" dirty="0">
                <a:solidFill>
                  <a:srgbClr val="282828"/>
                </a:solidFill>
                <a:latin typeface="Times New Roman" panose="02020603050405020304" pitchFamily="18" charset="0"/>
                <a:cs typeface="Times New Roman" panose="02020603050405020304" pitchFamily="18" charset="0"/>
              </a:rPr>
              <a:t>наименование </a:t>
            </a:r>
            <a:r>
              <a:rPr lang="ru-RU" sz="3600" dirty="0" err="1">
                <a:solidFill>
                  <a:srgbClr val="282828"/>
                </a:solidFill>
                <a:latin typeface="Times New Roman" panose="02020603050405020304" pitchFamily="18" charset="0"/>
                <a:cs typeface="Times New Roman" panose="02020603050405020304" pitchFamily="18" charset="0"/>
              </a:rPr>
              <a:t>микропредприятия</a:t>
            </a:r>
            <a:r>
              <a:rPr lang="ru-RU" sz="3600" dirty="0">
                <a:solidFill>
                  <a:srgbClr val="282828"/>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ru-RU" sz="3600" dirty="0">
                <a:solidFill>
                  <a:srgbClr val="282828"/>
                </a:solidFill>
                <a:latin typeface="Times New Roman" panose="02020603050405020304" pitchFamily="18" charset="0"/>
                <a:cs typeface="Times New Roman" panose="02020603050405020304" pitchFamily="18" charset="0"/>
              </a:rPr>
              <a:t>место его нахождения и осуществления деятельности;</a:t>
            </a:r>
          </a:p>
          <a:p>
            <a:pPr>
              <a:buFont typeface="Wingdings" panose="05000000000000000000" pitchFamily="2" charset="2"/>
              <a:buChar char="Ø"/>
            </a:pPr>
            <a:r>
              <a:rPr lang="ru-RU" sz="3600" dirty="0">
                <a:solidFill>
                  <a:srgbClr val="282828"/>
                </a:solidFill>
                <a:latin typeface="Times New Roman" panose="02020603050405020304" pitchFamily="18" charset="0"/>
                <a:cs typeface="Times New Roman" panose="02020603050405020304" pitchFamily="18" charset="0"/>
              </a:rPr>
              <a:t>ИНН;</a:t>
            </a:r>
          </a:p>
          <a:p>
            <a:pPr>
              <a:buFont typeface="Wingdings" panose="05000000000000000000" pitchFamily="2" charset="2"/>
              <a:buChar char="Ø"/>
            </a:pPr>
            <a:r>
              <a:rPr lang="ru-RU" sz="3600" dirty="0">
                <a:solidFill>
                  <a:srgbClr val="282828"/>
                </a:solidFill>
                <a:latin typeface="Times New Roman" panose="02020603050405020304" pitchFamily="18" charset="0"/>
                <a:cs typeface="Times New Roman" panose="02020603050405020304" pitchFamily="18" charset="0"/>
              </a:rPr>
              <a:t>ОГРН;</a:t>
            </a:r>
          </a:p>
          <a:p>
            <a:pPr>
              <a:buFont typeface="Wingdings" panose="05000000000000000000" pitchFamily="2" charset="2"/>
              <a:buChar char="Ø"/>
            </a:pPr>
            <a:r>
              <a:rPr lang="ru-RU" sz="3600" dirty="0">
                <a:solidFill>
                  <a:srgbClr val="282828"/>
                </a:solidFill>
                <a:latin typeface="Times New Roman" panose="02020603050405020304" pitchFamily="18" charset="0"/>
                <a:cs typeface="Times New Roman" panose="02020603050405020304" pitchFamily="18" charset="0"/>
              </a:rPr>
              <a:t>перечень всех рабочих мест, прошедших оценку;</a:t>
            </a:r>
          </a:p>
          <a:p>
            <a:pPr>
              <a:buFont typeface="Wingdings" panose="05000000000000000000" pitchFamily="2" charset="2"/>
              <a:buChar char="Ø"/>
            </a:pPr>
            <a:r>
              <a:rPr lang="ru-RU" sz="3600" dirty="0">
                <a:solidFill>
                  <a:srgbClr val="282828"/>
                </a:solidFill>
                <a:latin typeface="Times New Roman" panose="02020603050405020304" pitchFamily="18" charset="0"/>
                <a:cs typeface="Times New Roman" panose="02020603050405020304" pitchFamily="18" charset="0"/>
              </a:rPr>
              <a:t>номер поверочного листа, на основании которого подается декларация;</a:t>
            </a:r>
          </a:p>
          <a:p>
            <a:pPr>
              <a:buFont typeface="Wingdings" panose="05000000000000000000" pitchFamily="2" charset="2"/>
              <a:buChar char="Ø"/>
            </a:pPr>
            <a:r>
              <a:rPr lang="ru-RU" sz="3600" dirty="0">
                <a:solidFill>
                  <a:srgbClr val="282828"/>
                </a:solidFill>
                <a:latin typeface="Times New Roman" panose="02020603050405020304" pitchFamily="18" charset="0"/>
                <a:cs typeface="Times New Roman" panose="02020603050405020304" pitchFamily="18" charset="0"/>
              </a:rPr>
              <a:t>дату подачи;</a:t>
            </a:r>
          </a:p>
          <a:p>
            <a:pPr>
              <a:buFont typeface="Wingdings" panose="05000000000000000000" pitchFamily="2" charset="2"/>
              <a:buChar char="Ø"/>
            </a:pPr>
            <a:r>
              <a:rPr lang="ru-RU" sz="3600" dirty="0">
                <a:solidFill>
                  <a:srgbClr val="282828"/>
                </a:solidFill>
                <a:latin typeface="Times New Roman" panose="02020603050405020304" pitchFamily="18" charset="0"/>
                <a:cs typeface="Times New Roman" panose="02020603050405020304" pitchFamily="18" charset="0"/>
              </a:rPr>
              <a:t>сведения о регистрации, включая наименование органа, который зарегистрировал документ;</a:t>
            </a:r>
          </a:p>
          <a:p>
            <a:pPr>
              <a:buFont typeface="Wingdings" panose="05000000000000000000" pitchFamily="2" charset="2"/>
              <a:buChar char="Ø"/>
            </a:pPr>
            <a:r>
              <a:rPr lang="ru-RU" sz="3600" dirty="0">
                <a:solidFill>
                  <a:srgbClr val="282828"/>
                </a:solidFill>
                <a:latin typeface="Times New Roman" panose="02020603050405020304" pitchFamily="18" charset="0"/>
                <a:cs typeface="Times New Roman" panose="02020603050405020304" pitchFamily="18" charset="0"/>
              </a:rPr>
              <a:t>подпись, фамилию и инициалы должностного лица, зарегистрировавшего декларацию.</a:t>
            </a:r>
          </a:p>
          <a:p>
            <a:pPr marL="45720" indent="0" algn="ctr">
              <a:buNone/>
            </a:pPr>
            <a:r>
              <a:rPr lang="ru-RU" sz="3600" b="1" dirty="0">
                <a:solidFill>
                  <a:srgbClr val="FF0000"/>
                </a:solidFill>
                <a:latin typeface="Times New Roman" panose="02020603050405020304" pitchFamily="18" charset="0"/>
                <a:cs typeface="Times New Roman" panose="02020603050405020304" pitchFamily="18" charset="0"/>
              </a:rPr>
              <a:t>Как было сказано выше, новые условия СОУТ начнут применяться с 1 марта 2023 года и продолжат действовать до 1 марта 2029 года.</a:t>
            </a:r>
          </a:p>
          <a:p>
            <a:endParaRPr lang="ru-RU" dirty="0"/>
          </a:p>
        </p:txBody>
      </p:sp>
    </p:spTree>
    <p:extLst>
      <p:ext uri="{BB962C8B-B14F-4D97-AF65-F5344CB8AC3E}">
        <p14:creationId xmlns:p14="http://schemas.microsoft.com/office/powerpoint/2010/main" val="1342449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84976" cy="1656184"/>
          </a:xfrm>
        </p:spPr>
        <p:txBody>
          <a:bodyPr/>
          <a:lstStyle/>
          <a:p>
            <a:pPr marL="0" indent="0" algn="ctr">
              <a:buNone/>
            </a:pPr>
            <a:r>
              <a:rPr lang="ru-RU" sz="2800" dirty="0">
                <a:solidFill>
                  <a:schemeClr val="tx1"/>
                </a:solidFill>
                <a:latin typeface="Times New Roman" panose="02020603050405020304" pitchFamily="18" charset="0"/>
                <a:cs typeface="Times New Roman" panose="02020603050405020304" pitchFamily="18" charset="0"/>
              </a:rPr>
              <a:t>Постановление Правительства РФ от 24 декабря 2021 г. N 2464 "О порядке обучения по охране труда и проверки знания требований охраны труда</a:t>
            </a:r>
            <a:r>
              <a:rPr lang="ru-RU" sz="2400" dirty="0">
                <a:solidFill>
                  <a:schemeClr val="tx1"/>
                </a:solidFill>
                <a:latin typeface="Times New Roman" panose="02020603050405020304" pitchFamily="18" charset="0"/>
                <a:cs typeface="Times New Roman" panose="02020603050405020304" pitchFamily="18" charset="0"/>
              </a:rPr>
              <a:t>"</a:t>
            </a:r>
            <a:br>
              <a:rPr lang="ru-RU" sz="2400" dirty="0">
                <a:solidFill>
                  <a:schemeClr val="tx1"/>
                </a:solidFill>
                <a:latin typeface="Times New Roman" panose="02020603050405020304" pitchFamily="18" charset="0"/>
                <a:cs typeface="Times New Roman" panose="02020603050405020304" pitchFamily="18" charset="0"/>
              </a:rPr>
            </a:br>
            <a:endParaRPr lang="ru-RU" sz="2400" dirty="0">
              <a:solidFill>
                <a:schemeClr val="tx1"/>
              </a:solidFill>
            </a:endParaRPr>
          </a:p>
        </p:txBody>
      </p:sp>
      <p:sp>
        <p:nvSpPr>
          <p:cNvPr id="3" name="Объект 2"/>
          <p:cNvSpPr>
            <a:spLocks noGrp="1"/>
          </p:cNvSpPr>
          <p:nvPr>
            <p:ph sz="quarter" idx="13"/>
          </p:nvPr>
        </p:nvSpPr>
        <p:spPr>
          <a:xfrm>
            <a:off x="251520" y="1772816"/>
            <a:ext cx="8640960" cy="4842872"/>
          </a:xfrm>
        </p:spPr>
        <p:txBody>
          <a:bodyPr/>
          <a:lstStyle/>
          <a:p>
            <a:pPr marL="45720" indent="0" algn="ctr">
              <a:buNone/>
            </a:pPr>
            <a:r>
              <a:rPr lang="ru-RU" dirty="0">
                <a:solidFill>
                  <a:schemeClr val="tx1"/>
                </a:solidFill>
                <a:latin typeface="Times New Roman" panose="02020603050405020304" pitchFamily="18" charset="0"/>
                <a:cs typeface="Times New Roman" panose="02020603050405020304" pitchFamily="18" charset="0"/>
              </a:rPr>
              <a:t>Наиболее частое нарушение, встречающееся при проведении расследований несчастных случаев, является обучение работников требованиям охраны труда и проверка знания требований охраны труда без отрыва от работы.</a:t>
            </a:r>
            <a:endParaRPr lang="ru-RU" sz="2400" b="1" dirty="0">
              <a:solidFill>
                <a:srgbClr val="FF0000"/>
              </a:solidFill>
              <a:latin typeface="Times New Roman" panose="02020603050405020304" pitchFamily="18" charset="0"/>
              <a:cs typeface="Times New Roman" panose="02020603050405020304" pitchFamily="18" charset="0"/>
            </a:endParaRPr>
          </a:p>
          <a:p>
            <a:pPr marL="45720" indent="0" algn="ctr">
              <a:buNone/>
            </a:pPr>
            <a:endParaRPr lang="ru-RU" sz="2400" b="1" dirty="0">
              <a:solidFill>
                <a:srgbClr val="FF0000"/>
              </a:solidFill>
              <a:latin typeface="Times New Roman" panose="02020603050405020304" pitchFamily="18" charset="0"/>
              <a:cs typeface="Times New Roman" panose="02020603050405020304" pitchFamily="18" charset="0"/>
            </a:endParaRPr>
          </a:p>
          <a:p>
            <a:pPr marL="45720" indent="0" algn="ctr">
              <a:buNone/>
            </a:pPr>
            <a:endParaRPr lang="ru-RU" sz="2400" b="1" dirty="0">
              <a:solidFill>
                <a:srgbClr val="FF0000"/>
              </a:solidFill>
              <a:latin typeface="Times New Roman" panose="02020603050405020304" pitchFamily="18" charset="0"/>
              <a:cs typeface="Times New Roman" panose="02020603050405020304" pitchFamily="18" charset="0"/>
            </a:endParaRPr>
          </a:p>
          <a:p>
            <a:pPr marL="45720" indent="0" algn="ctr">
              <a:buNone/>
            </a:pPr>
            <a:r>
              <a:rPr lang="ru-RU" sz="2400" b="1" dirty="0">
                <a:solidFill>
                  <a:srgbClr val="FF0000"/>
                </a:solidFill>
                <a:latin typeface="Times New Roman" panose="02020603050405020304" pitchFamily="18" charset="0"/>
                <a:cs typeface="Times New Roman" panose="02020603050405020304" pitchFamily="18" charset="0"/>
              </a:rPr>
              <a:t>Напоминаем, что согласно пункту 65 данных Правил обучение работников требованиям охраны труда и проверка знания требований охраны труда осуществляются с отрывом от работы.</a:t>
            </a:r>
          </a:p>
          <a:p>
            <a:pPr marL="45720" indent="0" algn="ctr">
              <a:buNone/>
            </a:pPr>
            <a:endParaRPr lang="ru-RU" dirty="0">
              <a:solidFill>
                <a:schemeClr val="tx1"/>
              </a:solidFill>
              <a:latin typeface="Times New Roman" panose="02020603050405020304" pitchFamily="18" charset="0"/>
              <a:cs typeface="Times New Roman" panose="02020603050405020304" pitchFamily="18" charset="0"/>
            </a:endParaRPr>
          </a:p>
          <a:p>
            <a:pPr marL="45720" indent="0" algn="ctr">
              <a:buNone/>
            </a:pPr>
            <a:endParaRPr lang="ru-RU" sz="2400" b="1" dirty="0">
              <a:solidFill>
                <a:schemeClr val="tx1"/>
              </a:solidFill>
              <a:latin typeface="Times New Roman" panose="02020603050405020304" pitchFamily="18" charset="0"/>
              <a:cs typeface="Times New Roman" panose="02020603050405020304" pitchFamily="18" charset="0"/>
            </a:endParaRPr>
          </a:p>
          <a:p>
            <a:pPr marL="45720" indent="0" algn="ctr">
              <a:buNone/>
            </a:pPr>
            <a:endParaRPr lang="ru-RU" sz="2400" b="1" dirty="0">
              <a:solidFill>
                <a:schemeClr val="tx1"/>
              </a:solidFill>
              <a:latin typeface="Times New Roman" panose="02020603050405020304" pitchFamily="18" charset="0"/>
              <a:cs typeface="Times New Roman" panose="02020603050405020304" pitchFamily="18" charset="0"/>
            </a:endParaRPr>
          </a:p>
          <a:p>
            <a:pPr marL="45720" indent="0">
              <a:buNone/>
            </a:pP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6479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60020"/>
            <a:ext cx="8856984" cy="1143000"/>
          </a:xfrm>
        </p:spPr>
        <p:txBody>
          <a:bodyPr/>
          <a:lstStyle/>
          <a:p>
            <a:pPr marL="0" indent="0" algn="ctr">
              <a:buNone/>
            </a:pPr>
            <a:r>
              <a:rPr lang="ru-RU" sz="1800" dirty="0">
                <a:solidFill>
                  <a:schemeClr val="tx1"/>
                </a:solidFill>
                <a:effectLst/>
                <a:latin typeface="Times New Roman" panose="02020603050405020304" pitchFamily="18" charset="0"/>
                <a:cs typeface="Times New Roman" panose="02020603050405020304" pitchFamily="18" charset="0"/>
              </a:rPr>
              <a:t>XI. Реестр организаций и индивидуальных предпринимателей,</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a:solidFill>
                  <a:schemeClr val="tx1"/>
                </a:solidFill>
                <a:effectLst/>
                <a:latin typeface="Times New Roman" panose="02020603050405020304" pitchFamily="18" charset="0"/>
                <a:cs typeface="Times New Roman" panose="02020603050405020304" pitchFamily="18" charset="0"/>
              </a:rPr>
              <a:t>оказывающих услуги в области охраны труда (в части обучения</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a:solidFill>
                  <a:schemeClr val="tx1"/>
                </a:solidFill>
                <a:effectLst/>
                <a:latin typeface="Times New Roman" panose="02020603050405020304" pitchFamily="18" charset="0"/>
                <a:cs typeface="Times New Roman" panose="02020603050405020304" pitchFamily="18" charset="0"/>
              </a:rPr>
              <a:t>по охране труда), реестр индивидуальных предпринимателей</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a:solidFill>
                  <a:schemeClr val="tx1"/>
                </a:solidFill>
                <a:effectLst/>
                <a:latin typeface="Times New Roman" panose="02020603050405020304" pitchFamily="18" charset="0"/>
                <a:cs typeface="Times New Roman" panose="02020603050405020304" pitchFamily="18" charset="0"/>
              </a:rPr>
              <a:t>и юридических лиц, осуществляющих деятельность по обучению</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a:solidFill>
                  <a:schemeClr val="tx1"/>
                </a:solidFill>
                <a:effectLst/>
                <a:latin typeface="Times New Roman" panose="02020603050405020304" pitchFamily="18" charset="0"/>
                <a:cs typeface="Times New Roman" panose="02020603050405020304" pitchFamily="18" charset="0"/>
              </a:rPr>
              <a:t>своих работников вопросам охраны труда, и реестр</a:t>
            </a:r>
            <a:br>
              <a:rPr lang="ru-RU" sz="1800" dirty="0">
                <a:solidFill>
                  <a:schemeClr val="tx1"/>
                </a:solidFill>
                <a:effectLst/>
                <a:latin typeface="Times New Roman" panose="02020603050405020304" pitchFamily="18" charset="0"/>
                <a:cs typeface="Times New Roman" panose="02020603050405020304" pitchFamily="18" charset="0"/>
              </a:rPr>
            </a:br>
            <a:r>
              <a:rPr lang="ru-RU" sz="1800" dirty="0">
                <a:solidFill>
                  <a:schemeClr val="tx1"/>
                </a:solidFill>
                <a:effectLst/>
                <a:latin typeface="Times New Roman" panose="02020603050405020304" pitchFamily="18" charset="0"/>
                <a:cs typeface="Times New Roman" panose="02020603050405020304" pitchFamily="18" charset="0"/>
              </a:rPr>
              <a:t>обученных по охране труда лиц</a:t>
            </a:r>
            <a:r>
              <a:rPr lang="ru-RU" dirty="0">
                <a:effectLst/>
              </a:rPr>
              <a:t/>
            </a:r>
            <a:br>
              <a:rPr lang="ru-RU" dirty="0">
                <a:effectLst/>
              </a:rPr>
            </a:br>
            <a:endParaRPr lang="ru-RU" dirty="0"/>
          </a:p>
        </p:txBody>
      </p:sp>
      <p:sp>
        <p:nvSpPr>
          <p:cNvPr id="3" name="Объект 2"/>
          <p:cNvSpPr>
            <a:spLocks noGrp="1"/>
          </p:cNvSpPr>
          <p:nvPr>
            <p:ph sz="quarter" idx="13"/>
          </p:nvPr>
        </p:nvSpPr>
        <p:spPr>
          <a:xfrm>
            <a:off x="107504" y="1988840"/>
            <a:ext cx="8856984" cy="4770864"/>
          </a:xfrm>
        </p:spPr>
        <p:txBody>
          <a:bodyPr>
            <a:normAutofit fontScale="92500"/>
          </a:bodyPr>
          <a:lstStyle/>
          <a:p>
            <a:pPr marL="45720" indent="0" algn="ctr">
              <a:buNone/>
            </a:pPr>
            <a:r>
              <a:rPr lang="ru-RU" dirty="0">
                <a:solidFill>
                  <a:schemeClr val="tx1"/>
                </a:solidFill>
                <a:latin typeface="Times New Roman" panose="02020603050405020304" pitchFamily="18" charset="0"/>
                <a:cs typeface="Times New Roman" panose="02020603050405020304" pitchFamily="18" charset="0"/>
              </a:rPr>
              <a:t>ПУНКТ 104. Министерство труда и социальной защиты Российской Федерации осуществляет формирование и ведение реестра организаций и индивидуальных предпринимателей, оказывающих услуги в области охраны труда (в части обучения по охране труда), реестра индивидуальных предпринимателей и юридических лиц, осуществляющих деятельность по обучению своих работников вопросам охраны труда, и реестра обученных лиц.</a:t>
            </a:r>
          </a:p>
          <a:p>
            <a:pPr marL="45720" indent="0" algn="ctr">
              <a:buNone/>
            </a:pPr>
            <a:r>
              <a:rPr lang="ru-RU" dirty="0">
                <a:solidFill>
                  <a:schemeClr val="tx1"/>
                </a:solidFill>
                <a:latin typeface="Times New Roman" panose="02020603050405020304" pitchFamily="18" charset="0"/>
                <a:cs typeface="Times New Roman" panose="02020603050405020304" pitchFamily="18" charset="0"/>
              </a:rPr>
              <a:t>ПУНКТ 105. Регистрация в реестре индивидуальных предпринимателей и юридических лиц, осуществляющих деятельность по обучению своих работников вопросам охраны труда, осуществляется в уведомительном порядке.</a:t>
            </a:r>
          </a:p>
          <a:p>
            <a:pPr marL="45720" indent="0" algn="ctr">
              <a:buNone/>
            </a:pPr>
            <a:r>
              <a:rPr lang="ru-RU" dirty="0">
                <a:solidFill>
                  <a:srgbClr val="FF0000"/>
                </a:solidFill>
                <a:latin typeface="Times New Roman" panose="02020603050405020304" pitchFamily="18" charset="0"/>
                <a:cs typeface="Times New Roman" panose="02020603050405020304" pitchFamily="18" charset="0"/>
              </a:rPr>
              <a:t>Напоминаем, что с 01.03.2023 г. индивидуальные предприниматели и юридические лица, оказывающие услуги в области охраны труда, осуществляющие деятельность по обучению своих работников вопросам охраны труда обязаны зарегистрироваться в соответствующем Реестре</a:t>
            </a:r>
          </a:p>
          <a:p>
            <a:pPr marL="45720" indent="0" algn="ctr">
              <a:buNone/>
            </a:pPr>
            <a:endParaRPr lang="ru-RU" dirty="0">
              <a:solidFill>
                <a:srgbClr val="FF0000"/>
              </a:solidFill>
              <a:latin typeface="Times New Roman" panose="02020603050405020304" pitchFamily="18" charset="0"/>
              <a:cs typeface="Times New Roman" panose="02020603050405020304" pitchFamily="18" charset="0"/>
            </a:endParaRPr>
          </a:p>
          <a:p>
            <a:pPr marL="45720" indent="0" algn="ctr">
              <a:buNone/>
            </a:pPr>
            <a:endParaRPr lang="ru-RU" dirty="0">
              <a:solidFill>
                <a:srgbClr val="FF0000"/>
              </a:solidFill>
              <a:latin typeface="Times New Roman" panose="02020603050405020304" pitchFamily="18" charset="0"/>
              <a:cs typeface="Times New Roman" panose="02020603050405020304" pitchFamily="18" charset="0"/>
            </a:endParaRPr>
          </a:p>
          <a:p>
            <a:pPr marL="45720" indent="0" algn="ctr">
              <a:buNone/>
            </a:pPr>
            <a:endParaRPr lang="ru-RU" dirty="0">
              <a:solidFill>
                <a:srgbClr val="FF0000"/>
              </a:solidFill>
              <a:latin typeface="Times New Roman" panose="02020603050405020304" pitchFamily="18" charset="0"/>
              <a:cs typeface="Times New Roman" panose="02020603050405020304" pitchFamily="18" charset="0"/>
            </a:endParaRPr>
          </a:p>
          <a:p>
            <a:pPr marL="45720" indent="0" algn="ctr">
              <a:buNone/>
            </a:pPr>
            <a:endParaRPr lang="ru-RU" dirty="0">
              <a:solidFill>
                <a:srgbClr val="FF0000"/>
              </a:solidFill>
              <a:latin typeface="Times New Roman" panose="02020603050405020304" pitchFamily="18" charset="0"/>
              <a:cs typeface="Times New Roman" panose="02020603050405020304" pitchFamily="18" charset="0"/>
            </a:endParaRPr>
          </a:p>
          <a:p>
            <a:pPr marL="45720" indent="0" algn="ctr">
              <a:buNone/>
            </a:pPr>
            <a:endParaRPr lang="ru-RU" dirty="0">
              <a:solidFill>
                <a:srgbClr val="FF0000"/>
              </a:solidFill>
              <a:latin typeface="Times New Roman" panose="02020603050405020304" pitchFamily="18" charset="0"/>
              <a:cs typeface="Times New Roman" panose="02020603050405020304" pitchFamily="18" charset="0"/>
            </a:endParaRPr>
          </a:p>
          <a:p>
            <a:pPr marL="45720" indent="0" algn="ctr">
              <a:buNone/>
            </a:pPr>
            <a:endParaRPr lang="ru-RU" dirty="0">
              <a:solidFill>
                <a:srgbClr val="FF0000"/>
              </a:solidFill>
              <a:latin typeface="Times New Roman" panose="02020603050405020304" pitchFamily="18" charset="0"/>
              <a:cs typeface="Times New Roman" panose="02020603050405020304" pitchFamily="18" charset="0"/>
            </a:endParaRPr>
          </a:p>
          <a:p>
            <a:pPr marL="45720" indent="0" algn="ctr">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0204702"/>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1778</TotalTime>
  <Words>3418</Words>
  <Application>Microsoft Office PowerPoint</Application>
  <PresentationFormat>Экран (4:3)</PresentationFormat>
  <Paragraphs>180</Paragraphs>
  <Slides>19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Calibri</vt:lpstr>
      <vt:lpstr>Georgia</vt:lpstr>
      <vt:lpstr>Times New Roman</vt:lpstr>
      <vt:lpstr>Trebuchet MS</vt:lpstr>
      <vt:lpstr>Wingdings</vt:lpstr>
      <vt:lpstr>Воздушный поток</vt:lpstr>
      <vt:lpstr>Презентация PowerPoint</vt:lpstr>
      <vt:lpstr>МИНИСТЕРСТВО ЗДРАВООХРАНЕНИЯ РОССИЙСКОЙ ФЕДЕРАЦИИ ПРИКАЗ от 20 мая 2022 г. N 342н ОБ УТВЕРЖДЕНИИ ПОРЯДКА ПРОХОЖДЕНИЯ ОБЯЗАТЕЛЬНОГО ПСИХИАТРИЧЕСКОГО ОСВИДЕТЕЛЬСТВОВАНИЯ РАБОТНИКАМИ, ОСУЩЕСТВЛЯЮЩИМИ ОТДЕЛЬНЫЕ ВИДЫ ДЕЯТЕЛЬНОСТИ, ЕГО ПЕРИОДИЧНОСТИ, А ТАКЖЕ ВИДОВ ДЕЯТЕЛЬНОСТИ, ПРИ ОСУЩЕСТВЛЕНИИ КОТОРЫХ ПРОВОДИТСЯ ПСИХИАТРИЧЕСКОЕ ОСВИДЕТЕЛЬСТВОВАНИЕ </vt:lpstr>
      <vt:lpstr>Презентация PowerPoint</vt:lpstr>
      <vt:lpstr>Презентация PowerPoint</vt:lpstr>
      <vt:lpstr>Презентация PowerPoint</vt:lpstr>
      <vt:lpstr>Презентация PowerPoint</vt:lpstr>
      <vt:lpstr>Презентация PowerPoint</vt:lpstr>
      <vt:lpstr>Постановление Правительства РФ от 24 декабря 2021 г. N 2464 "О порядке обучения по охране труда и проверки знания требований охраны труда" </vt:lpstr>
      <vt:lpstr>XI. Реестр организаций и индивидуальных предпринимателей, оказывающих услуги в области охраны труда (в части обучения по охране труда), реестр индивидуальных предпринимателей и юридических лиц, осуществляющих деятельность по обучению своих работников вопросам охраны труда, и реестр обученных по охране труда лиц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 01.09.2023 г.</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Заместитель руководителя Государственной инспекции труда в Свердловской области Новокрещенов Н.А.</dc:title>
  <dc:creator>user</dc:creator>
  <cp:lastModifiedBy>Жилин Иван Викторович</cp:lastModifiedBy>
  <cp:revision>102</cp:revision>
  <cp:lastPrinted>2023-01-27T04:41:03Z</cp:lastPrinted>
  <dcterms:created xsi:type="dcterms:W3CDTF">2022-04-18T10:00:52Z</dcterms:created>
  <dcterms:modified xsi:type="dcterms:W3CDTF">2023-06-15T04:52:42Z</dcterms:modified>
</cp:coreProperties>
</file>