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9" r:id="rId3"/>
    <p:sldId id="273" r:id="rId4"/>
    <p:sldId id="274" r:id="rId5"/>
    <p:sldId id="275" r:id="rId6"/>
    <p:sldId id="276" r:id="rId7"/>
    <p:sldId id="280" r:id="rId8"/>
    <p:sldId id="285" r:id="rId9"/>
    <p:sldId id="277" r:id="rId10"/>
    <p:sldId id="283" r:id="rId11"/>
    <p:sldId id="281" r:id="rId12"/>
    <p:sldId id="282" r:id="rId13"/>
    <p:sldId id="28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500174"/>
            <a:ext cx="7929618" cy="53578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 практике осуществления профсоюзного контроля за соблюдением охраны труда в организациях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стройкомплекса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Свердловской области</a:t>
            </a:r>
          </a:p>
          <a:p>
            <a:endParaRPr lang="ru-RU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Технический инспектор труда</a:t>
            </a:r>
          </a:p>
          <a:p>
            <a:pPr algn="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Свердловской областной организации</a:t>
            </a:r>
          </a:p>
          <a:p>
            <a:pPr algn="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профсоюза строителей России</a:t>
            </a:r>
          </a:p>
          <a:p>
            <a:pPr algn="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Монахов Егор Дмитриевич</a:t>
            </a:r>
          </a:p>
          <a:p>
            <a:pPr algn="r"/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400" b="1" cap="none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г.</a:t>
            </a:r>
          </a:p>
          <a:p>
            <a:endParaRPr lang="ru-RU" sz="32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84" y="0"/>
            <a:ext cx="194421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733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30" y="0"/>
            <a:ext cx="1157270" cy="10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000100" y="428604"/>
            <a:ext cx="8143900" cy="37370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en-US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000100" y="2143116"/>
            <a:ext cx="7933588" cy="471488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https://sops96.ru/uploadedFiles/files/metodtchkaopr.pdf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http://www.strop-rf.ru/docs/ofdok/upolnomoch/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http://qrcoder.ru/code/?https%3A%2F%2Fsops96.ru%2FuploadedFiles%2Ffiles%2Fmetodtchkaopr.pdf&amp;4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0"/>
            <a:ext cx="2286016" cy="2286016"/>
          </a:xfrm>
          <a:prstGeom prst="rect">
            <a:avLst/>
          </a:prstGeom>
          <a:noFill/>
        </p:spPr>
      </p:pic>
      <p:pic>
        <p:nvPicPr>
          <p:cNvPr id="2" name="Picture 2" descr="http://qrcoder.ru/code/?http%3A%2F%2Fwww.strop-rf.ru%2Fdocs%2Fofdok%2Fupolnomoch%2F&amp;8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429000"/>
            <a:ext cx="2286016" cy="2286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54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s://sops96.ru/uploadedFiles/newsimages/big/whatsapp-image-2023-04-04-at-10.26.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2786063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s://sun9-55.userapi.com/impg/8CZb9_yaAWHM_SNCyinXO4qvmV5DdvRMU-M_hQ/168AEPWhemo.jpg?size=768x1024&amp;quality=95&amp;sign=4e85a21f0cc3280489eb12f1edc6eb8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1285875"/>
            <a:ext cx="36972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https://sun9-77.userapi.com/impg/LO_Jby6SgsEyk1f8doiaZJLX-dX1PEN7yKIY6w/BKGVVg7ItWI.jpg?size=810x1080&amp;quality=95&amp;sign=74999f21c34ac82a985e963a3acfd25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75"/>
            <a:ext cx="36972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8143900" cy="1000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1430"/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Встречи с уполномоченными по охране труда в </a:t>
            </a:r>
            <a:r>
              <a:rPr lang="ru-RU" sz="2800" dirty="0" smtClean="0">
                <a:ln w="11430"/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2023г.</a:t>
            </a:r>
            <a:endParaRPr lang="ru-RU" sz="280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4375"/>
            <a:ext cx="357187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06.04.23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ООО "НТЗМК"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3625" y="2786063"/>
            <a:ext cx="30003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Constantia" pitchFamily="18" charset="0"/>
              </a:rPr>
              <a:t>31</a:t>
            </a:r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.0</a:t>
            </a:r>
            <a:r>
              <a:rPr lang="en-US" sz="3200" b="1" dirty="0">
                <a:solidFill>
                  <a:schemeClr val="bg1"/>
                </a:solidFill>
                <a:latin typeface="Constantia" pitchFamily="18" charset="0"/>
              </a:rPr>
              <a:t>3</a:t>
            </a:r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.23</a:t>
            </a:r>
            <a:endParaRPr lang="en-US" sz="3200" b="1" dirty="0">
              <a:solidFill>
                <a:schemeClr val="bg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«</a:t>
            </a:r>
            <a:r>
              <a:rPr lang="ru-RU" sz="3200" b="1" dirty="0" err="1">
                <a:solidFill>
                  <a:schemeClr val="bg1"/>
                </a:solidFill>
                <a:latin typeface="Constantia" pitchFamily="18" charset="0"/>
              </a:rPr>
              <a:t>Невьянский</a:t>
            </a:r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 цементник»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2775" y="1438275"/>
            <a:ext cx="35718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Constantia" pitchFamily="18" charset="0"/>
              </a:rPr>
              <a:t>22</a:t>
            </a:r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.0</a:t>
            </a:r>
            <a:r>
              <a:rPr lang="en-US" sz="3200" b="1" dirty="0">
                <a:solidFill>
                  <a:schemeClr val="bg1"/>
                </a:solidFill>
                <a:latin typeface="Constantia" pitchFamily="18" charset="0"/>
              </a:rPr>
              <a:t>3</a:t>
            </a:r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.23</a:t>
            </a:r>
            <a:endParaRPr lang="en-US" sz="3200" b="1" dirty="0">
              <a:solidFill>
                <a:schemeClr val="bg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ООО "СЛК Цемент"</a:t>
            </a:r>
          </a:p>
        </p:txBody>
      </p:sp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5" cstate="print">
            <a:lum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30" y="0"/>
            <a:ext cx="1157270" cy="10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Комитеты</a:t>
            </a:r>
            <a:br>
              <a:rPr lang="ru-RU" sz="4400" dirty="0" smtClean="0"/>
            </a:br>
            <a:r>
              <a:rPr lang="ru-RU" sz="4400" dirty="0" smtClean="0"/>
              <a:t>(комиссии) по охране труда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00100" y="1527048"/>
            <a:ext cx="7805572" cy="50452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Приказ Минтруда России от 22.09.2021 N 650н</a:t>
            </a:r>
            <a:endParaRPr lang="ru-RU" sz="2400" dirty="0" smtClean="0"/>
          </a:p>
          <a:p>
            <a:pPr algn="ctr">
              <a:buNone/>
            </a:pPr>
            <a:r>
              <a:rPr lang="ru-RU" sz="2400" b="1" dirty="0" smtClean="0"/>
              <a:t>"Об утверждении примерного положения о комитете (комиссии) по охране труда"</a:t>
            </a: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30" y="0"/>
            <a:ext cx="1157270" cy="10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qrcoder.ru/code/?https%3A%2F%2Fwww.consultant.ru%2Fdocument%2Fcons_doc_LAW_402031%2F&amp;8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786033"/>
            <a:ext cx="4071966" cy="4071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54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Комиссия по охране</a:t>
            </a:r>
            <a:br>
              <a:rPr lang="ru-RU" sz="4000" dirty="0" smtClean="0"/>
            </a:br>
            <a:r>
              <a:rPr lang="ru-RU" sz="4000" dirty="0" smtClean="0"/>
              <a:t>труда областной организации</a:t>
            </a:r>
            <a:endParaRPr lang="ru-RU" sz="4400" dirty="0" smtClean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00100" y="1527048"/>
            <a:ext cx="7805572" cy="50452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/>
              <a:t>Рассмотренные вопросы:</a:t>
            </a:r>
          </a:p>
          <a:p>
            <a:r>
              <a:rPr lang="ru-RU" sz="2400" dirty="0" smtClean="0"/>
              <a:t>о новом порядке обучения по охране труда и проверки знания требований охраны труда</a:t>
            </a:r>
          </a:p>
          <a:p>
            <a:endParaRPr lang="ru-RU" sz="2400" dirty="0" smtClean="0"/>
          </a:p>
          <a:p>
            <a:r>
              <a:rPr lang="ru-RU" sz="2400" dirty="0" smtClean="0"/>
              <a:t>проект Стандарта Коллективного договора, раздел «Охрана труда»</a:t>
            </a:r>
          </a:p>
          <a:p>
            <a:endParaRPr lang="ru-RU" sz="2400" dirty="0" smtClean="0"/>
          </a:p>
          <a:p>
            <a:r>
              <a:rPr lang="ru-RU" sz="2400" dirty="0" smtClean="0"/>
              <a:t>об участии профкомов в функционировании системы управления охраной труда</a:t>
            </a:r>
          </a:p>
          <a:p>
            <a:endParaRPr lang="ru-RU" sz="2400" dirty="0" smtClean="0"/>
          </a:p>
          <a:p>
            <a:r>
              <a:rPr lang="ru-RU" sz="2400" dirty="0" smtClean="0"/>
              <a:t>о проведении конкурсов по охране труда</a:t>
            </a:r>
          </a:p>
          <a:p>
            <a:endParaRPr lang="ru-RU" sz="2400" dirty="0" smtClean="0"/>
          </a:p>
          <a:p>
            <a:r>
              <a:rPr lang="ru-RU" sz="2400" dirty="0" smtClean="0"/>
              <a:t>о новых Правилах обеспечения работников средствами индивидуальной защиты и смывающими средствами</a:t>
            </a: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30" y="0"/>
            <a:ext cx="1157270" cy="10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54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0" y="0"/>
            <a:ext cx="1928800" cy="1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000100" y="428604"/>
            <a:ext cx="8143900" cy="37370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endParaRPr lang="en-US" sz="3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500298" y="3571876"/>
            <a:ext cx="6351102" cy="2500330"/>
          </a:xfrm>
        </p:spPr>
        <p:txBody>
          <a:bodyPr>
            <a:normAutofit lnSpcReduction="10000"/>
          </a:bodyPr>
          <a:lstStyle/>
          <a:p>
            <a:pPr lvl="0" algn="r"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Спасибо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за внимание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  <a:p>
            <a:pPr lvl="0" algn="r">
              <a:buNone/>
            </a:pPr>
            <a:endParaRPr lang="ru-RU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r">
              <a:buNone/>
            </a:pPr>
            <a:r>
              <a:rPr lang="en-US" sz="3000" b="1" dirty="0" smtClean="0">
                <a:solidFill>
                  <a:schemeClr val="accent6">
                    <a:lumMod val="50000"/>
                  </a:schemeClr>
                </a:solidFill>
              </a:rPr>
              <a:t>sops96@e1.ru</a:t>
            </a:r>
            <a:endParaRPr lang="ru-RU" sz="3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r">
              <a:buNone/>
            </a:pP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+7 912-689-57-96</a:t>
            </a:r>
          </a:p>
          <a:p>
            <a:pPr lvl="0" algn="r">
              <a:buNone/>
            </a:pPr>
            <a:endParaRPr lang="ru-RU" sz="4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54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Основания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00100" y="1527048"/>
            <a:ext cx="7805572" cy="5045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ТК РФ Статья 370. Право профессиональных союзов на осуществление контроля за соблюдением трудового законодательства и иных нормативных правовых актов, содержащих нормы трудового права, выполнением условий коллективных договоров, соглашений</a:t>
            </a:r>
          </a:p>
          <a:p>
            <a:pPr>
              <a:buNone/>
            </a:pPr>
            <a:r>
              <a:rPr lang="ru-RU" sz="2400" b="1" dirty="0" smtClean="0"/>
              <a:t>ТК РФ Статья 214. Обязанности работодателя в области охраны труда</a:t>
            </a:r>
          </a:p>
          <a:p>
            <a:pPr>
              <a:buNone/>
            </a:pPr>
            <a:r>
              <a:rPr lang="ru-RU" sz="2400" dirty="0" smtClean="0"/>
              <a:t>	…рассмотрение представлений органов профсоюзного контроля за соблюдением трудового законодательства и иных актов, содержащих нормы трудового права, в установленные сроки, </a:t>
            </a:r>
            <a:r>
              <a:rPr lang="ru-RU" sz="2400" b="1" u="sng" dirty="0" smtClean="0"/>
              <a:t>принятие мер по результатам их рассмотрения</a:t>
            </a:r>
            <a:r>
              <a:rPr lang="ru-RU" sz="2400" dirty="0" smtClean="0"/>
              <a:t>;</a:t>
            </a:r>
          </a:p>
          <a:p>
            <a:endParaRPr lang="ru-RU" sz="2400" dirty="0" smtClean="0"/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30" y="0"/>
            <a:ext cx="1157270" cy="10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54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Проверки</a:t>
            </a:r>
            <a:br>
              <a:rPr lang="ru-RU" b="1" dirty="0" smtClean="0"/>
            </a:br>
            <a:r>
              <a:rPr lang="ru-RU" b="1" dirty="0" smtClean="0"/>
              <a:t>технической инспекции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00100" y="1527048"/>
            <a:ext cx="7805572" cy="5045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2022 год - 5 выездных проверок</a:t>
            </a:r>
          </a:p>
          <a:p>
            <a:pPr>
              <a:buNone/>
            </a:pPr>
            <a:r>
              <a:rPr lang="ru-RU" sz="2400" dirty="0" smtClean="0"/>
              <a:t>2023 год – 2 выездные проверки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Основные нарушения:</a:t>
            </a:r>
          </a:p>
          <a:p>
            <a:pPr>
              <a:buNone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организация производства погрузочно-разгрузочных работ;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организация контроля охраны труда;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оценка профессиональных рисков;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организация производства работ на высоте, в части не достаточной подготовки организационно-технологической документации, планов мероприятий по эвакуации и спасению работников; 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dirty="0" smtClean="0"/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30" y="0"/>
            <a:ext cx="1157270" cy="10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54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/>
          </a:bodyPr>
          <a:lstStyle/>
          <a:p>
            <a:r>
              <a:rPr lang="ru-RU" dirty="0" smtClean="0"/>
              <a:t>Новая практика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00100" y="1527048"/>
            <a:ext cx="7805572" cy="50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	При проведении проверки даются рекомендации для работодателя, по управлению профессиональными рисками:</a:t>
            </a:r>
          </a:p>
          <a:p>
            <a:pPr>
              <a:buNone/>
            </a:pPr>
            <a:endParaRPr lang="ru-RU" sz="2400" b="1" dirty="0" smtClean="0"/>
          </a:p>
          <a:p>
            <a:r>
              <a:rPr lang="ru-RU" sz="2400" dirty="0" smtClean="0"/>
              <a:t>риски связанные с недостаточностью административного ресурса</a:t>
            </a:r>
          </a:p>
          <a:p>
            <a:r>
              <a:rPr lang="ru-RU" sz="2400" dirty="0" smtClean="0"/>
              <a:t>опасности и риски создаваемые для работников подрядными организациями</a:t>
            </a:r>
          </a:p>
          <a:p>
            <a:r>
              <a:rPr lang="ru-RU" sz="2400" dirty="0" smtClean="0"/>
              <a:t>включения представителей работников в комиссии (группы) по ОПР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30" y="0"/>
            <a:ext cx="1157270" cy="10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54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Оценка</a:t>
            </a:r>
            <a:br>
              <a:rPr lang="ru-RU" sz="4400" dirty="0" smtClean="0"/>
            </a:br>
            <a:r>
              <a:rPr lang="ru-RU" sz="4400" dirty="0" smtClean="0"/>
              <a:t>профессиональных рисков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00100" y="1527048"/>
            <a:ext cx="7805572" cy="5045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	</a:t>
            </a:r>
          </a:p>
          <a:p>
            <a:pPr algn="ctr">
              <a:buNone/>
            </a:pPr>
            <a:r>
              <a:rPr lang="ru-RU" sz="2400" b="1" dirty="0" smtClean="0"/>
              <a:t>	Методические рекомендации</a:t>
            </a:r>
            <a:r>
              <a:rPr lang="ru-RU" sz="2400" dirty="0" smtClean="0"/>
              <a:t> </a:t>
            </a:r>
            <a:r>
              <a:rPr lang="ru-RU" sz="2400" b="1" dirty="0" smtClean="0"/>
              <a:t>по участию профсоюза в оценке профессиональных рисков на рабочих местах </a:t>
            </a:r>
            <a:endParaRPr lang="ru-RU" sz="24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87" y="3571876"/>
            <a:ext cx="800731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786078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 cstate="print">
            <a:lum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30" y="0"/>
            <a:ext cx="1157270" cy="10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54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Работа уполномоченных</a:t>
            </a:r>
            <a:br>
              <a:rPr lang="ru-RU" sz="4400" dirty="0" smtClean="0"/>
            </a:br>
            <a:r>
              <a:rPr lang="ru-RU" sz="4400" dirty="0" smtClean="0"/>
              <a:t>профсоюза по охране труда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00100" y="1527048"/>
            <a:ext cx="7805572" cy="5045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b="1" dirty="0" smtClean="0"/>
              <a:t>Уполномоченные профсоюза строителей это</a:t>
            </a:r>
          </a:p>
          <a:p>
            <a:r>
              <a:rPr lang="ru-RU" sz="2400" dirty="0" smtClean="0"/>
              <a:t>186 человек</a:t>
            </a:r>
          </a:p>
          <a:p>
            <a:endParaRPr lang="ru-RU" sz="2400" dirty="0" smtClean="0"/>
          </a:p>
          <a:p>
            <a:r>
              <a:rPr lang="ru-RU" sz="2400" dirty="0" smtClean="0"/>
              <a:t>357 проверок соблюдения законодательства об охране труда </a:t>
            </a:r>
          </a:p>
          <a:p>
            <a:endParaRPr lang="ru-RU" sz="2400" dirty="0" smtClean="0"/>
          </a:p>
          <a:p>
            <a:r>
              <a:rPr lang="ru-RU" sz="2400" dirty="0" smtClean="0"/>
              <a:t>580 выявленных нарушений</a:t>
            </a:r>
          </a:p>
          <a:p>
            <a:endParaRPr lang="ru-RU" sz="2400" dirty="0" smtClean="0"/>
          </a:p>
          <a:p>
            <a:r>
              <a:rPr lang="ru-RU" sz="2400" dirty="0" smtClean="0"/>
              <a:t>224 выданных предписаний и представлений</a:t>
            </a:r>
          </a:p>
          <a:p>
            <a:endParaRPr lang="ru-RU" sz="2400" dirty="0" smtClean="0"/>
          </a:p>
          <a:p>
            <a:r>
              <a:rPr lang="ru-RU" sz="2400" dirty="0" smtClean="0"/>
              <a:t>146 привлечённых к дисциплинарной и административной ответственности</a:t>
            </a: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30" y="0"/>
            <a:ext cx="1157270" cy="10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54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4000" dirty="0" smtClean="0"/>
              <a:t>XII Слет уполномоченных профсоюза по охране труда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00100" y="1527048"/>
            <a:ext cx="7805572" cy="50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26 апреля 2023г. на территории ООО «СЛК Цемент»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2" name="Picture 2" descr="https://sops96.ru/uploadedFiles/newsimages/big/dsc_0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6786610" cy="4524407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30" y="0"/>
            <a:ext cx="1157270" cy="10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54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4000" dirty="0" smtClean="0"/>
              <a:t>XI Слет уполномоченных профсоюза по охране труда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00100" y="1527048"/>
            <a:ext cx="7805572" cy="50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26 апреля 2022г. на территории ПАО «</a:t>
            </a:r>
            <a:r>
              <a:rPr lang="ru-RU" sz="2400" dirty="0" err="1" smtClean="0"/>
              <a:t>Ураласбест</a:t>
            </a:r>
            <a:r>
              <a:rPr lang="ru-RU" sz="2400" dirty="0" smtClean="0"/>
              <a:t>»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1026" name="Picture 2" descr="https://sops96.ru/uploadedFiles/photoalbums/images/big/img_20220426_112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39"/>
            <a:ext cx="6072230" cy="4545063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3" cstate="print">
            <a:lum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30" y="0"/>
            <a:ext cx="1157270" cy="10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54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Работа уполномоченных</a:t>
            </a:r>
            <a:br>
              <a:rPr lang="ru-RU" sz="4400" dirty="0" smtClean="0"/>
            </a:br>
            <a:r>
              <a:rPr lang="ru-RU" sz="4400" dirty="0" smtClean="0"/>
              <a:t>профсоюза по охране труда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00100" y="1527048"/>
            <a:ext cx="7805572" cy="5045224"/>
          </a:xfrm>
        </p:spPr>
        <p:txBody>
          <a:bodyPr>
            <a:normAutofit/>
          </a:bodyPr>
          <a:lstStyle/>
          <a:p>
            <a:pPr>
              <a:buFontTx/>
              <a:buChar char="-"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Положение об  уполномоченном (доверенном) лице по охране труда Профсоюза строителей России </a:t>
            </a:r>
            <a:r>
              <a:rPr lang="ru-RU" sz="2400" b="1" i="1" dirty="0" smtClean="0">
                <a:solidFill>
                  <a:srgbClr val="002060"/>
                </a:solidFill>
              </a:rPr>
              <a:t>(утверждено постановлением  Исполкома Профсоюза от 16 марта   2021 года  № 3-3и)</a:t>
            </a:r>
          </a:p>
          <a:p>
            <a:pPr>
              <a:buFontTx/>
              <a:buChar char="-"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Стандарт профсоюза в области охраны труда при заключении коллективных договоров </a:t>
            </a:r>
            <a:r>
              <a:rPr lang="ru-RU" sz="2400" b="1" i="1" dirty="0" smtClean="0">
                <a:solidFill>
                  <a:srgbClr val="002060"/>
                </a:solidFill>
              </a:rPr>
              <a:t>(рекомендован к применению Комиссией по охране труда обкома 31 марта 2022г.)</a:t>
            </a:r>
          </a:p>
          <a:p>
            <a:pPr>
              <a:buFontTx/>
              <a:buChar char="-"/>
              <a:defRPr/>
            </a:pPr>
            <a:endParaRPr lang="ru-RU" sz="2400" b="1" i="1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30" y="0"/>
            <a:ext cx="1157270" cy="107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454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452</TotalTime>
  <Words>333</Words>
  <PresentationFormat>Экран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Основания</vt:lpstr>
      <vt:lpstr>Проверки технической инспекции</vt:lpstr>
      <vt:lpstr>Новая практика</vt:lpstr>
      <vt:lpstr>Оценка профессиональных рисков</vt:lpstr>
      <vt:lpstr>Работа уполномоченных профсоюза по охране труда</vt:lpstr>
      <vt:lpstr>XII Слет уполномоченных профсоюза по охране труда</vt:lpstr>
      <vt:lpstr>XI Слет уполномоченных профсоюза по охране труда</vt:lpstr>
      <vt:lpstr>Работа уполномоченных профсоюза по охране труда</vt:lpstr>
      <vt:lpstr> </vt:lpstr>
      <vt:lpstr>Слайд 11</vt:lpstr>
      <vt:lpstr>Комитеты (комиссии) по охране труда</vt:lpstr>
      <vt:lpstr>Комиссия по охране труда областной организации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 Windows</cp:lastModifiedBy>
  <cp:revision>89</cp:revision>
  <dcterms:created xsi:type="dcterms:W3CDTF">2022-10-04T06:14:28Z</dcterms:created>
  <dcterms:modified xsi:type="dcterms:W3CDTF">2023-09-19T03:35:41Z</dcterms:modified>
</cp:coreProperties>
</file>