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679" r:id="rId3"/>
    <p:sldId id="692" r:id="rId4"/>
    <p:sldId id="677" r:id="rId5"/>
    <p:sldId id="667" r:id="rId6"/>
    <p:sldId id="666" r:id="rId7"/>
    <p:sldId id="694" r:id="rId8"/>
    <p:sldId id="695" r:id="rId9"/>
    <p:sldId id="698" r:id="rId10"/>
    <p:sldId id="696" r:id="rId11"/>
    <p:sldId id="697" r:id="rId12"/>
    <p:sldId id="691" r:id="rId13"/>
    <p:sldId id="689" r:id="rId14"/>
    <p:sldId id="582" r:id="rId1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D9F0E9"/>
    <a:srgbClr val="797965"/>
    <a:srgbClr val="000099"/>
    <a:srgbClr val="FFFFCC"/>
    <a:srgbClr val="339966"/>
    <a:srgbClr val="FFFFFF"/>
    <a:srgbClr val="53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7" autoAdjust="0"/>
    <p:restoredTop sz="69160" autoAdjust="0"/>
  </p:normalViewPr>
  <p:slideViewPr>
    <p:cSldViewPr snapToGrid="0">
      <p:cViewPr varScale="1">
        <p:scale>
          <a:sx n="77" d="100"/>
          <a:sy n="77" d="100"/>
        </p:scale>
        <p:origin x="21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dnikova_EP\AppData\Local\Microsoft\Windows\Temporary%20Internet%20Files\Content.Outlook\MXYEDQ9I\&#1076;&#1083;&#1103;%20&#1042;&#1083;&#1072;&#1089;&#1086;&#1074;&#1072;%20&#1048;&#1040;_&#1089;&#1098;&#1077;&#1079;&#1076;%20&#1087;&#1088;&#1086;&#1092;&#1087;&#1072;&#1090;&#1086;&#1083;&#1086;&#1075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1_&#1050;&#1072;&#1076;&#1085;&#1080;&#1082;&#1086;&#1074;&#1072;%20&#1045;&#1055;\&#1082;&#1086;&#1085;&#1092;&#1077;&#1088;&#1077;&#1085;&#1094;&#1080;&#1080;\&#1050;&#1086;&#1087;&#1080;&#1103;%20&#1076;&#1083;&#1103;%20&#1042;&#1083;&#1072;&#1089;&#1086;&#1074;&#1072;%20&#1048;&#1040;_&#1089;&#1098;&#1077;&#1079;&#1076;%20&#1087;&#1088;&#1086;&#1092;&#1087;&#1072;&#1090;&#1086;&#1083;&#1086;&#1075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1-4E91-9015-D884D83BBF7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1-4E91-9015-D884D83BBF7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раб. нас.'!$A$4:$A$5</c:f>
              <c:strCache>
                <c:ptCount val="2"/>
                <c:pt idx="0">
                  <c:v>численность занятого населения (млн. чел.)</c:v>
                </c:pt>
                <c:pt idx="1">
                  <c:v>из них, занято во вредных условиях труда (млн. чел.)</c:v>
                </c:pt>
              </c:strCache>
            </c:strRef>
          </c:cat>
          <c:val>
            <c:numRef>
              <c:f>'структура раб. нас.'!$B$4:$B$5</c:f>
              <c:numCache>
                <c:formatCode>0.00</c:formatCode>
                <c:ptCount val="2"/>
                <c:pt idx="0">
                  <c:v>2.02</c:v>
                </c:pt>
                <c:pt idx="1">
                  <c:v>0.88273999999999997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1-4E91-9015-D884D83B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35391313563946"/>
          <c:y val="5.0925925925925923E-2"/>
          <c:w val="0.77515879619439743"/>
          <c:h val="0.69510519864833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'данные Роспотребнадзора'!$A$64</c:f>
              <c:strCache>
                <c:ptCount val="1"/>
                <c:pt idx="0">
                  <c:v>число осмотренных в медицинских учреждениях (тыс. чел.)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Роспотребнадзора'!$L$63:$U$63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'данные Роспотребнадзора'!$L$64:$U$64</c:f>
              <c:numCache>
                <c:formatCode>General</c:formatCode>
                <c:ptCount val="10"/>
                <c:pt idx="0">
                  <c:v>291.2</c:v>
                </c:pt>
                <c:pt idx="1">
                  <c:v>256.2</c:v>
                </c:pt>
                <c:pt idx="2">
                  <c:v>264.2</c:v>
                </c:pt>
                <c:pt idx="3">
                  <c:v>331.8</c:v>
                </c:pt>
                <c:pt idx="4">
                  <c:v>402.1</c:v>
                </c:pt>
                <c:pt idx="5">
                  <c:v>416.9</c:v>
                </c:pt>
                <c:pt idx="6">
                  <c:v>423.8</c:v>
                </c:pt>
                <c:pt idx="7" formatCode="0.0">
                  <c:v>424.5</c:v>
                </c:pt>
                <c:pt idx="8" formatCode="0.0">
                  <c:v>427.7</c:v>
                </c:pt>
                <c:pt idx="9" formatCode="0.0">
                  <c:v>403.2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C-4CC7-AD5A-B22D373C42E8}"/>
            </c:ext>
          </c:extLst>
        </c:ser>
        <c:ser>
          <c:idx val="1"/>
          <c:order val="1"/>
          <c:tx>
            <c:strRef>
              <c:f>'данные Роспотребнадзора'!$A$65</c:f>
              <c:strCache>
                <c:ptCount val="1"/>
                <c:pt idx="0">
                  <c:v>число осмотренных в центрах профпатологии (тыс. чел.) 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Роспотребнадзора'!$L$63:$U$63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'данные Роспотребнадзора'!$L$65:$U$65</c:f>
              <c:numCache>
                <c:formatCode>General</c:formatCode>
                <c:ptCount val="10"/>
                <c:pt idx="0">
                  <c:v>49</c:v>
                </c:pt>
                <c:pt idx="1">
                  <c:v>45</c:v>
                </c:pt>
                <c:pt idx="2">
                  <c:v>43.7</c:v>
                </c:pt>
                <c:pt idx="3">
                  <c:v>47.5</c:v>
                </c:pt>
                <c:pt idx="4">
                  <c:v>42.8</c:v>
                </c:pt>
                <c:pt idx="5">
                  <c:v>37.200000000000003</c:v>
                </c:pt>
                <c:pt idx="6">
                  <c:v>37.9</c:v>
                </c:pt>
                <c:pt idx="7" formatCode="0.0">
                  <c:v>37</c:v>
                </c:pt>
                <c:pt idx="8" formatCode="0.0">
                  <c:v>34.299999999999997</c:v>
                </c:pt>
                <c:pt idx="9" formatCode="0.0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C-4CC7-AD5A-B22D373C4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096824"/>
        <c:axId val="383097216"/>
      </c:barChart>
      <c:catAx>
        <c:axId val="38309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3097216"/>
        <c:crosses val="autoZero"/>
        <c:auto val="1"/>
        <c:lblAlgn val="ctr"/>
        <c:lblOffset val="100"/>
        <c:noMultiLvlLbl val="0"/>
      </c:catAx>
      <c:valAx>
        <c:axId val="38309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3096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8170965261426E-2"/>
          <c:y val="7.3794552714550418E-2"/>
          <c:w val="0.88713397082737111"/>
          <c:h val="0.83582292595354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подозрения!$A$4</c:f>
              <c:strCache>
                <c:ptCount val="1"/>
                <c:pt idx="0">
                  <c:v>МО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0889765795865682E-3"/>
                  <c:y val="-6.55568245848638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2-4AD6-B58B-7BE0062E283A}"/>
                </c:ext>
              </c:extLst>
            </c:dLbl>
            <c:dLbl>
              <c:idx val="1"/>
              <c:layout>
                <c:manualLayout>
                  <c:x val="-2.0356425681892498E-3"/>
                  <c:y val="-7.1960696426096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2-4AD6-B58B-7BE0062E283A}"/>
                </c:ext>
              </c:extLst>
            </c:dLbl>
            <c:dLbl>
              <c:idx val="2"/>
              <c:layout>
                <c:manualLayout>
                  <c:x val="-2.0355856622263913E-3"/>
                  <c:y val="-5.67287258691062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72-4AD6-B58B-7BE0062E283A}"/>
                </c:ext>
              </c:extLst>
            </c:dLbl>
            <c:dLbl>
              <c:idx val="3"/>
              <c:layout>
                <c:manualLayout>
                  <c:x val="-3.562247451634748E-3"/>
                  <c:y val="-6.51673785737606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72-4AD6-B58B-7BE0062E283A}"/>
                </c:ext>
              </c:extLst>
            </c:dLbl>
            <c:dLbl>
              <c:idx val="4"/>
              <c:layout>
                <c:manualLayout>
                  <c:x val="-3.5623508309798324E-3"/>
                  <c:y val="-4.89716802066609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2-4AD6-B58B-7BE0062E283A}"/>
                </c:ext>
              </c:extLst>
            </c:dLbl>
            <c:dLbl>
              <c:idx val="5"/>
              <c:layout>
                <c:manualLayout>
                  <c:x val="-2.4936355660213294E-2"/>
                  <c:y val="-2.50893470208307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72-4AD6-B58B-7BE0062E28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подозрения!$D$3:$M$3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подозрения!$D$4:$M$4</c:f>
              <c:numCache>
                <c:formatCode>General</c:formatCode>
                <c:ptCount val="10"/>
                <c:pt idx="0">
                  <c:v>23.6</c:v>
                </c:pt>
                <c:pt idx="1">
                  <c:v>21.82</c:v>
                </c:pt>
                <c:pt idx="2">
                  <c:v>22.2</c:v>
                </c:pt>
                <c:pt idx="3">
                  <c:v>8.51</c:v>
                </c:pt>
                <c:pt idx="4">
                  <c:v>8.93</c:v>
                </c:pt>
                <c:pt idx="5">
                  <c:v>4.7</c:v>
                </c:pt>
                <c:pt idx="6">
                  <c:v>4.4000000000000004</c:v>
                </c:pt>
                <c:pt idx="7">
                  <c:v>8.9</c:v>
                </c:pt>
                <c:pt idx="8">
                  <c:v>5.8</c:v>
                </c:pt>
                <c:pt idx="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72-4AD6-B58B-7BE0062E283A}"/>
            </c:ext>
          </c:extLst>
        </c:ser>
        <c:ser>
          <c:idx val="1"/>
          <c:order val="1"/>
          <c:tx>
            <c:strRef>
              <c:f>подозрения!$A$5</c:f>
              <c:strCache>
                <c:ptCount val="1"/>
                <c:pt idx="0">
                  <c:v>Центры профпатологии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758366460238592E-2"/>
                  <c:y val="-6.18391602149387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72-4AD6-B58B-7BE0062E283A}"/>
                </c:ext>
              </c:extLst>
            </c:dLbl>
            <c:dLbl>
              <c:idx val="1"/>
              <c:layout>
                <c:manualLayout>
                  <c:x val="2.544529394849171E-2"/>
                  <c:y val="-8.70015835501307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72-4AD6-B58B-7BE0062E283A}"/>
                </c:ext>
              </c:extLst>
            </c:dLbl>
            <c:dLbl>
              <c:idx val="2"/>
              <c:layout>
                <c:manualLayout>
                  <c:x val="8.651445205371755E-3"/>
                  <c:y val="-8.3403553696606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72-4AD6-B58B-7BE0062E283A}"/>
                </c:ext>
              </c:extLst>
            </c:dLbl>
            <c:dLbl>
              <c:idx val="3"/>
              <c:layout>
                <c:manualLayout>
                  <c:x val="7.1247834159633983E-3"/>
                  <c:y val="-6.1988946520495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72-4AD6-B58B-7BE0062E283A}"/>
                </c:ext>
              </c:extLst>
            </c:dLbl>
            <c:dLbl>
              <c:idx val="4"/>
              <c:layout>
                <c:manualLayout>
                  <c:x val="4.0712426458759943E-3"/>
                  <c:y val="-7.16185193110797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72-4AD6-B58B-7BE0062E283A}"/>
                </c:ext>
              </c:extLst>
            </c:dLbl>
            <c:dLbl>
              <c:idx val="5"/>
              <c:layout>
                <c:manualLayout>
                  <c:x val="4.0712995518389361E-3"/>
                  <c:y val="-6.16810117616213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72-4AD6-B58B-7BE0062E28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подозрения!$D$3:$M$3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подозрения!$D$5:$M$5</c:f>
              <c:numCache>
                <c:formatCode>General</c:formatCode>
                <c:ptCount val="10"/>
                <c:pt idx="0">
                  <c:v>55.8</c:v>
                </c:pt>
                <c:pt idx="1">
                  <c:v>42.86</c:v>
                </c:pt>
                <c:pt idx="2">
                  <c:v>43.7</c:v>
                </c:pt>
                <c:pt idx="3">
                  <c:v>71.97</c:v>
                </c:pt>
                <c:pt idx="4">
                  <c:v>77.8</c:v>
                </c:pt>
                <c:pt idx="5">
                  <c:v>68.7</c:v>
                </c:pt>
                <c:pt idx="6">
                  <c:v>37.5</c:v>
                </c:pt>
                <c:pt idx="7">
                  <c:v>23</c:v>
                </c:pt>
                <c:pt idx="8">
                  <c:v>61.4</c:v>
                </c:pt>
                <c:pt idx="9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372-4AD6-B58B-7BE0062E2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04328"/>
        <c:axId val="385004720"/>
      </c:barChart>
      <c:catAx>
        <c:axId val="3850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385004720"/>
        <c:crosses val="autoZero"/>
        <c:auto val="1"/>
        <c:lblAlgn val="ctr"/>
        <c:lblOffset val="100"/>
        <c:noMultiLvlLbl val="0"/>
      </c:catAx>
      <c:valAx>
        <c:axId val="38500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8500432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95356173220439"/>
          <c:y val="1.5792601446302196E-2"/>
          <c:w val="0.22574417194902255"/>
          <c:h val="0.230498206971504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Власова ИА_съезд профпатологов.xlsx]заболеваемость СС'!$A$3</c:f>
              <c:strCache>
                <c:ptCount val="1"/>
                <c:pt idx="0">
                  <c:v>общая заболеваемость болезнями системы кровообращения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8286E-3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7-4F18-94BA-ADD962A4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762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'[для Власова ИА_съезд профпатологов.xlsx]заболеваемость СС'!$B$2:$G$2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'[для Власова ИА_съезд профпатологов.xlsx]заболеваемость СС'!$B$3:$G$3</c:f>
              <c:numCache>
                <c:formatCode>0.0</c:formatCode>
                <c:ptCount val="6"/>
                <c:pt idx="0">
                  <c:v>238.11413131645159</c:v>
                </c:pt>
                <c:pt idx="1">
                  <c:v>232.5</c:v>
                </c:pt>
                <c:pt idx="2">
                  <c:v>246.73009839114974</c:v>
                </c:pt>
                <c:pt idx="3">
                  <c:v>223.9</c:v>
                </c:pt>
                <c:pt idx="4">
                  <c:v>231.315273035952</c:v>
                </c:pt>
                <c:pt idx="5">
                  <c:v>251.239638909018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7-4F18-94BA-ADD962A4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023376"/>
        <c:axId val="341238288"/>
      </c:barChart>
      <c:catAx>
        <c:axId val="30802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годы </a:t>
                </a:r>
              </a:p>
            </c:rich>
          </c:tx>
          <c:layout>
            <c:manualLayout>
              <c:xMode val="edge"/>
              <c:yMode val="edge"/>
              <c:x val="0.48541076115485565"/>
              <c:y val="0.905092592592592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238288"/>
        <c:crosses val="autoZero"/>
        <c:auto val="1"/>
        <c:lblAlgn val="ctr"/>
        <c:lblOffset val="100"/>
        <c:noMultiLvlLbl val="0"/>
      </c:catAx>
      <c:valAx>
        <c:axId val="34123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/>
                  <a:t>на 1000 населения страше 18 лет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0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'заболеваемость СС'!$A$4</c:f>
              <c:strCache>
                <c:ptCount val="1"/>
                <c:pt idx="0">
                  <c:v>Смертность в трудоспособном возрасте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'заболеваемость СС'!$B$2:$F$2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'заболеваемость СС'!$B$4:$F$4</c:f>
              <c:numCache>
                <c:formatCode>General</c:formatCode>
                <c:ptCount val="5"/>
                <c:pt idx="0">
                  <c:v>5.7380000000000004</c:v>
                </c:pt>
                <c:pt idx="1">
                  <c:v>5.69770600479153</c:v>
                </c:pt>
                <c:pt idx="2">
                  <c:v>5.48</c:v>
                </c:pt>
                <c:pt idx="3" formatCode="0.0">
                  <c:v>6.02</c:v>
                </c:pt>
                <c:pt idx="4" formatCode="0.0">
                  <c:v>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5-4E38-A05B-C8E8AE730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239072"/>
        <c:axId val="341239464"/>
      </c:barChart>
      <c:catAx>
        <c:axId val="34123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/>
                  <a:t>Годы</a:t>
                </a:r>
              </a:p>
            </c:rich>
          </c:tx>
          <c:layout>
            <c:manualLayout>
              <c:xMode val="edge"/>
              <c:yMode val="edge"/>
              <c:x val="0.47749999999999998"/>
              <c:y val="0.8851851851851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239464"/>
        <c:crosses val="autoZero"/>
        <c:auto val="1"/>
        <c:lblAlgn val="ctr"/>
        <c:lblOffset val="100"/>
        <c:noMultiLvlLbl val="0"/>
      </c:catAx>
      <c:valAx>
        <c:axId val="34123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/>
                  <a:t>на 1000 трудоспособного населения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23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72707889125806E-2"/>
          <c:y val="6.0046257088825571E-2"/>
          <c:w val="0.93390191897654584"/>
          <c:h val="0.62410433127849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'2017-2022'!$A$3</c:f>
              <c:strCache>
                <c:ptCount val="1"/>
                <c:pt idx="0">
                  <c:v>Смерть на производстве в результате заболевания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'2017-2022'!$B$2:$G$2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'2017-2022'!$B$3:$G$3</c:f>
              <c:numCache>
                <c:formatCode>General</c:formatCode>
                <c:ptCount val="6"/>
                <c:pt idx="0">
                  <c:v>107</c:v>
                </c:pt>
                <c:pt idx="1">
                  <c:v>101</c:v>
                </c:pt>
                <c:pt idx="2">
                  <c:v>104</c:v>
                </c:pt>
                <c:pt idx="3">
                  <c:v>111</c:v>
                </c:pt>
                <c:pt idx="4">
                  <c:v>101</c:v>
                </c:pt>
                <c:pt idx="5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E-405E-BCFE-CAA6249E372F}"/>
            </c:ext>
          </c:extLst>
        </c:ser>
        <c:ser>
          <c:idx val="1"/>
          <c:order val="1"/>
          <c:tx>
            <c:strRef>
              <c:f>'2017-2022'!$A$4</c:f>
              <c:strCache>
                <c:ptCount val="1"/>
                <c:pt idx="0">
                  <c:v>Количество погибших в результате несчастных случаев на производстве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'2017-2022'!$B$2:$G$2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'2017-2022'!$B$4:$G$4</c:f>
              <c:numCache>
                <c:formatCode>General</c:formatCode>
                <c:ptCount val="6"/>
                <c:pt idx="0">
                  <c:v>59</c:v>
                </c:pt>
                <c:pt idx="1">
                  <c:v>51</c:v>
                </c:pt>
                <c:pt idx="2">
                  <c:v>51</c:v>
                </c:pt>
                <c:pt idx="3">
                  <c:v>55</c:v>
                </c:pt>
                <c:pt idx="4">
                  <c:v>54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E-405E-BCFE-CAA6249E37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5005112"/>
        <c:axId val="386547808"/>
      </c:barChart>
      <c:catAx>
        <c:axId val="38500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654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654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850051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168809225719298"/>
          <c:y val="0.78150088226484038"/>
          <c:w val="0.77309223677781536"/>
          <c:h val="0.196175425966526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F562C-8CEC-4CA5-90AF-65DD32E399FC}" type="doc">
      <dgm:prSet loTypeId="urn:microsoft.com/office/officeart/2005/8/layout/arrow2" loCatId="process" qsTypeId="urn:microsoft.com/office/officeart/2005/8/quickstyle/simple1#16" qsCatId="simple" csTypeId="urn:microsoft.com/office/officeart/2005/8/colors/accent1_2#2" csCatId="accent1" phldr="1"/>
      <dgm:spPr/>
    </dgm:pt>
    <dgm:pt modelId="{181103E2-CF4E-4C11-9C33-86FF2CCF714E}">
      <dgm:prSet phldrT="[Текст]" custT="1"/>
      <dgm:spPr/>
      <dgm:t>
        <a:bodyPr/>
        <a:lstStyle/>
        <a:p>
          <a:pPr algn="just"/>
          <a:r>
            <a: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rPr>
            <a:t>Рост</a:t>
          </a:r>
          <a:endParaRPr lang="ru-RU" sz="1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D705CD9-A43E-4AAB-8E24-6B5CEEAAD536}" type="sibTrans" cxnId="{5DC84231-3CC2-4B71-B642-D8AAB55F9536}">
      <dgm:prSet/>
      <dgm:spPr/>
      <dgm:t>
        <a:bodyPr/>
        <a:lstStyle/>
        <a:p>
          <a:pPr algn="just"/>
          <a:endParaRPr lang="ru-RU"/>
        </a:p>
      </dgm:t>
    </dgm:pt>
    <dgm:pt modelId="{FF199B2D-1C5C-4B25-BC9D-01F08FCE9825}" type="parTrans" cxnId="{5DC84231-3CC2-4B71-B642-D8AAB55F9536}">
      <dgm:prSet/>
      <dgm:spPr/>
      <dgm:t>
        <a:bodyPr/>
        <a:lstStyle/>
        <a:p>
          <a:pPr algn="just"/>
          <a:endParaRPr lang="ru-RU"/>
        </a:p>
      </dgm:t>
    </dgm:pt>
    <dgm:pt modelId="{F8517C44-C4E4-4E20-ADCF-9162371672F7}" type="pres">
      <dgm:prSet presAssocID="{EADF562C-8CEC-4CA5-90AF-65DD32E399FC}" presName="arrowDiagram" presStyleCnt="0">
        <dgm:presLayoutVars>
          <dgm:chMax val="5"/>
          <dgm:dir/>
          <dgm:resizeHandles val="exact"/>
        </dgm:presLayoutVars>
      </dgm:prSet>
      <dgm:spPr/>
    </dgm:pt>
    <dgm:pt modelId="{431F9274-CE0D-4823-B48B-6761C98F2427}" type="pres">
      <dgm:prSet presAssocID="{EADF562C-8CEC-4CA5-90AF-65DD32E399FC}" presName="arrow" presStyleLbl="bgShp" presStyleIdx="0" presStyleCnt="1" custScaleX="196429" custLinFactNeighborX="122" custLinFactNeighborY="-1263"/>
      <dgm:spPr>
        <a:solidFill>
          <a:schemeClr val="accent2">
            <a:lumMod val="40000"/>
            <a:lumOff val="60000"/>
          </a:schemeClr>
        </a:solidFill>
      </dgm:spPr>
    </dgm:pt>
    <dgm:pt modelId="{4C01B541-8C62-4AEC-90A5-C9BB9DE61C2C}" type="pres">
      <dgm:prSet presAssocID="{EADF562C-8CEC-4CA5-90AF-65DD32E399FC}" presName="arrowDiagram1" presStyleCnt="0">
        <dgm:presLayoutVars>
          <dgm:bulletEnabled val="1"/>
        </dgm:presLayoutVars>
      </dgm:prSet>
      <dgm:spPr/>
    </dgm:pt>
    <dgm:pt modelId="{F2272E97-E631-4296-BBB7-50315A586165}" type="pres">
      <dgm:prSet presAssocID="{181103E2-CF4E-4C11-9C33-86FF2CCF714E}" presName="bullet1" presStyleLbl="node1" presStyleIdx="0" presStyleCnt="1" custLinFactX="-303920" custLinFactY="42174" custLinFactNeighborX="-400000" custLinFactNeighborY="100000"/>
      <dgm:spPr>
        <a:solidFill>
          <a:schemeClr val="accent2">
            <a:lumMod val="60000"/>
            <a:lumOff val="40000"/>
          </a:schemeClr>
        </a:solidFill>
      </dgm:spPr>
    </dgm:pt>
    <dgm:pt modelId="{FDA2E6BD-BAAB-4FB9-A5CD-A741C2A921D4}" type="pres">
      <dgm:prSet presAssocID="{181103E2-CF4E-4C11-9C33-86FF2CCF714E}" presName="textBox1" presStyleLbl="revTx" presStyleIdx="0" presStyleCnt="1" custScaleX="262447" custScaleY="48198" custLinFactX="-56893" custLinFactNeighborX="-100000" custLinFactNeighborY="-6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84231-3CC2-4B71-B642-D8AAB55F9536}" srcId="{EADF562C-8CEC-4CA5-90AF-65DD32E399FC}" destId="{181103E2-CF4E-4C11-9C33-86FF2CCF714E}" srcOrd="0" destOrd="0" parTransId="{FF199B2D-1C5C-4B25-BC9D-01F08FCE9825}" sibTransId="{8D705CD9-A43E-4AAB-8E24-6B5CEEAAD536}"/>
    <dgm:cxn modelId="{6538F253-BC75-4DC4-9C39-D0ED6AFC2794}" type="presOf" srcId="{EADF562C-8CEC-4CA5-90AF-65DD32E399FC}" destId="{F8517C44-C4E4-4E20-ADCF-9162371672F7}" srcOrd="0" destOrd="0" presId="urn:microsoft.com/office/officeart/2005/8/layout/arrow2"/>
    <dgm:cxn modelId="{C955B644-B4F2-4D8E-839D-A26B72F44EA7}" type="presOf" srcId="{181103E2-CF4E-4C11-9C33-86FF2CCF714E}" destId="{FDA2E6BD-BAAB-4FB9-A5CD-A741C2A921D4}" srcOrd="0" destOrd="0" presId="urn:microsoft.com/office/officeart/2005/8/layout/arrow2"/>
    <dgm:cxn modelId="{68E21246-D415-435B-98D3-840F5AEBA373}" type="presParOf" srcId="{F8517C44-C4E4-4E20-ADCF-9162371672F7}" destId="{431F9274-CE0D-4823-B48B-6761C98F2427}" srcOrd="0" destOrd="0" presId="urn:microsoft.com/office/officeart/2005/8/layout/arrow2"/>
    <dgm:cxn modelId="{45AC6AA8-ABE2-4BAF-9AF6-598FECF5FB0A}" type="presParOf" srcId="{F8517C44-C4E4-4E20-ADCF-9162371672F7}" destId="{4C01B541-8C62-4AEC-90A5-C9BB9DE61C2C}" srcOrd="1" destOrd="0" presId="urn:microsoft.com/office/officeart/2005/8/layout/arrow2"/>
    <dgm:cxn modelId="{852EA602-FD37-4E8F-B9EC-500C83CE3E98}" type="presParOf" srcId="{4C01B541-8C62-4AEC-90A5-C9BB9DE61C2C}" destId="{F2272E97-E631-4296-BBB7-50315A586165}" srcOrd="0" destOrd="0" presId="urn:microsoft.com/office/officeart/2005/8/layout/arrow2"/>
    <dgm:cxn modelId="{8EC1DD30-E404-4B90-A6BC-97167A71A4D9}" type="presParOf" srcId="{4C01B541-8C62-4AEC-90A5-C9BB9DE61C2C}" destId="{FDA2E6BD-BAAB-4FB9-A5CD-A741C2A921D4}" srcOrd="1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9274-CE0D-4823-B48B-6761C98F2427}">
      <dsp:nvSpPr>
        <dsp:cNvPr id="0" name=""/>
        <dsp:cNvSpPr/>
      </dsp:nvSpPr>
      <dsp:spPr>
        <a:xfrm>
          <a:off x="-10" y="0"/>
          <a:ext cx="7920900" cy="25202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2E97-E631-4296-BBB7-50315A586165}">
      <dsp:nvSpPr>
        <dsp:cNvPr id="0" name=""/>
        <dsp:cNvSpPr/>
      </dsp:nvSpPr>
      <dsp:spPr>
        <a:xfrm>
          <a:off x="2920468" y="935362"/>
          <a:ext cx="298401" cy="29840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2E6BD-BAAB-4FB9-A5CD-A741C2A921D4}">
      <dsp:nvSpPr>
        <dsp:cNvPr id="0" name=""/>
        <dsp:cNvSpPr/>
      </dsp:nvSpPr>
      <dsp:spPr>
        <a:xfrm>
          <a:off x="0" y="0"/>
          <a:ext cx="4233217" cy="89646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8117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rPr>
            <a:t>Рост</a:t>
          </a:r>
          <a:endParaRPr lang="ru-RU" sz="1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3762" y="43762"/>
        <a:ext cx="4145693" cy="808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24F89F-ECF4-4F8A-8C09-D468EE522792}" type="datetimeFigureOut">
              <a:rPr lang="ru-RU" altLang="ru-RU"/>
              <a:pPr>
                <a:defRPr/>
              </a:pPr>
              <a:t>14.06.2023</a:t>
            </a:fld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C0C89D-3A08-4658-9472-F830A048F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827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folder/1278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F7185-6352-4199-8485-B3E035E470E8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6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8A96-D237-4A00-B67E-9752794FAE9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03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8A96-D237-4A00-B67E-9752794FAE9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65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0C89D-3A08-4658-9472-F830A048F79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48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20AE9-7D54-4E5D-989B-5589B89AAB85}" type="slidenum">
              <a:rPr lang="ru-RU" altLang="ru-RU" smtClean="0">
                <a:latin typeface="Tahoma" panose="020B0604030504040204" pitchFamily="34" charset="0"/>
              </a:rPr>
              <a:pPr/>
              <a:t>13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41F442-5B3D-4FA0-A07C-A9C52D7FF33F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1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1350963"/>
            <a:ext cx="4867275" cy="364966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666726" y="5202559"/>
            <a:ext cx="5332242" cy="4256638"/>
          </a:xfrm>
          <a:noFill/>
        </p:spPr>
        <p:txBody>
          <a:bodyPr/>
          <a:lstStyle/>
          <a:p>
            <a:pPr hangingPunct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ожидаемой продолжительности жизни до 78 лет (к 2030 году – до 80 лет) – одна из ключевых задач Указа президента Российской Федерации от 07.05.2018 года, при этом здоровой, активной, полноценной жизни, в том числе и профессиональной. </a:t>
            </a:r>
          </a:p>
          <a:p>
            <a:pPr hangingPunct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долгосрочном периоде по среднему варианту прогноза предположительная численность населения страны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трудоспособного возраста к 2051 году вырастет почти в 1,4 раза применительно к пенсионному возрасту 2018 года. 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774983" y="10268753"/>
            <a:ext cx="2889145" cy="5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E5D8A08-5789-483B-AC43-023045BDFB22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5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Одним из главных вызовов устойчивого социально-экономического развития страны является прогрессирующее снижение численности населения трудоспособного возраста, при одновременном росте населения старше трудоспособного возраста. По существующим прогнозным моделям, уже к 2026 году больше половины работающих России будет старше 40 лет (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https://rosstat.gov.ru/folder/12781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период с 2006 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годы снижение численности трудоспособного населения в России составило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12,7%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эта негативная тенденция будет нарастать. В Свердловской области темп снижения численности трудоспособного населения еще больше и составил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17,2%,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за истекшие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 просто не стало г. Нижнего Тагила (его численность порядка 320 тыс., Карачаево-Черкесская республика – 464 219 чел., Республика Тыва – 332 609 чел., Камчатский край – 312 704 чел.).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A956-2781-4847-9DD6-A3C01F01C9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3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Из более чем двух миллионов экономически активного населения Свердловской области почти 900 тыс. человек работают во вредных и (или) опасных условиях труда, то есть, каждый третий работает во вредных условиях труда и подлежат ПМО.</a:t>
            </a:r>
          </a:p>
          <a:p>
            <a:endParaRPr lang="ru-RU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Реализация технологии экспертизы контингентов и поимённых списков лиц, подлежащих медицинским осмотрам, позволило увеличить охват ПМО в регионе, довести количество, лиц, осматриваемых в медицинских организациях до 460 тыс. человек в год,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т.ч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 в центрах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профпатологии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до 40 тыс.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2022 году было осмотрено 438,3 тыс. человек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что ниже уровня 2021 года на 5,1% (462,0 тыс. человек). Из числа осмотренных 8,0% прошли медицинский осмотр в центрах профессиональной патологии и медицинских организациях, имеющих лицензию на связь заболевания с профессией (35,1 чел. в 2022 году, 34,3 тыс. чел. - 2021 г., 37,0 тыс. чел. - 2020 г., 37,9 тыс. чел. - 2019 г., 37,2 тыс. чел. - 2018 г.)</a:t>
            </a: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B1F25-C302-40AB-8D15-8F9FC0B8490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97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области за последние 5 лет лицензию на связь заболевания с профессией получили 8 медицинских организаций частной формы собственности, только для проведения медицинского осмотра на уровне Центра профпатологии, при этом в данных центрах не было установлено не только ни одного случая профессионального заболевания, а в 2022 году даже ни одного подозрения. </a:t>
            </a:r>
          </a:p>
          <a:p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8BC0A1-BC7F-4B5E-B9A9-F85967C63BF1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6792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2022 году в структуре впервые выявленной соматической заболеваемости по результатам ПМО в МО на 1 место вышли болезни органов пищеварения – 25,6% от числа всех впервые выявленных соматических заболеваний (в 2021 г. на 6-ом месте, 6,8%, ). На втором месте с ростом доли относительно 2021 года – болезни глаза и его придаточного аппарата – 20,1% (в 2021 г. на 3-м месте, 12,0%). На третьем месте болезни эндокринной системы, расстройства питания и нарушения обмена веществ, доля которых снизилась с 20,6% в 2021 году до 12,9% от всех впервые выявленных соматических заболеваний  в 2022 году.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структуре впервые выявленной хронической соматической заболеваемости по результатам ПМО в ЦПП 1 место в 2022 году вышли болезни глаза и его придаточного аппарата (28,2% от всех впервые выявленных соматических заболеваний). На 2 месте – болезни эндокринной системы, расстройства питания и нарушения обмена веществ (16,8%). На 3 месте – болезни мочеполовой системы (11,8%)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125CB-1E65-43C1-A50E-25919690F05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84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8BC0A1-BC7F-4B5E-B9A9-F85967C63BF1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63303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z="1400" dirty="0" smtClean="0"/>
              <a:t> Хотела бы остановиться на качестве медицинских осмотров. Качество проведения ПМО в медицинских организациях требует его совершенствования и оптимизации. </a:t>
            </a:r>
          </a:p>
          <a:p>
            <a:endParaRPr lang="ru-RU" altLang="ru-RU" sz="1400" dirty="0" smtClean="0"/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2022 году выявляемость подозрений на профессиональные заболевания при проведении медицинских осмотров в МО в сравнении с 2013 годом снизилась в 8 раз(с 23,6 на 10 000 осмотренных работников в 2013 году до 2,9 в 2022 году).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2022 году выявляемость подозрений на профессиональные заболевания в центрах профессиональной патологии также снизилась. Темп снижения составил 53,6% в сравнении с 2013 годом (55,8 на 10 000 осмотренных).</a:t>
            </a:r>
          </a:p>
          <a:p>
            <a:r>
              <a:rPr lang="ru-RU" altLang="ru-RU" sz="1400" dirty="0" smtClean="0"/>
              <a:t>Цель проведения ПМО – это не только выявление профессиональных заболеваний на ранних стадиях, но соматических заболеваний, которые могут</a:t>
            </a:r>
            <a:r>
              <a:rPr lang="ru-RU" altLang="ru-RU" sz="1400" baseline="0" dirty="0" smtClean="0"/>
              <a:t> являться противопоказанием к работе во вредных и (или) опасных условиях труда.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Патологическая пораженность на 1000 работающих  заболеваниями эндокринной системы по результатам ПМО работников 1- </a:t>
            </a:r>
            <a:r>
              <a:rPr lang="ru-RU" altLang="ru-RU" sz="1400" dirty="0" err="1" smtClean="0"/>
              <a:t>го</a:t>
            </a:r>
            <a:r>
              <a:rPr lang="ru-RU" altLang="ru-RU" sz="1400" dirty="0" smtClean="0"/>
              <a:t> металлургического предприятия  в ЦПП более чем в 600 раз выше, чем по результатам осмотра в МО; </a:t>
            </a:r>
          </a:p>
          <a:p>
            <a:r>
              <a:rPr lang="ru-RU" altLang="ru-RU" sz="1400" dirty="0" smtClean="0"/>
              <a:t>Патологическая пораженность на 1000 работающих  заболеваниями органов кровообращения – почти в 50 раз.</a:t>
            </a:r>
          </a:p>
          <a:p>
            <a:endParaRPr lang="ru-RU" altLang="ru-RU" sz="1400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E7D0C-B360-4D10-B7CC-43B9677E9163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539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983F9C-C839-4111-AB45-985E3A93F3A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3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B03E-4366-431D-A822-C50FF9169D1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0354-1D7D-48A2-96A9-A6B26B39D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66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4EC8-A861-42D9-BE9F-66C66EF1F5D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B6CC-3B7E-444F-BF3B-9CE3C6042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3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11F5-DF60-49D8-8BEA-AFF5F5FF963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D087-0C02-432B-BC01-A56D85D68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67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C41A-A82D-4B39-A814-97B946A93D1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EB52-0B34-46CE-B36C-60BDC8534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12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5C6E-2AD6-4A92-87ED-3AF901B8490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3510-82FB-438B-9233-D123DDB0E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000F-7BB9-48AB-A92E-1D704CBD57F2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BA07-1B9B-4629-AD53-9AC24A772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68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B0CC-3EC5-486E-8A3F-FFFEA9C0EFA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24C6-4DB4-4D84-821D-E759B1441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1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E631-3E4A-4C4F-AD30-BA6EEA7D416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D1FD-3119-42B3-94F0-44979E02D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02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A825-B36B-4A27-8E51-C199F9FADB74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8BF0-2F4B-4611-9DEA-120820254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0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8EC9-F61B-408E-AD26-8E57FB545DA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CF5E-04CB-42B7-82F8-BD037F8F1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31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44AC-FC6D-46A4-BC69-5E7F5E62839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101B-ABEC-43CE-AE8D-8CDEA6C9C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09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467C-B3CC-475C-8579-EA2B34516086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E09E-F341-4C4C-9B5A-E65C934D6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47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2D2-AA98-41D5-AECF-58FD538451D9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8FDC-637F-4F68-9813-410A5AA09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2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2D70-87C0-42EB-AC28-E642DCF467C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2079-4698-423E-A566-354EA8A69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8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0038-79B5-4BFC-85D3-8D9C9A952CFE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F4D0-AEDD-4CD9-BC2B-7BE744C27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68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0E2F6-AE67-443C-8BF1-66D545F6C40E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C10880-60CF-4964-A7D0-440219F0D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folder/127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3000" y="1103313"/>
            <a:ext cx="6731000" cy="304165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Неинфекционные заболевания у работников, занятых на работах с вредными и (или) опасными условиями труда, по результатам периодических медицинских осмотров</a:t>
            </a:r>
            <a:endParaRPr lang="ru-RU" altLang="ru-RU" sz="2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1901825" y="4852988"/>
            <a:ext cx="6477000" cy="758825"/>
          </a:xfrm>
        </p:spPr>
        <p:txBody>
          <a:bodyPr/>
          <a:lstStyle/>
          <a:p>
            <a:pPr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pPr algn="r" eaLnBrk="1" hangingPunct="1"/>
            <a:endParaRPr lang="ru-RU" altLang="ru-RU" sz="1600" b="1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600"/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3411538" y="6197600"/>
            <a:ext cx="38877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г. Екатеринбург 2023</a:t>
            </a:r>
            <a:endParaRPr lang="en-US" altLang="ru-RU" sz="1600" b="1" dirty="0"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609725" y="4745038"/>
            <a:ext cx="75342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Газимова Венера Габдрахмановна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400834"/>
            <a:ext cx="9144793" cy="1234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8" y="590312"/>
            <a:ext cx="658425" cy="80016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04144" y="400834"/>
            <a:ext cx="7125871" cy="11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Динамика общей заболеваемости населения в возрасте 18 и старше болезнями системы кровообращения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680012"/>
              </p:ext>
            </p:extLst>
          </p:nvPr>
        </p:nvGraphicFramePr>
        <p:xfrm>
          <a:off x="225468" y="1971675"/>
          <a:ext cx="8705590" cy="436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46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79"/>
            <a:ext cx="9271325" cy="1523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089"/>
            <a:ext cx="1177447" cy="11715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04144" y="464088"/>
            <a:ext cx="7626913" cy="11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Динамика смертность в трудоспособном возрасте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945914"/>
              </p:ext>
            </p:extLst>
          </p:nvPr>
        </p:nvGraphicFramePr>
        <p:xfrm>
          <a:off x="187890" y="2028824"/>
          <a:ext cx="8830850" cy="455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234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523875" y="0"/>
            <a:ext cx="8008938" cy="906463"/>
          </a:xfrm>
        </p:spPr>
        <p:txBody>
          <a:bodyPr/>
          <a:lstStyle/>
          <a:p>
            <a:pPr algn="ctr"/>
            <a:r>
              <a:rPr lang="ru-RU" altLang="ru-RU" sz="2200" b="1">
                <a:solidFill>
                  <a:srgbClr val="800000"/>
                </a:solidFill>
                <a:latin typeface="Times New Roman" panose="02020603050405020304" pitchFamily="18" charset="0"/>
              </a:rPr>
              <a:t>Отсутствие профилактической направленности в оказании медицинской помощи работающему населению, низкое качество и доступность данной помощи</a:t>
            </a:r>
          </a:p>
        </p:txBody>
      </p:sp>
      <p:pic>
        <p:nvPicPr>
          <p:cNvPr id="142339" name="Picture 3" descr="neschastnyj-sluch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167063"/>
            <a:ext cx="2690812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0" name="Picture 4" descr="467c0d1c7097f4aa5e0e6b57169e298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895350"/>
            <a:ext cx="22034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92088" y="5451475"/>
            <a:ext cx="8643937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В 2022 году из 114 случаев смерти на производстве в результате </a:t>
            </a:r>
          </a:p>
          <a:p>
            <a:pPr algn="ctr"/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заболевания в 112 случаях смерть связана с заболеваниями </a:t>
            </a:r>
          </a:p>
          <a:p>
            <a:pPr algn="ctr"/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органов кровообращения *</a:t>
            </a: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</a:rPr>
              <a:t>* Данные Государственной инспекции труда в Свердловской области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3343"/>
              </p:ext>
            </p:extLst>
          </p:nvPr>
        </p:nvGraphicFramePr>
        <p:xfrm>
          <a:off x="0" y="1112837"/>
          <a:ext cx="6612731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50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4294967295"/>
          </p:nvPr>
        </p:nvSpPr>
        <p:spPr>
          <a:xfrm>
            <a:off x="175363" y="0"/>
            <a:ext cx="8946412" cy="754063"/>
          </a:xfrm>
          <a:ln>
            <a:solidFill>
              <a:schemeClr val="bg1"/>
            </a:solidFill>
          </a:ln>
        </p:spPr>
        <p:txBody>
          <a:bodyPr anchor="b">
            <a:noAutofit/>
          </a:bodyPr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b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b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b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b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b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Приоритетные цели и задачи развития профпатологической службы в Свердловской области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46350" y="1011979"/>
          <a:ext cx="7920880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hape 8"/>
          <p:cNvSpPr/>
          <p:nvPr/>
        </p:nvSpPr>
        <p:spPr>
          <a:xfrm flipV="1">
            <a:off x="746125" y="3573463"/>
            <a:ext cx="7920038" cy="2952750"/>
          </a:xfrm>
          <a:prstGeom prst="swooshArrow">
            <a:avLst>
              <a:gd name="adj1" fmla="val 39251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468313" y="3500438"/>
            <a:ext cx="4386262" cy="1597025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2735263" y="4629150"/>
            <a:ext cx="298450" cy="2984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4197350" y="4821238"/>
            <a:ext cx="298450" cy="2984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7003116" y="4973710"/>
            <a:ext cx="298450" cy="2984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2736850" y="45608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Box 20"/>
          <p:cNvSpPr txBox="1">
            <a:spLocks noChangeArrowheads="1"/>
          </p:cNvSpPr>
          <p:nvPr/>
        </p:nvSpPr>
        <p:spPr bwMode="auto">
          <a:xfrm>
            <a:off x="4175125" y="4787900"/>
            <a:ext cx="258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7003116" y="4936331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Box 22"/>
          <p:cNvSpPr txBox="1">
            <a:spLocks noChangeArrowheads="1"/>
          </p:cNvSpPr>
          <p:nvPr/>
        </p:nvSpPr>
        <p:spPr bwMode="auto">
          <a:xfrm>
            <a:off x="3667125" y="1920875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лачко с текстом: прямоугольное со скругленными углами 1"/>
          <p:cNvSpPr/>
          <p:nvPr/>
        </p:nvSpPr>
        <p:spPr>
          <a:xfrm>
            <a:off x="0" y="2767013"/>
            <a:ext cx="2997200" cy="1530350"/>
          </a:xfrm>
          <a:prstGeom prst="wedgeRoundRectCallout">
            <a:avLst>
              <a:gd name="adj1" fmla="val 2380"/>
              <a:gd name="adj2" fmla="val 62444"/>
              <a:gd name="adj3" fmla="val 16667"/>
            </a:avLst>
          </a:prstGeom>
          <a:solidFill>
            <a:schemeClr val="bg1">
              <a:alpha val="6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сохранение и укрепление здоровья работающих, сохранение трудовых ресурсов Свердловской факторов образа жизни</a:t>
            </a:r>
          </a:p>
        </p:txBody>
      </p:sp>
      <p:sp>
        <p:nvSpPr>
          <p:cNvPr id="24" name="Облачко с текстом: прямоугольное со скругленными углами 23"/>
          <p:cNvSpPr/>
          <p:nvPr/>
        </p:nvSpPr>
        <p:spPr>
          <a:xfrm>
            <a:off x="5407612" y="3079751"/>
            <a:ext cx="3640138" cy="1536700"/>
          </a:xfrm>
          <a:prstGeom prst="wedgeRoundRectCallout">
            <a:avLst>
              <a:gd name="adj1" fmla="val -3153"/>
              <a:gd name="adj2" fmla="val 62960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персонифицированных и индивидуальных риск-ориентированных медико-профилактических программ для работающих во вредных и (или) опасных условиях труда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лачко с текстом: прямоугольное со скругленными углами 24"/>
          <p:cNvSpPr/>
          <p:nvPr/>
        </p:nvSpPr>
        <p:spPr>
          <a:xfrm>
            <a:off x="66675" y="5313363"/>
            <a:ext cx="2720975" cy="1327150"/>
          </a:xfrm>
          <a:prstGeom prst="wedgeRoundRectCallout">
            <a:avLst>
              <a:gd name="adj1" fmla="val 47039"/>
              <a:gd name="adj2" fmla="val -86885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информационной и лабораторной базы данных по состоянию здоровья работающего населения</a:t>
            </a:r>
          </a:p>
        </p:txBody>
      </p:sp>
      <p:sp>
        <p:nvSpPr>
          <p:cNvPr id="26" name="Облачко с текстом: прямоугольное со скругленными углами 25"/>
          <p:cNvSpPr/>
          <p:nvPr/>
        </p:nvSpPr>
        <p:spPr>
          <a:xfrm>
            <a:off x="4046538" y="796925"/>
            <a:ext cx="4308322" cy="2136775"/>
          </a:xfrm>
          <a:prstGeom prst="wedgeRoundRectCallout">
            <a:avLst>
              <a:gd name="adj1" fmla="val -54539"/>
              <a:gd name="adj2" fmla="val -3655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тактики проведения ПМО и оказания медицинской  помощи работающему населению в части раннего выявления профессиональной заболеваемости и заболеваний, связанных с профессией (сердечно-сосудистых, онкологических и т.д.)</a:t>
            </a:r>
          </a:p>
        </p:txBody>
      </p:sp>
      <p:sp>
        <p:nvSpPr>
          <p:cNvPr id="18449" name="Номер слайда 4"/>
          <p:cNvSpPr txBox="1">
            <a:spLocks noGrp="1"/>
          </p:cNvSpPr>
          <p:nvPr/>
        </p:nvSpPr>
        <p:spPr bwMode="auto">
          <a:xfrm rot="-5400000">
            <a:off x="8409020" y="6121064"/>
            <a:ext cx="1022284" cy="4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лачко с текстом: прямоугольное со скругленными углами 24"/>
          <p:cNvSpPr/>
          <p:nvPr/>
        </p:nvSpPr>
        <p:spPr>
          <a:xfrm>
            <a:off x="2846387" y="5313363"/>
            <a:ext cx="4807015" cy="1514475"/>
          </a:xfrm>
          <a:prstGeom prst="wedgeRoundRectCallout">
            <a:avLst>
              <a:gd name="adj1" fmla="val -18822"/>
              <a:gd name="adj2" fmla="val -6083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единой профилактической системы, обеспечивающей преемственность и доступность медицинских и профилактических технологий для работающего населения на всех этапах оказания медицинской помощи, начиная с проведения медицинских осмотров и заканчивая реабилитацией</a:t>
            </a:r>
          </a:p>
        </p:txBody>
      </p:sp>
    </p:spTree>
    <p:extLst>
      <p:ext uri="{BB962C8B-B14F-4D97-AF65-F5344CB8AC3E}">
        <p14:creationId xmlns:p14="http://schemas.microsoft.com/office/powerpoint/2010/main" val="424451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22238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39939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2156AC-5D88-4D87-9AC1-89B001B1E05B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73238"/>
            <a:ext cx="851058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2266950" y="788988"/>
            <a:ext cx="3859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312-84-86</a:t>
            </a:r>
          </a:p>
          <a:p>
            <a:pPr algn="ctr"/>
            <a:r>
              <a:rPr lang="en-US" altLang="ru-RU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venera@ymrc.ru</a:t>
            </a:r>
            <a:endParaRPr lang="ru-RU" altLang="ru-RU" sz="2800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156" y="74428"/>
            <a:ext cx="8931349" cy="1328781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Прогноз численности населения России до 2051 года</a:t>
            </a:r>
            <a:b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по отдельным возрастным группам</a:t>
            </a:r>
            <a:b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(млн. чел.) 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altLang="ru-RU" sz="105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(средний вариант прогноза без учета пенсионной реформы*)</a:t>
            </a:r>
            <a:br>
              <a:rPr lang="ru-RU" altLang="ru-RU" sz="1050" b="1" dirty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endParaRPr lang="ru-RU" altLang="ru-RU" sz="105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049" name="Group 41"/>
          <p:cNvGraphicFramePr>
            <a:graphicFrameLocks noGrp="1"/>
          </p:cNvGraphicFramePr>
          <p:nvPr/>
        </p:nvGraphicFramePr>
        <p:xfrm>
          <a:off x="276447" y="1565418"/>
          <a:ext cx="7690738" cy="2887524"/>
        </p:xfrm>
        <a:graphic>
          <a:graphicData uri="http://schemas.openxmlformats.org/drawingml/2006/table">
            <a:tbl>
              <a:tblPr/>
              <a:tblGrid>
                <a:gridCol w="10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5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Моложе трудоспособного возраста (млн. чел)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Трудоспособного возраста (млн. чел)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Старше трудоспособного возраста (млн. чел)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82,2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37,4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3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2038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78,4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2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2051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25,7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71,3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52,8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98" name="Объект 5"/>
          <p:cNvSpPr>
            <a:spLocks noGrp="1"/>
          </p:cNvSpPr>
          <p:nvPr>
            <p:ph idx="4294967295"/>
          </p:nvPr>
        </p:nvSpPr>
        <p:spPr>
          <a:xfrm>
            <a:off x="77156" y="4932268"/>
            <a:ext cx="8931349" cy="1191816"/>
          </a:xfrm>
        </p:spPr>
        <p:txBody>
          <a:bodyPr/>
          <a:lstStyle/>
          <a:p>
            <a:pPr marL="0" indent="0" algn="ctr" eaLnBrk="1" hangingPunct="1">
              <a:spcBef>
                <a:spcPts val="375"/>
              </a:spcBef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Текущие и ожидаемые потери лиц трудоспособного возраста – одна из главных стратегических рисков экономического роста России</a:t>
            </a:r>
          </a:p>
          <a:p>
            <a:pPr marL="0" indent="0" algn="ctr" eaLnBrk="1" hangingPunct="1">
              <a:spcBef>
                <a:spcPts val="375"/>
              </a:spcBef>
              <a:buNone/>
            </a:pPr>
            <a:endParaRPr lang="ru-RU" altLang="ru-RU" sz="1200" b="1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375"/>
              </a:spcBef>
              <a:buNone/>
            </a:pPr>
            <a:r>
              <a:rPr lang="ru-RU" altLang="ru-RU" sz="1200" b="1" dirty="0">
                <a:latin typeface="Times New Roman" panose="02020603050405020304" pitchFamily="18" charset="0"/>
              </a:rPr>
              <a:t>*данные Федеральной службы государственной статистики</a:t>
            </a:r>
          </a:p>
        </p:txBody>
      </p:sp>
      <p:sp>
        <p:nvSpPr>
          <p:cNvPr id="32799" name="Line 134"/>
          <p:cNvSpPr>
            <a:spLocks noChangeShapeType="1"/>
          </p:cNvSpPr>
          <p:nvPr/>
        </p:nvSpPr>
        <p:spPr bwMode="auto">
          <a:xfrm flipV="1">
            <a:off x="3145690" y="2551814"/>
            <a:ext cx="22811" cy="165704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0" name="Line 135"/>
          <p:cNvSpPr>
            <a:spLocks noChangeShapeType="1"/>
          </p:cNvSpPr>
          <p:nvPr/>
        </p:nvSpPr>
        <p:spPr bwMode="auto">
          <a:xfrm flipV="1">
            <a:off x="5448300" y="2551814"/>
            <a:ext cx="16834" cy="167966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1" name="Line 136"/>
          <p:cNvSpPr>
            <a:spLocks noChangeShapeType="1"/>
          </p:cNvSpPr>
          <p:nvPr/>
        </p:nvSpPr>
        <p:spPr bwMode="auto">
          <a:xfrm>
            <a:off x="7230140" y="2551814"/>
            <a:ext cx="11241" cy="165704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90165" y="2220278"/>
            <a:ext cx="923330" cy="223266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 почти в 1,4 раза </a:t>
            </a:r>
          </a:p>
        </p:txBody>
      </p:sp>
    </p:spTree>
    <p:extLst>
      <p:ext uri="{BB962C8B-B14F-4D97-AF65-F5344CB8AC3E}">
        <p14:creationId xmlns:p14="http://schemas.microsoft.com/office/powerpoint/2010/main" val="8145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16"/>
            <a:ext cx="9143999" cy="184911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главных вызовов устойчивого социально-экономического развития страны - снижение численности населения трудоспособного возраста, при одновременном росте населения старше трудоспособного возраста</a:t>
            </a:r>
            <a:endParaRPr lang="ru-RU" alt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5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39985"/>
              </p:ext>
            </p:extLst>
          </p:nvPr>
        </p:nvGraphicFramePr>
        <p:xfrm>
          <a:off x="-2" y="1699979"/>
          <a:ext cx="9143999" cy="2859063"/>
        </p:xfrm>
        <a:graphic>
          <a:graphicData uri="http://schemas.openxmlformats.org/drawingml/2006/table">
            <a:tbl>
              <a:tblPr/>
              <a:tblGrid>
                <a:gridCol w="322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5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в трудоспособном возрасте (тыс. чел.)*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численности населения в трудоспособном возрасте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 год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чел.)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2 761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90 157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78 742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11 415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" y="4675821"/>
            <a:ext cx="5551896" cy="9569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 республика – 464 219 чел.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Тыва – 332 609 чел.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 – 312 704 чел.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86268" y="4945652"/>
            <a:ext cx="3652932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Arial" panose="020B0604020202020204" pitchFamily="34" charset="0"/>
              </a:rPr>
              <a:t>*данные Федеральной  службы </a:t>
            </a:r>
          </a:p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925" y="5855482"/>
            <a:ext cx="78486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существующим прогнозным моделям, уже 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больше половины работающих России будет старше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https://rosstat.gov.ru/folder/12781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1802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 txBox="1">
            <a:spLocks/>
          </p:cNvSpPr>
          <p:nvPr/>
        </p:nvSpPr>
        <p:spPr bwMode="auto">
          <a:xfrm>
            <a:off x="219576" y="3960335"/>
            <a:ext cx="301307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Количество человек, прошедших ПМО в Свердловской области за период 2013-20</a:t>
            </a:r>
            <a:r>
              <a:rPr lang="en-US" altLang="ru-RU" sz="2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 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чел.)</a:t>
            </a:r>
            <a:endParaRPr lang="ru-RU" altLang="ru-RU" sz="1800" b="1" dirty="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99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94297"/>
              </p:ext>
            </p:extLst>
          </p:nvPr>
        </p:nvGraphicFramePr>
        <p:xfrm>
          <a:off x="0" y="1"/>
          <a:ext cx="5511451" cy="369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430002"/>
              </p:ext>
            </p:extLst>
          </p:nvPr>
        </p:nvGraphicFramePr>
        <p:xfrm>
          <a:off x="3452226" y="3697288"/>
          <a:ext cx="529590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077211" y="603337"/>
            <a:ext cx="3117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занятого населения Свердловской области </a:t>
            </a:r>
            <a:r>
              <a:rPr lang="ru-RU" alt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чел.)</a:t>
            </a:r>
            <a:endParaRPr lang="ru-RU" altLang="ru-RU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0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0163" y="144463"/>
            <a:ext cx="9134476" cy="909637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профпригодности  работников, занятых во вредных условиях труда по результатам ПМО в МО, Центрах профпатологии и медицинских организациях, имеющих лицензию на связь заболевания с профессией  в 2022 году (%)</a:t>
            </a:r>
            <a:r>
              <a:rPr lang="ru-RU" altLang="ru-RU" sz="1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37585861"/>
              </p:ext>
            </p:extLst>
          </p:nvPr>
        </p:nvGraphicFramePr>
        <p:xfrm>
          <a:off x="-30164" y="971550"/>
          <a:ext cx="9174164" cy="5980504"/>
        </p:xfrm>
        <a:graphic>
          <a:graphicData uri="http://schemas.openxmlformats.org/drawingml/2006/table">
            <a:tbl>
              <a:tblPr/>
              <a:tblGrid>
                <a:gridCol w="633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39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 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Центры профпатологии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не имеющих медицинские противопоказания к работе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 лиц,  имеющих медицинские  противопоказания к работе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4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выявления подозрений на профессиональные заболевания на 10 тыс. осмотренных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4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проведении дополнительного обследования (заключение не дано)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из группы повышенного риска развития профессиональных заболеваний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6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амбулаторном обследовании и лечении (%) 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6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стационарном обследовании и лечении 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7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санаторно-курортном лечении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7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диспансерном наблюдении  (%)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53318" marR="533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09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905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Структура впервые выявленных хронических соматических заболеваний, выявленных по результатам ПМО в МО и ЦПП в 2022 году (%)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6531089"/>
              </p:ext>
            </p:extLst>
          </p:nvPr>
        </p:nvGraphicFramePr>
        <p:xfrm>
          <a:off x="0" y="776614"/>
          <a:ext cx="9144000" cy="6391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395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заболеваний по МКБ-10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встречаемости в МО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встречаемости в ЦПП и МО,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имеющих лицензия на связь  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проф.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(A00-B99)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(C00-D48)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(D50-D89)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(E00-E90)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(F00-F99)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(G00-G99)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(H00-H59)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(H60-H95)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(I00-I99)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(J00-J99)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(K00-K93)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600" b="1" i="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(L00-L99)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(M00-M99)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(N00-N99)</a:t>
                      </a:r>
                      <a:endParaRPr lang="ru-RU" sz="140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(Q00-Q99)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 [пороки развития], деформации и хромосомные нарушения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8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(R00-R99)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признаки и отклонения от нормы, выявленные при клинических и лабораторных исследованиях, не классифицированные в других рубриках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(S00-T98)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6498921" y="4223672"/>
            <a:ext cx="490602" cy="39843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5" name="Овал 4"/>
          <p:cNvSpPr/>
          <p:nvPr/>
        </p:nvSpPr>
        <p:spPr>
          <a:xfrm>
            <a:off x="6523973" y="3702256"/>
            <a:ext cx="490602" cy="44788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6498921" y="2852725"/>
            <a:ext cx="490602" cy="485467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6498921" y="4716110"/>
            <a:ext cx="490602" cy="44788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8653398" y="3741034"/>
            <a:ext cx="490602" cy="44788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8653398" y="2849838"/>
            <a:ext cx="490602" cy="44788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8653398" y="5411965"/>
            <a:ext cx="490602" cy="44788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8653398" y="4334005"/>
            <a:ext cx="490602" cy="38210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489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54" y="125260"/>
            <a:ext cx="9247210" cy="1114817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профпригодности  работников отдельных медицинских организациях, имеющих лицензию на связь заболевания с профессией  в 2022 году (%)</a:t>
            </a:r>
            <a:r>
              <a:rPr lang="ru-RU" alt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A49DD2-24A1-4F6C-9717-288D3DC44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92043"/>
              </p:ext>
            </p:extLst>
          </p:nvPr>
        </p:nvGraphicFramePr>
        <p:xfrm>
          <a:off x="23554" y="1114817"/>
          <a:ext cx="9120445" cy="5427166"/>
        </p:xfrm>
        <a:graphic>
          <a:graphicData uri="http://schemas.openxmlformats.org/drawingml/2006/table">
            <a:tbl>
              <a:tblPr/>
              <a:tblGrid>
                <a:gridCol w="4288178">
                  <a:extLst>
                    <a:ext uri="{9D8B030D-6E8A-4147-A177-3AD203B41FA5}">
                      <a16:colId xmlns:a16="http://schemas.microsoft.com/office/drawing/2014/main" val="1727052971"/>
                    </a:ext>
                  </a:extLst>
                </a:gridCol>
                <a:gridCol w="1283159">
                  <a:extLst>
                    <a:ext uri="{9D8B030D-6E8A-4147-A177-3AD203B41FA5}">
                      <a16:colId xmlns:a16="http://schemas.microsoft.com/office/drawing/2014/main" val="3256002861"/>
                    </a:ext>
                  </a:extLst>
                </a:gridCol>
                <a:gridCol w="1906702">
                  <a:extLst>
                    <a:ext uri="{9D8B030D-6E8A-4147-A177-3AD203B41FA5}">
                      <a16:colId xmlns:a16="http://schemas.microsoft.com/office/drawing/2014/main" val="2958074863"/>
                    </a:ext>
                  </a:extLst>
                </a:gridCol>
                <a:gridCol w="1642406">
                  <a:extLst>
                    <a:ext uri="{9D8B030D-6E8A-4147-A177-3AD203B41FA5}">
                      <a16:colId xmlns:a16="http://schemas.microsoft.com/office/drawing/2014/main" val="1372026566"/>
                    </a:ext>
                  </a:extLst>
                </a:gridCol>
              </a:tblGrid>
              <a:tr h="1489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ЦПП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государственной формы собственности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НПК Уралвагонзавод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«ООО ММЦ»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«ВГОК»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МЦ «Консилиум»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2723"/>
                  </a:ext>
                </a:extLst>
              </a:tr>
              <a:tr h="440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осмотренных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35 095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57870"/>
                  </a:ext>
                </a:extLst>
              </a:tr>
              <a:tr h="838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выявления подозрений на профессиональные заболевания на 10 тыс. осмотренных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02831"/>
                  </a:ext>
                </a:extLst>
              </a:tr>
              <a:tr h="674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из группы повышенного риска развития профессиональных заболеваний (%)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7068"/>
                  </a:ext>
                </a:extLst>
              </a:tr>
              <a:tr h="506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амбулаторном обследовании и лечении (%) 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69584"/>
                  </a:ext>
                </a:extLst>
              </a:tr>
              <a:tr h="506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санаторно-курортном лечении (%)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04761"/>
                  </a:ext>
                </a:extLst>
              </a:tr>
              <a:tr h="506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лиц, нуждающихся в диспансерном наблюдении  (%)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0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165850" y="1041400"/>
            <a:ext cx="2870200" cy="219710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800000"/>
                </a:solidFill>
                <a:latin typeface="Times New Roman" panose="02020603050405020304" pitchFamily="18" charset="0"/>
              </a:rPr>
              <a:t>Динамика выявления подозрений на профессиональную патологию при проведении ПМО в Свердловской области (в случаях на 10000 осмотренных)</a:t>
            </a:r>
          </a:p>
        </p:txBody>
      </p:sp>
      <p:sp>
        <p:nvSpPr>
          <p:cNvPr id="26627" name="Rectangle 4"/>
          <p:cNvSpPr>
            <a:spLocks/>
          </p:cNvSpPr>
          <p:nvPr/>
        </p:nvSpPr>
        <p:spPr bwMode="auto">
          <a:xfrm>
            <a:off x="0" y="4098925"/>
            <a:ext cx="25527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Удельный вес впервые выявленных хронических соматических заболеваний при проведении ПМО в </a:t>
            </a: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</a:t>
            </a: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году (%)</a:t>
            </a:r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130175" y="26988"/>
            <a:ext cx="901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400" b="1">
              <a:solidFill>
                <a:srgbClr val="99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9" name="Line 10"/>
          <p:cNvSpPr>
            <a:spLocks noChangeShapeType="1"/>
          </p:cNvSpPr>
          <p:nvPr/>
        </p:nvSpPr>
        <p:spPr bwMode="auto">
          <a:xfrm flipH="1">
            <a:off x="6165850" y="2033588"/>
            <a:ext cx="287338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Line 11"/>
          <p:cNvSpPr>
            <a:spLocks noChangeShapeType="1"/>
          </p:cNvSpPr>
          <p:nvPr/>
        </p:nvSpPr>
        <p:spPr bwMode="auto">
          <a:xfrm>
            <a:off x="2020888" y="5167313"/>
            <a:ext cx="321479" cy="1846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6988"/>
            <a:ext cx="90947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Качество проведения ПМО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130175" y="600815"/>
          <a:ext cx="5861179" cy="328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465388" y="3995675"/>
          <a:ext cx="6678612" cy="2725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2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осмотренных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(E00-E90) Болезни эндокринной системы, расстройства питания и нарушения обмена веществ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патологическая пораженность (случаев на 1000 раб)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 (I00-I99) Болезни системы кровообращения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патологическая пораженность (случаев на 1000 раб)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298,7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г. </a:t>
                      </a:r>
                      <a:r>
                        <a:rPr lang="ru-RU" sz="15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Н.Тагила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3" marR="8673" marT="867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 idx="4294967295"/>
          </p:nvPr>
        </p:nvSpPr>
        <p:spPr>
          <a:xfrm>
            <a:off x="0" y="251313"/>
            <a:ext cx="9179380" cy="817182"/>
          </a:xfrm>
        </p:spPr>
        <p:txBody>
          <a:bodyPr/>
          <a:lstStyle/>
          <a:p>
            <a:pPr algn="ctr"/>
            <a:r>
              <a:rPr lang="ru-RU" altLang="ru-RU" sz="21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ПМО работников 2-х цехов металлургического производства в 2022 году</a:t>
            </a:r>
            <a:br>
              <a:rPr lang="ru-RU" altLang="ru-RU" sz="21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1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930314"/>
          <a:ext cx="9131754" cy="580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возраст±Ϭ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39,6±9,7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42,9±11,0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ИМТ±Ϭ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26,3±4,1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26,9±4,5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САД±Ϭ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130,6±14,6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132,3±15,8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с повышенным САД (%)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ДАД±Ϭ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84,5±9,8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85,4±10,1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с повышенным ДАД (%)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с повышенным кровяным давлением (%)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  <a:r>
                        <a:rPr lang="ru-RU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глюкозы±Ϭ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5,67±0,85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5,71±1,20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с повышенным уровнем глюкозы (%)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общего </a:t>
                      </a:r>
                      <a:r>
                        <a:rPr lang="ru-RU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холестерина±Ϭ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5,28±1,11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5,32±1,23</a:t>
                      </a: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1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с повышенным уровнем холестерина (%)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39,6%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6" marR="8776" marT="877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6162805" y="3958225"/>
            <a:ext cx="2768253" cy="563671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62804" y="2582450"/>
            <a:ext cx="2768253" cy="563671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62803" y="3394554"/>
            <a:ext cx="2768253" cy="563671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62803" y="4999461"/>
            <a:ext cx="2768253" cy="563671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62803" y="6093015"/>
            <a:ext cx="2768253" cy="563671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82710"/>
      </p:ext>
    </p:extLst>
  </p:cSld>
  <p:clrMapOvr>
    <a:masterClrMapping/>
  </p:clrMapOvr>
</p:sld>
</file>

<file path=ppt/theme/theme1.xml><?xml version="1.0" encoding="utf-8"?>
<a:theme xmlns:a="http://schemas.openxmlformats.org/drawingml/2006/main" name="ЕМНЦ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ЕМНЦ" id="{81B432BE-0D6D-4DC4-8203-2507AB7765AB}" vid="{44F2C7A6-8E0B-4261-969B-1CF2310A6C86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ЕМНЦ</Template>
  <TotalTime>49914</TotalTime>
  <Words>1929</Words>
  <Application>Microsoft Office PowerPoint</Application>
  <PresentationFormat>Экран (4:3)</PresentationFormat>
  <Paragraphs>339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Tahoma</vt:lpstr>
      <vt:lpstr>Times New Roman</vt:lpstr>
      <vt:lpstr>ЕМНЦ</vt:lpstr>
      <vt:lpstr>Неинфекционные заболевания у работников, занятых на работах с вредными и (или) опасными условиями труда, по результатам периодических медицинских осмотров</vt:lpstr>
      <vt:lpstr>Прогноз численности населения России до 2051 года  по отдельным возрастным группам (млн. чел.)  (средний вариант прогноза без учета пенсионной реформы*) </vt:lpstr>
      <vt:lpstr>Один из главных вызовов устойчивого социально-экономического развития страны - снижение численности населения трудоспособного возраста, при одновременном росте населения старше трудоспособного возраста</vt:lpstr>
      <vt:lpstr>Презентация PowerPoint</vt:lpstr>
      <vt:lpstr>Экспертиза профпригодности  работников, занятых во вредных условиях труда по результатам ПМО в МО, Центрах профпатологии и медицинских организациях, имеющих лицензию на связь заболевания с профессией  в 2022 году (%) </vt:lpstr>
      <vt:lpstr>Структура впервые выявленных хронических соматических заболеваний, выявленных по результатам ПМО в МО и ЦПП в 2022 году (%)</vt:lpstr>
      <vt:lpstr>Экспертиза профпригодности  работников отдельных медицинских организациях, имеющих лицензию на связь заболевания с профессией  в 2022 году (%) </vt:lpstr>
      <vt:lpstr>Динамика выявления подозрений на профессиональную патологию при проведении ПМО в Свердловской области (в случаях на 10000 осмотренных)</vt:lpstr>
      <vt:lpstr>Результаты ПМО работников 2-х цехов металлургического производства в 2022 году </vt:lpstr>
      <vt:lpstr>Презентация PowerPoint</vt:lpstr>
      <vt:lpstr>Презентация PowerPoint</vt:lpstr>
      <vt:lpstr>Отсутствие профилактической направленности в оказании медицинской помощи работающему населению, низкое качество и доступность данной помощи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медицины труда в Свердловской области</dc:title>
  <dc:creator>Man</dc:creator>
  <cp:lastModifiedBy>Венера</cp:lastModifiedBy>
  <cp:revision>809</cp:revision>
  <cp:lastPrinted>2022-02-15T10:24:30Z</cp:lastPrinted>
  <dcterms:created xsi:type="dcterms:W3CDTF">2017-05-22T03:18:39Z</dcterms:created>
  <dcterms:modified xsi:type="dcterms:W3CDTF">2023-06-14T17:33:08Z</dcterms:modified>
</cp:coreProperties>
</file>