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9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10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22" r:id="rId1"/>
    <p:sldMasterId id="2147485040" r:id="rId2"/>
  </p:sldMasterIdLst>
  <p:notesMasterIdLst>
    <p:notesMasterId r:id="rId20"/>
  </p:notesMasterIdLst>
  <p:handoutMasterIdLst>
    <p:handoutMasterId r:id="rId21"/>
  </p:handoutMasterIdLst>
  <p:sldIdLst>
    <p:sldId id="434" r:id="rId3"/>
    <p:sldId id="468" r:id="rId4"/>
    <p:sldId id="469" r:id="rId5"/>
    <p:sldId id="470" r:id="rId6"/>
    <p:sldId id="471" r:id="rId7"/>
    <p:sldId id="472" r:id="rId8"/>
    <p:sldId id="473" r:id="rId9"/>
    <p:sldId id="474" r:id="rId10"/>
    <p:sldId id="475" r:id="rId11"/>
    <p:sldId id="452" r:id="rId12"/>
    <p:sldId id="455" r:id="rId13"/>
    <p:sldId id="422" r:id="rId14"/>
    <p:sldId id="456" r:id="rId15"/>
    <p:sldId id="457" r:id="rId16"/>
    <p:sldId id="462" r:id="rId17"/>
    <p:sldId id="463" r:id="rId18"/>
    <p:sldId id="467" r:id="rId1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9655" autoAdjust="0"/>
  </p:normalViewPr>
  <p:slideViewPr>
    <p:cSldViewPr>
      <p:cViewPr varScale="1">
        <p:scale>
          <a:sx n="115" d="100"/>
          <a:sy n="115" d="100"/>
        </p:scale>
        <p:origin x="111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6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90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8349627819131268E-2"/>
          <c:y val="4.6142789932796122E-2"/>
          <c:w val="0.63301476603609719"/>
          <c:h val="0.87870927085716277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групповые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</c:v>
                </c:pt>
                <c:pt idx="1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5D-49AA-88A1-F09C072A0E3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смертельные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42</c:v>
                </c:pt>
                <c:pt idx="1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5D-49AA-88A1-F09C072A0E3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погибшие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54</c:v>
                </c:pt>
                <c:pt idx="1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85D-49AA-88A1-F09C072A0E3D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тяжелые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161</c:v>
                </c:pt>
                <c:pt idx="1">
                  <c:v>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85D-49AA-88A1-F09C072A0E3D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тяжелые травмы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173</c:v>
                </c:pt>
                <c:pt idx="1">
                  <c:v>179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85D-49AA-88A1-F09C072A0E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4556032"/>
        <c:axId val="104557568"/>
        <c:axId val="104519872"/>
      </c:bar3DChart>
      <c:catAx>
        <c:axId val="104556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4557568"/>
        <c:crosses val="autoZero"/>
        <c:auto val="1"/>
        <c:lblAlgn val="ctr"/>
        <c:lblOffset val="100"/>
        <c:noMultiLvlLbl val="0"/>
      </c:catAx>
      <c:valAx>
        <c:axId val="104557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4556032"/>
        <c:crosses val="autoZero"/>
        <c:crossBetween val="between"/>
      </c:valAx>
      <c:serAx>
        <c:axId val="104519872"/>
        <c:scaling>
          <c:orientation val="minMax"/>
        </c:scaling>
        <c:delete val="1"/>
        <c:axPos val="b"/>
        <c:majorTickMark val="out"/>
        <c:minorTickMark val="none"/>
        <c:tickLblPos val="none"/>
        <c:crossAx val="104557568"/>
        <c:crosses val="autoZero"/>
      </c:ser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 smtClean="0"/>
              <a:t>Причины 2023</a:t>
            </a:r>
            <a:endParaRPr lang="ru-RU" sz="18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023032481300198"/>
          <c:y val="0.144136690647482"/>
          <c:w val="0.39225225225225224"/>
          <c:h val="0.7047841726618705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A95-4ED0-A392-6C43EE70304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A95-4ED0-A392-6C43EE70304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65F-4D06-AFFD-97D150474329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Неудовлетворительная организация производства работ</c:v>
                </c:pt>
                <c:pt idx="1">
                  <c:v>Прочие причины, квалифицированные по материалам расследования несчастных случаев</c:v>
                </c:pt>
                <c:pt idx="2">
                  <c:v>Нарушение технологического процесса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A95-4ED0-A392-6C43EE70304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3279468444822786"/>
          <c:y val="0.16528040559678242"/>
          <c:w val="0.44918729753375414"/>
          <c:h val="0.6049425026907608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9955297364620315"/>
          <c:y val="4.062511572788205E-2"/>
          <c:w val="0.64884262372406964"/>
          <c:h val="0.542017006527894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Обрабатывающее</c:v>
                </c:pt>
                <c:pt idx="1">
                  <c:v>Строительство</c:v>
                </c:pt>
                <c:pt idx="2">
                  <c:v>Торговля</c:v>
                </c:pt>
                <c:pt idx="3">
                  <c:v>Транспорт и хранение</c:v>
                </c:pt>
                <c:pt idx="4">
                  <c:v>Добыча ископаемых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71</c:v>
                </c:pt>
                <c:pt idx="1">
                  <c:v>29</c:v>
                </c:pt>
                <c:pt idx="2">
                  <c:v>17</c:v>
                </c:pt>
                <c:pt idx="3">
                  <c:v>16</c:v>
                </c:pt>
                <c:pt idx="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D7-4CF3-BC75-E11272A818C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Обрабатывающее</c:v>
                </c:pt>
                <c:pt idx="1">
                  <c:v>Строительство</c:v>
                </c:pt>
                <c:pt idx="2">
                  <c:v>Торговля</c:v>
                </c:pt>
                <c:pt idx="3">
                  <c:v>Транспорт и хранение</c:v>
                </c:pt>
                <c:pt idx="4">
                  <c:v>Добыча ископаемых 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12</c:v>
                </c:pt>
                <c:pt idx="1">
                  <c:v>14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D7-4CF3-BC75-E11272A818C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Обрабатывающее</c:v>
                </c:pt>
                <c:pt idx="1">
                  <c:v>Строительство</c:v>
                </c:pt>
                <c:pt idx="2">
                  <c:v>Торговля</c:v>
                </c:pt>
                <c:pt idx="3">
                  <c:v>Транспорт и хранение</c:v>
                </c:pt>
                <c:pt idx="4">
                  <c:v>Добыча ископаемых 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FD7-4CF3-BC75-E11272A818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811776"/>
        <c:axId val="108813312"/>
      </c:barChart>
      <c:catAx>
        <c:axId val="1088117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8813312"/>
        <c:crosses val="autoZero"/>
        <c:auto val="1"/>
        <c:lblAlgn val="ctr"/>
        <c:lblOffset val="100"/>
        <c:noMultiLvlLbl val="0"/>
      </c:catAx>
      <c:valAx>
        <c:axId val="1088133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88117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6779152835223369"/>
          <c:y val="3.8512910777519095E-2"/>
          <c:w val="0.6469914336938245"/>
          <c:h val="0.565828728135617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Обрабатвающее</c:v>
                </c:pt>
                <c:pt idx="1">
                  <c:v>Строительство</c:v>
                </c:pt>
                <c:pt idx="2">
                  <c:v>Здравоохранение</c:v>
                </c:pt>
                <c:pt idx="3">
                  <c:v>Транспорт и хранение</c:v>
                </c:pt>
                <c:pt idx="4">
                  <c:v>Добыча ископаемых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50</c:v>
                </c:pt>
                <c:pt idx="1">
                  <c:v>16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BF-4F45-811E-B2552218AE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Обрабатвающее</c:v>
                </c:pt>
                <c:pt idx="1">
                  <c:v>Строительство</c:v>
                </c:pt>
                <c:pt idx="2">
                  <c:v>Здравоохранение</c:v>
                </c:pt>
                <c:pt idx="3">
                  <c:v>Транспорт и хранение</c:v>
                </c:pt>
                <c:pt idx="4">
                  <c:v>Добыча ископаемых 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48</c:v>
                </c:pt>
                <c:pt idx="1">
                  <c:v>16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BF-4F45-811E-B2552218AE2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Обрабатвающее</c:v>
                </c:pt>
                <c:pt idx="1">
                  <c:v>Строительство</c:v>
                </c:pt>
                <c:pt idx="2">
                  <c:v>Здравоохранение</c:v>
                </c:pt>
                <c:pt idx="3">
                  <c:v>Транспорт и хранение</c:v>
                </c:pt>
                <c:pt idx="4">
                  <c:v>Добыча ископаемых 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BF-4F45-811E-B2552218AE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875776"/>
        <c:axId val="108877312"/>
      </c:barChart>
      <c:catAx>
        <c:axId val="1088757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8877312"/>
        <c:crosses val="autoZero"/>
        <c:auto val="1"/>
        <c:lblAlgn val="ctr"/>
        <c:lblOffset val="100"/>
        <c:noMultiLvlLbl val="0"/>
      </c:catAx>
      <c:valAx>
        <c:axId val="1088773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88757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649-4CB0-8A24-828A3E70EDF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649-4CB0-8A24-828A3E70EDF2}"/>
                </c:ext>
              </c:extLst>
            </c:dLbl>
            <c:dLbl>
              <c:idx val="2"/>
              <c:layout>
                <c:manualLayout>
                  <c:x val="5.32865095035326E-2"/>
                  <c:y val="-1.414978232784673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649-4CB0-8A24-828A3E70EDF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649-4CB0-8A24-828A3E70EDF2}"/>
                </c:ext>
              </c:extLst>
            </c:dLbl>
            <c:dLbl>
              <c:idx val="4"/>
              <c:layout>
                <c:manualLayout>
                  <c:x val="4.7596641054309323E-2"/>
                  <c:y val="0.1059064547601257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649-4CB0-8A24-828A3E70EDF2}"/>
                </c:ext>
              </c:extLst>
            </c:dLbl>
            <c:dLbl>
              <c:idx val="5"/>
              <c:layout>
                <c:manualLayout>
                  <c:x val="1.4579596545900039E-2"/>
                  <c:y val="9.873449906483068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649-4CB0-8A24-828A3E70EDF2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649-4CB0-8A24-828A3E70EDF2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Неуд. организция произ. работ </c:v>
                </c:pt>
                <c:pt idx="1">
                  <c:v>Неисправное оборудование и конструктивн. недостатки</c:v>
                </c:pt>
                <c:pt idx="2">
                  <c:v>Недостатки в организации рабочих мест</c:v>
                </c:pt>
                <c:pt idx="3">
                  <c:v>Нарушение ПДД</c:v>
                </c:pt>
                <c:pt idx="4">
                  <c:v>Неуд. Содержание зданиий и территорий</c:v>
                </c:pt>
                <c:pt idx="5">
                  <c:v>Несовершенство техн. Процесса</c:v>
                </c:pt>
                <c:pt idx="6">
                  <c:v>Прочее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41</c:v>
                </c:pt>
                <c:pt idx="1">
                  <c:v>9</c:v>
                </c:pt>
                <c:pt idx="2">
                  <c:v>3</c:v>
                </c:pt>
                <c:pt idx="3">
                  <c:v>10</c:v>
                </c:pt>
                <c:pt idx="4">
                  <c:v>3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649-4CB0-8A24-828A3E70ED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6522741870257156"/>
          <c:y val="4.3581662481343944E-2"/>
          <c:w val="0.33715179484739632"/>
          <c:h val="0.95377585188431091"/>
        </c:manualLayout>
      </c:layout>
      <c:overlay val="0"/>
      <c:txPr>
        <a:bodyPr/>
        <a:lstStyle/>
        <a:p>
          <a:pPr>
            <a:defRPr sz="1600" b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600-47C5-A8BA-11EBDF70A67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600-47C5-A8BA-11EBDF70A67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600-47C5-A8BA-11EBDF70A67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600-47C5-A8BA-11EBDF70A67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600-47C5-A8BA-11EBDF70A673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600-47C5-A8BA-11EBDF70A673}"/>
                </c:ext>
              </c:extLst>
            </c:dLbl>
            <c:dLbl>
              <c:idx val="6"/>
              <c:layout>
                <c:manualLayout>
                  <c:x val="2.9464318779394889E-2"/>
                  <c:y val="7.241859668174585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600-47C5-A8BA-11EBDF70A673}"/>
                </c:ext>
              </c:extLst>
            </c:dLbl>
            <c:dLbl>
              <c:idx val="7"/>
              <c:layout>
                <c:manualLayout>
                  <c:x val="6.7039426174869479E-3"/>
                  <c:y val="7.060307070732363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600-47C5-A8BA-11EBDF70A67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Падение с высоты</c:v>
                </c:pt>
                <c:pt idx="1">
                  <c:v>Воздействие вращающихся предметов</c:v>
                </c:pt>
                <c:pt idx="2">
                  <c:v>Транспортные происшествия</c:v>
                </c:pt>
                <c:pt idx="3">
                  <c:v>Обрушения, обвалы</c:v>
                </c:pt>
                <c:pt idx="4">
                  <c:v>Прочие</c:v>
                </c:pt>
                <c:pt idx="5">
                  <c:v>Воздействие дыма, огня</c:v>
                </c:pt>
                <c:pt idx="6">
                  <c:v>Воздействие электротока</c:v>
                </c:pt>
                <c:pt idx="7">
                  <c:v>Противоправные действия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33</c:v>
                </c:pt>
                <c:pt idx="1">
                  <c:v>24</c:v>
                </c:pt>
                <c:pt idx="2">
                  <c:v>13</c:v>
                </c:pt>
                <c:pt idx="3">
                  <c:v>12</c:v>
                </c:pt>
                <c:pt idx="4">
                  <c:v>8</c:v>
                </c:pt>
                <c:pt idx="5">
                  <c:v>4</c:v>
                </c:pt>
                <c:pt idx="6">
                  <c:v>3</c:v>
                </c:pt>
                <c:pt idx="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600-47C5-A8BA-11EBDF70A6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5885839073436281"/>
          <c:y val="5.5943118996167863E-2"/>
          <c:w val="0.33232314465059437"/>
          <c:h val="0.92907615116317288"/>
        </c:manualLayout>
      </c:layout>
      <c:overlay val="0"/>
      <c:txPr>
        <a:bodyPr/>
        <a:lstStyle/>
        <a:p>
          <a:pPr>
            <a:defRPr sz="1400" b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599950643006884"/>
          <c:y val="4.2559645048257412E-2"/>
          <c:w val="0.7640004935699316"/>
          <c:h val="0.577694409615863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Обрабатывающее</c:v>
                </c:pt>
                <c:pt idx="1">
                  <c:v>Строительство</c:v>
                </c:pt>
                <c:pt idx="2">
                  <c:v>Образование</c:v>
                </c:pt>
                <c:pt idx="3">
                  <c:v>Прочие</c:v>
                </c:pt>
                <c:pt idx="4">
                  <c:v>Транспорт</c:v>
                </c:pt>
                <c:pt idx="5">
                  <c:v>Здравоохранение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19</c:v>
                </c:pt>
                <c:pt idx="1">
                  <c:v>16</c:v>
                </c:pt>
                <c:pt idx="2">
                  <c:v>8</c:v>
                </c:pt>
                <c:pt idx="3">
                  <c:v>8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24-4FFA-960C-11EF7CC4458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Обрабатывающее</c:v>
                </c:pt>
                <c:pt idx="1">
                  <c:v>Строительство</c:v>
                </c:pt>
                <c:pt idx="2">
                  <c:v>Образование</c:v>
                </c:pt>
                <c:pt idx="3">
                  <c:v>Прочие</c:v>
                </c:pt>
                <c:pt idx="4">
                  <c:v>Транспорт</c:v>
                </c:pt>
                <c:pt idx="5">
                  <c:v>Здравоохранение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24-4FFA-960C-11EF7CC4458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Обрабатывающее</c:v>
                </c:pt>
                <c:pt idx="1">
                  <c:v>Строительство</c:v>
                </c:pt>
                <c:pt idx="2">
                  <c:v>Образование</c:v>
                </c:pt>
                <c:pt idx="3">
                  <c:v>Прочие</c:v>
                </c:pt>
                <c:pt idx="4">
                  <c:v>Транспорт</c:v>
                </c:pt>
                <c:pt idx="5">
                  <c:v>Здравоохранение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24-4FFA-960C-11EF7CC445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928064"/>
        <c:axId val="111929600"/>
      </c:barChart>
      <c:catAx>
        <c:axId val="1119280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11929600"/>
        <c:crosses val="autoZero"/>
        <c:auto val="1"/>
        <c:lblAlgn val="ctr"/>
        <c:lblOffset val="100"/>
        <c:noMultiLvlLbl val="0"/>
      </c:catAx>
      <c:valAx>
        <c:axId val="1119296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19280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Обрабатывающее</c:v>
                </c:pt>
                <c:pt idx="1">
                  <c:v>Торговля</c:v>
                </c:pt>
                <c:pt idx="2">
                  <c:v>Прочие</c:v>
                </c:pt>
                <c:pt idx="3">
                  <c:v>Строительство</c:v>
                </c:pt>
                <c:pt idx="4">
                  <c:v>Сельское хозйство</c:v>
                </c:pt>
                <c:pt idx="5">
                  <c:v>Водоснабжение, водоотведение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27</c:v>
                </c:pt>
                <c:pt idx="1">
                  <c:v>5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A9-45CC-A628-BD2D19C9C90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Обрабатывающее</c:v>
                </c:pt>
                <c:pt idx="1">
                  <c:v>Торговля</c:v>
                </c:pt>
                <c:pt idx="2">
                  <c:v>Прочие</c:v>
                </c:pt>
                <c:pt idx="3">
                  <c:v>Строительство</c:v>
                </c:pt>
                <c:pt idx="4">
                  <c:v>Сельское хозйство</c:v>
                </c:pt>
                <c:pt idx="5">
                  <c:v>Водоснабжение, водоотведение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A9-45CC-A628-BD2D19C9C90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Обрабатывающее</c:v>
                </c:pt>
                <c:pt idx="1">
                  <c:v>Торговля</c:v>
                </c:pt>
                <c:pt idx="2">
                  <c:v>Прочие</c:v>
                </c:pt>
                <c:pt idx="3">
                  <c:v>Строительство</c:v>
                </c:pt>
                <c:pt idx="4">
                  <c:v>Сельское хозйство</c:v>
                </c:pt>
                <c:pt idx="5">
                  <c:v>Водоснабжение, водоотведение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EA9-45CC-A628-BD2D19C9C9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992832"/>
        <c:axId val="111994368"/>
      </c:barChart>
      <c:catAx>
        <c:axId val="1119928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11994368"/>
        <c:crosses val="autoZero"/>
        <c:auto val="1"/>
        <c:lblAlgn val="ctr"/>
        <c:lblOffset val="100"/>
        <c:noMultiLvlLbl val="0"/>
      </c:catAx>
      <c:valAx>
        <c:axId val="1119943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19928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4121795381637898E-2"/>
          <c:y val="1.8638857988055361E-2"/>
          <c:w val="0.55362326832707698"/>
          <c:h val="0.907853258674157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групповые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8000"/>
                    <a:lumMod val="114000"/>
                  </a:schemeClr>
                </a:gs>
                <a:gs pos="100000">
                  <a:schemeClr val="accent1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24A-4941-9E18-485C2C56CD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2022</c:v>
                </c:pt>
                <c:pt idx="1">
                  <c:v>4 мес. 2023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E0-4A0A-9B55-623979335C5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смертельные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8000"/>
                    <a:lumMod val="114000"/>
                  </a:schemeClr>
                </a:gs>
                <a:gs pos="100000">
                  <a:schemeClr val="accent3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24A-4941-9E18-485C2C56CD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2022</c:v>
                </c:pt>
                <c:pt idx="1">
                  <c:v>4 мес. 2023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E0-4A0A-9B55-623979335C5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тяжелые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98000"/>
                    <a:lumMod val="114000"/>
                  </a:schemeClr>
                </a:gs>
                <a:gs pos="100000">
                  <a:schemeClr val="accent5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491745872936461E-2"/>
                      <c:h val="8.136690647482014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24A-4941-9E18-485C2C56CDCA}"/>
                </c:ext>
              </c:extLst>
            </c:dLbl>
            <c:dLbl>
              <c:idx val="1"/>
              <c:layout>
                <c:manualLayout>
                  <c:x val="2.6936026936026876E-2"/>
                  <c:y val="-2.2099447513812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24A-4941-9E18-485C2C56CD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2022</c:v>
                </c:pt>
                <c:pt idx="1">
                  <c:v>4 мес. 2023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25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E0-4A0A-9B55-623979335C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409920"/>
        <c:axId val="98018432"/>
      </c:barChart>
      <c:catAx>
        <c:axId val="43409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8018432"/>
        <c:crosses val="autoZero"/>
        <c:auto val="1"/>
        <c:lblAlgn val="ctr"/>
        <c:lblOffset val="100"/>
        <c:noMultiLvlLbl val="0"/>
      </c:catAx>
      <c:valAx>
        <c:axId val="98018432"/>
        <c:scaling>
          <c:orientation val="minMax"/>
        </c:scaling>
        <c:delete val="0"/>
        <c:axPos val="l"/>
        <c:majorGridlines>
          <c:spPr>
            <a:ln w="9525" cap="rnd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6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409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962697844587655"/>
          <c:y val="0.15924379618293585"/>
          <c:w val="0.26517967645239943"/>
          <c:h val="0.268428029230159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rnd" cmpd="sng" algn="ctr">
      <a:noFill/>
      <a:prstDash val="solid"/>
    </a:ln>
    <a:effectLst/>
  </c:spPr>
  <c:txPr>
    <a:bodyPr/>
    <a:lstStyle/>
    <a:p>
      <a:pPr>
        <a:defRPr sz="967"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 smtClean="0"/>
              <a:t>Причины</a:t>
            </a:r>
            <a:r>
              <a:rPr lang="ru-RU" sz="1800" baseline="0" dirty="0" smtClean="0"/>
              <a:t> 2022</a:t>
            </a:r>
            <a:endParaRPr lang="ru-RU" sz="18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1079379529832377"/>
          <c:y val="0.13727426230586456"/>
          <c:w val="0.37402325830197725"/>
          <c:h val="0.7158908956745513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900-4B8A-B987-D7CF6FC2860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900-4B8A-B987-D7CF6FC2860E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Неудовлетворительная организация производства работ</c:v>
                </c:pt>
                <c:pt idx="1">
                  <c:v>Прочие причины, квалифицированные по материалам расследования несчастных случаев</c:v>
                </c:pt>
              </c:strCache>
            </c:strRef>
          </c:cat>
          <c:val>
            <c:numRef>
              <c:f>Лист1!$B$2:$B$3</c:f>
              <c:numCache>
                <c:formatCode>@</c:formatCode>
                <c:ptCount val="2"/>
                <c:pt idx="0">
                  <c:v>5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900-4B8A-B987-D7CF6FC2860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6287687892834604"/>
          <c:y val="0.19199202225393758"/>
          <c:w val="0.33995055513926348"/>
          <c:h val="0.65527147624622906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26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3">
      <a:schemeClr val="dk1"/>
    </cs:effectRef>
    <cs:fontRef idx="minor">
      <a:schemeClr val="tx1"/>
    </cs:fontRef>
  </cs:dataPoint>
  <cs:dataPoint3D>
    <cs:lnRef idx="0"/>
    <cs:fillRef idx="3">
      <cs:styleClr val="auto"/>
    </cs:fillRef>
    <cs:effectRef idx="3">
      <a:schemeClr val="dk1"/>
    </cs:effectRef>
    <cs:fontRef idx="minor">
      <a:schemeClr val="tx1"/>
    </cs:fontRef>
  </cs:dataPoint3D>
  <cs:dataPointLine>
    <cs:lnRef idx="1">
      <cs:styleClr val="auto"/>
    </cs:lnRef>
    <cs:lineWidthScale>7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3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>
      <a:schemeClr val="dk1">
        <a:tint val="95000"/>
      </a:schemeClr>
    </cs:fillRef>
    <cs:effectRef idx="3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>
      <a:schemeClr val="dk1">
        <a:tint val="5000"/>
      </a:schemeClr>
    </cs:fillRef>
    <cs:effectRef idx="3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B5786F9-761C-4219-B6DA-C0E790F31163}" type="datetimeFigureOut">
              <a:rPr lang="ru-RU"/>
              <a:pPr>
                <a:defRPr/>
              </a:pPr>
              <a:t>15.06.2023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EFD2572-1DAF-4F2B-896B-9DEBC5DAC3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57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5C8F108-D69A-4AC6-8296-C63D35D85CE1}" type="datetimeFigureOut">
              <a:rPr lang="ru-RU"/>
              <a:pPr>
                <a:defRPr/>
              </a:pPr>
              <a:t>15.06.2023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759F18F-CB69-4084-B4EA-C96875E053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8790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A08D31B-C0F2-4E8D-BA72-9250A8AC99A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B344061-D48E-47F6-BEE6-46208F179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28071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09B9859-703B-4727-9033-B36C06C9A56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2239B61-BE03-4204-92F5-FC653A41E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5010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6235909-2802-4334-B8F5-907C997832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0A2B237B-F9E4-4E23-BB8A-D7B87E4554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81279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89F7C82-C7BB-406F-B93D-A3B48FA09F55}"/>
              </a:ext>
            </a:extLst>
          </p:cNvPr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62E05858-DAD9-4C8A-959B-4EC55DE4DBF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23872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2732610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757424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3"/>
            <a:ext cx="5917679" cy="255498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76937" y="1828799"/>
            <a:ext cx="990599" cy="228659"/>
          </a:xfrm>
        </p:spPr>
        <p:txBody>
          <a:bodyPr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AF50D85-CF66-4CB2-B8D9-1C97CEC50C2A}" type="datetimeFigureOut">
              <a:rPr lang="ru-RU" smtClean="0"/>
              <a:pPr>
                <a:defRPr/>
              </a:pPr>
              <a:t>15.06.2023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10" y="3264407"/>
            <a:ext cx="3859795" cy="228659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FD918116-22F9-4C1E-A0E7-64631825A86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297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5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175F2E-5C09-432D-8B1D-55361F834F97}" type="datetimeFigureOut">
              <a:rPr lang="ru-RU" smtClean="0"/>
              <a:pPr>
                <a:defRPr/>
              </a:pPr>
              <a:t>15.06.2023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FF86494-5382-4DC5-860C-7A278B881C2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80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175F2E-5C09-432D-8B1D-55361F834F97}" type="datetimeFigureOut">
              <a:rPr lang="ru-RU" smtClean="0"/>
              <a:pPr>
                <a:defRPr/>
              </a:pPr>
              <a:t>15.06.2023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FF86494-5382-4DC5-860C-7A278B881C2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949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2" name="TextBox 11"/>
          <p:cNvSpPr txBox="1"/>
          <p:nvPr/>
        </p:nvSpPr>
        <p:spPr bwMode="gray">
          <a:xfrm>
            <a:off x="7033422" y="2898648"/>
            <a:ext cx="660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”</a:t>
            </a:r>
          </a:p>
        </p:txBody>
      </p:sp>
      <p:sp>
        <p:nvSpPr>
          <p:cNvPr id="11" name="TextBox 10"/>
          <p:cNvSpPr txBox="1"/>
          <p:nvPr/>
        </p:nvSpPr>
        <p:spPr bwMode="gray">
          <a:xfrm>
            <a:off x="651683" y="589767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58" y="903421"/>
            <a:ext cx="6160385" cy="2895658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5"/>
            <a:ext cx="6422005" cy="102406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175F2E-5C09-432D-8B1D-55361F834F97}" type="datetimeFigureOut">
              <a:rPr lang="ru-RU" smtClean="0"/>
              <a:pPr>
                <a:defRPr/>
              </a:pPr>
              <a:t>15.06.2023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FF86494-5382-4DC5-860C-7A278B881C2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2583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36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175F2E-5C09-432D-8B1D-55361F834F97}" type="datetimeFigureOut">
              <a:rPr lang="ru-RU" smtClean="0"/>
              <a:pPr>
                <a:defRPr/>
              </a:pPr>
              <a:t>15.06.2023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FF86494-5382-4DC5-860C-7A278B881C2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8960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2305"/>
            <a:ext cx="6423592" cy="71466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2313433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5"/>
            <a:ext cx="2313432" cy="287771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2" y="2489200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2" y="3147165"/>
            <a:ext cx="2326749" cy="286987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1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1" y="3147164"/>
            <a:ext cx="2313740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175F2E-5C09-432D-8B1D-55361F834F97}" type="datetimeFigureOut">
              <a:rPr lang="ru-RU" smtClean="0"/>
              <a:pPr>
                <a:defRPr/>
              </a:pPr>
              <a:t>15.06.2023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FF86494-5382-4DC5-860C-7A278B881C2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1531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461" y="4180095"/>
            <a:ext cx="229904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2743" y="2486221"/>
            <a:ext cx="2021456" cy="14503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1"/>
          </p:nvPr>
        </p:nvSpPr>
        <p:spPr>
          <a:xfrm>
            <a:off x="881461" y="4837558"/>
            <a:ext cx="2298410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4318" y="4179596"/>
            <a:ext cx="231779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509453"/>
            <a:ext cx="2025182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37558"/>
            <a:ext cx="2330903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1" y="4179595"/>
            <a:ext cx="229949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509453"/>
            <a:ext cx="2018839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1" y="4837558"/>
            <a:ext cx="229949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175F2E-5C09-432D-8B1D-55361F834F97}" type="datetimeFigureOut">
              <a:rPr lang="ru-RU" smtClean="0"/>
              <a:pPr>
                <a:defRPr/>
              </a:pPr>
              <a:t>15.06.2023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FF86494-5382-4DC5-860C-7A278B881C2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375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7BFE4-7974-4E04-96BF-8D81B427D890}" type="datetimeFigureOut">
              <a:rPr lang="ru-RU" smtClean="0"/>
              <a:pPr>
                <a:defRPr/>
              </a:pPr>
              <a:t>15.06.2023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B50F486-C3EA-4B4F-B935-BE740837F73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5411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077347" cy="4571999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684690-291E-484F-9DB1-2131D7A84301}" type="datetimeFigureOut">
              <a:rPr lang="ru-RU" smtClean="0"/>
              <a:pPr>
                <a:defRPr/>
              </a:pPr>
              <a:t>15.06.2023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543F00F-F640-4539-B4C5-A8152CB2AAC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0009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15.06.2023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4033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987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AEC77D-0DB4-46FE-A0A9-5EC6C0A27315}" type="datetimeFigureOut">
              <a:rPr lang="ru-RU" smtClean="0"/>
              <a:pPr>
                <a:defRPr/>
              </a:pPr>
              <a:t>15.06.2023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9A2982A9-8116-4F96-8680-9B3AC385E39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1121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15.06.2023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9048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86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1779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15.06.2023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4642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15.06.2023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2204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1964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424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0365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1661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124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 bwMode="gray"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257588"/>
            <a:ext cx="3101765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7"/>
            <a:ext cx="3054653" cy="302034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395D0D-69F6-4D80-A201-EA60BE246C9E}" type="datetimeFigureOut">
              <a:rPr lang="ru-RU" smtClean="0"/>
              <a:pPr>
                <a:defRPr/>
              </a:pPr>
              <a:t>15.06.2023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Rectangle 14"/>
          <p:cNvSpPr/>
          <p:nvPr/>
        </p:nvSpPr>
        <p:spPr>
          <a:xfrm>
            <a:off x="7738039" y="7605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87303CBC-0005-4BAB-9C11-6C9B41A69ED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830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80" cy="353060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306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EF72DF-44DB-43CD-B199-95123F92F40C}" type="datetimeFigureOut">
              <a:rPr lang="ru-RU" smtClean="0"/>
              <a:pPr>
                <a:defRPr/>
              </a:pPr>
              <a:t>15.06.2023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F152152C-D106-4C5C-854F-2BE116A559A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24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94298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39" y="3253588"/>
            <a:ext cx="3636981" cy="276621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3F9892-DB68-49F2-85CC-51E54FEF186B}" type="datetimeFigureOut">
              <a:rPr lang="ru-RU" smtClean="0"/>
              <a:pPr>
                <a:defRPr/>
              </a:pPr>
              <a:t>15.06.2023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E88DA262-CB7A-449E-AD74-A813912E332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87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D904E4-FEB9-457D-82BA-88E6B0EB2970}" type="datetimeFigureOut">
              <a:rPr lang="ru-RU" smtClean="0"/>
              <a:pPr>
                <a:defRPr/>
              </a:pPr>
              <a:t>15.06.2023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0794541B-A09E-46FD-AEBF-FDEFA95A407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820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1C5C62-CE62-42D5-A3ED-C2C2C96CD677}" type="datetimeFigureOut">
              <a:rPr lang="ru-RU" smtClean="0"/>
              <a:pPr>
                <a:defRPr/>
              </a:pPr>
              <a:t>15.06.2023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Rectangle 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D7BFE87-6825-4412-9326-88E552A78E9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809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89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1182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89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499DBE-7EFD-407B-A51E-4C6A1ADD9F2D}" type="datetimeFigureOut">
              <a:rPr lang="ru-RU" smtClean="0"/>
              <a:pPr>
                <a:defRPr/>
              </a:pPr>
              <a:t>15.06.2023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5E1912B-E392-4008-8C53-57C951A2F5C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728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0000"/>
            <a:ext cx="3001938" cy="161619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1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460C28-EE04-4F41-8FD6-2A44B8D5FFFE}" type="datetimeFigureOut">
              <a:rPr lang="ru-RU" smtClean="0"/>
              <a:pPr>
                <a:defRPr/>
              </a:pPr>
              <a:t>15.06.2023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7DB01E0-D0FB-434E-A9E6-E27035865C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04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3202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6343201" cy="353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39638" y="6365499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70175F2E-5C09-432D-8B1D-55361F834F97}" type="datetimeFigureOut">
              <a:rPr lang="ru-RU" smtClean="0"/>
              <a:pPr>
                <a:defRPr/>
              </a:pPr>
              <a:t>15.06.2023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8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FF86494-5382-4DC5-860C-7A278B881C2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475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23" r:id="rId1"/>
    <p:sldLayoutId id="2147485024" r:id="rId2"/>
    <p:sldLayoutId id="2147485025" r:id="rId3"/>
    <p:sldLayoutId id="2147485026" r:id="rId4"/>
    <p:sldLayoutId id="2147485027" r:id="rId5"/>
    <p:sldLayoutId id="2147485028" r:id="rId6"/>
    <p:sldLayoutId id="2147485029" r:id="rId7"/>
    <p:sldLayoutId id="2147485030" r:id="rId8"/>
    <p:sldLayoutId id="2147485031" r:id="rId9"/>
    <p:sldLayoutId id="2147485032" r:id="rId10"/>
    <p:sldLayoutId id="2147485033" r:id="rId11"/>
    <p:sldLayoutId id="2147485034" r:id="rId12"/>
    <p:sldLayoutId id="2147485035" r:id="rId13"/>
    <p:sldLayoutId id="2147485036" r:id="rId14"/>
    <p:sldLayoutId id="2147485037" r:id="rId15"/>
    <p:sldLayoutId id="2147485038" r:id="rId16"/>
    <p:sldLayoutId id="214748503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230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41" r:id="rId1"/>
    <p:sldLayoutId id="2147485042" r:id="rId2"/>
    <p:sldLayoutId id="2147485043" r:id="rId3"/>
    <p:sldLayoutId id="2147485044" r:id="rId4"/>
    <p:sldLayoutId id="2147485045" r:id="rId5"/>
    <p:sldLayoutId id="2147485046" r:id="rId6"/>
    <p:sldLayoutId id="2147485047" r:id="rId7"/>
    <p:sldLayoutId id="2147485048" r:id="rId8"/>
    <p:sldLayoutId id="2147485049" r:id="rId9"/>
    <p:sldLayoutId id="2147485050" r:id="rId10"/>
    <p:sldLayoutId id="2147485051" r:id="rId11"/>
    <p:sldLayoutId id="214748505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556792"/>
            <a:ext cx="6512511" cy="3312368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соблюдении требований трудового законодательства в сфере охраны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труда, ситуация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производственным травматизмом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строительства Свердловской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5085184"/>
            <a:ext cx="6622290" cy="2197647"/>
          </a:xfrm>
        </p:spPr>
        <p:txBody>
          <a:bodyPr>
            <a:normAutofit/>
          </a:bodyPr>
          <a:lstStyle/>
          <a:p>
            <a:pPr algn="ctr"/>
            <a:r>
              <a:rPr lang="ru-RU" altLang="ru-RU" dirty="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Заместитель руководителя Государственной инспекции труда в Свердловской области</a:t>
            </a:r>
          </a:p>
          <a:p>
            <a:pPr algn="ctr"/>
            <a:r>
              <a:rPr lang="ru-RU" dirty="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Новокрещенов Н.А.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3492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132856"/>
            <a:ext cx="8183880" cy="4187952"/>
          </a:xfrm>
        </p:spPr>
        <p:txBody>
          <a:bodyPr>
            <a:normAutofit/>
          </a:bodyPr>
          <a:lstStyle/>
          <a:p>
            <a:pPr marL="45720" indent="0" algn="ctr">
              <a:spcBef>
                <a:spcPts val="0"/>
              </a:spcBef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году на территории Свердловской области проведено 22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 соблюдения трудового законодательства и иных нормативно правовых актов на предприятиях строительной сферы Свердловской области. </a:t>
            </a:r>
          </a:p>
          <a:p>
            <a:pPr marL="45720" indent="0" algn="ctr">
              <a:spcBef>
                <a:spcPts val="0"/>
              </a:spcBef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с тем, в связи с применением новых видов надзорных мероприятий (рейдовый осмотр), за одно КНМ охватывается большее количество работодателей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9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3603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altLang="ru-RU" sz="2800" dirty="0" smtClean="0">
                <a:cs typeface="Times New Roman" pitchFamily="18" charset="0"/>
              </a:rPr>
              <a:t>Проведено </a:t>
            </a:r>
            <a:r>
              <a:rPr lang="ru-RU" altLang="ru-RU" sz="2800" dirty="0">
                <a:cs typeface="Times New Roman" pitchFamily="18" charset="0"/>
              </a:rPr>
              <a:t>проверок предприятий </a:t>
            </a:r>
            <a:r>
              <a:rPr lang="ru-RU" altLang="ru-RU" sz="2800" dirty="0" smtClean="0">
                <a:cs typeface="Times New Roman" pitchFamily="18" charset="0"/>
              </a:rPr>
              <a:t> в сфере строительства и ПСМ за 2022 и 4 месяца 2023 года.</a:t>
            </a:r>
          </a:p>
        </p:txBody>
      </p:sp>
      <p:graphicFrame>
        <p:nvGraphicFramePr>
          <p:cNvPr id="8232" name="Group 4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4628265"/>
              </p:ext>
            </p:extLst>
          </p:nvPr>
        </p:nvGraphicFramePr>
        <p:xfrm>
          <a:off x="755576" y="2420888"/>
          <a:ext cx="7416824" cy="3960441"/>
        </p:xfrm>
        <a:graphic>
          <a:graphicData uri="http://schemas.openxmlformats.org/drawingml/2006/table">
            <a:tbl>
              <a:tblPr/>
              <a:tblGrid>
                <a:gridCol w="4829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0939">
                  <a:extLst>
                    <a:ext uri="{9D8B030D-6E8A-4147-A177-3AD203B41FA5}">
                      <a16:colId xmlns:a16="http://schemas.microsoft.com/office/drawing/2014/main" val="2476385015"/>
                    </a:ext>
                  </a:extLst>
                </a:gridCol>
                <a:gridCol w="12159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607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проверок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98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мес. 2023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3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Общее количество проверок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60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соответствии с ежегодным планом проведения проверок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452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контролю за исполнением предписаний, выданных по результатам проведенной ранее проверки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729707"/>
                  </a:ext>
                </a:extLst>
              </a:tr>
              <a:tr h="5027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обращениям граждан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408598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360362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2800" dirty="0" smtClean="0">
                <a:cs typeface="Times New Roman" pitchFamily="18" charset="0"/>
              </a:rPr>
              <a:t>Наиболее частые нарушения, выявляемые при проверках предприятий в сфере строительства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2420888"/>
            <a:ext cx="8013576" cy="4248472"/>
          </a:xfrm>
        </p:spPr>
        <p:txBody>
          <a:bodyPr>
            <a:normAutofit fontScale="92500"/>
          </a:bodyPr>
          <a:lstStyle/>
          <a:p>
            <a:r>
              <a:rPr lang="ru-RU" sz="2400" dirty="0" smtClean="0"/>
              <a:t>1.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еосуществления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за выполнением мероприятий по обеспечению безопасности производства работ, предусмотренных в наряде-допуске; </a:t>
            </a:r>
          </a:p>
          <a:p>
            <a:pPr lvl="0"/>
            <a:r>
              <a:rPr lang="ru-RU" sz="2400" dirty="0" smtClean="0"/>
              <a:t>2.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Ведения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 на высоте в отсутствие разработанного плана производства работ на высоте </a:t>
            </a:r>
          </a:p>
          <a:p>
            <a:r>
              <a:rPr lang="ru-RU" sz="2400" dirty="0" smtClean="0"/>
              <a:t>3.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Невыполнение требований безопасности, содержащихся в организационно-технологической документации (технологической карте) в части необеспечения работника средствами коллективной защиты (защитное ограждение, анкерные устройства) и индивидуальной защиты (привязи страховочные, соединительно-амортизирующие подсистемы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 smtClean="0"/>
          </a:p>
          <a:p>
            <a:pPr lvl="0"/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908720"/>
            <a:ext cx="6343202" cy="709865"/>
          </a:xfrm>
        </p:spPr>
        <p:txBody>
          <a:bodyPr>
            <a:noAutofit/>
          </a:bodyPr>
          <a:lstStyle/>
          <a:p>
            <a:pPr algn="ctr"/>
            <a:r>
              <a:rPr lang="ru-RU" sz="2600" dirty="0">
                <a:solidFill>
                  <a:schemeClr val="bg1"/>
                </a:solidFill>
              </a:rPr>
              <a:t>Административное производство в </a:t>
            </a:r>
            <a:r>
              <a:rPr lang="ru-RU" sz="2600" dirty="0" smtClean="0">
                <a:solidFill>
                  <a:schemeClr val="bg1"/>
                </a:solidFill>
              </a:rPr>
              <a:t>2021-20</a:t>
            </a:r>
            <a:r>
              <a:rPr lang="en-US" sz="2600" dirty="0" smtClean="0">
                <a:solidFill>
                  <a:schemeClr val="bg1"/>
                </a:solidFill>
              </a:rPr>
              <a:t>2</a:t>
            </a:r>
            <a:r>
              <a:rPr lang="ru-RU" sz="2600" dirty="0" smtClean="0">
                <a:solidFill>
                  <a:schemeClr val="bg1"/>
                </a:solidFill>
              </a:rPr>
              <a:t>2 годах </a:t>
            </a:r>
            <a:r>
              <a:rPr lang="ru-RU" sz="2600" dirty="0">
                <a:solidFill>
                  <a:schemeClr val="bg1"/>
                </a:solidFill>
              </a:rPr>
              <a:t>по результатам проверок </a:t>
            </a:r>
            <a:r>
              <a:rPr lang="ru-RU" sz="2600" dirty="0" smtClean="0">
                <a:solidFill>
                  <a:schemeClr val="bg1"/>
                </a:solidFill>
              </a:rPr>
              <a:t>и расследований в сфере строительства.</a:t>
            </a:r>
            <a:endParaRPr lang="ru-RU" sz="26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2592709"/>
            <a:ext cx="6343201" cy="353060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5" name="Group 4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7375107"/>
              </p:ext>
            </p:extLst>
          </p:nvPr>
        </p:nvGraphicFramePr>
        <p:xfrm>
          <a:off x="1043608" y="2592708"/>
          <a:ext cx="7344815" cy="3644602"/>
        </p:xfrm>
        <a:graphic>
          <a:graphicData uri="http://schemas.openxmlformats.org/drawingml/2006/table">
            <a:tbl>
              <a:tblPr/>
              <a:tblGrid>
                <a:gridCol w="40442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6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3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33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Строительство производство строительных материалов</a:t>
                      </a:r>
                    </a:p>
                  </a:txBody>
                  <a:tcPr marL="91450" marR="91450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постановлений</a:t>
                      </a:r>
                    </a:p>
                  </a:txBody>
                  <a:tcPr marL="91450" marR="91450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0" marR="91450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31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0" marR="91450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мес. 2023</a:t>
                      </a:r>
                    </a:p>
                  </a:txBody>
                  <a:tcPr marL="91450" marR="91450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53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Общее количество вынесенных постановлений о назначении административного наказания в виде штрафа</a:t>
                      </a:r>
                    </a:p>
                  </a:txBody>
                  <a:tcPr marL="91450" marR="91450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</a:t>
                      </a:r>
                    </a:p>
                  </a:txBody>
                  <a:tcPr marL="91450" marR="91450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</a:p>
                  </a:txBody>
                  <a:tcPr marL="91450" marR="91450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75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Общая сумма наложенных административных штрафов, руб.</a:t>
                      </a:r>
                    </a:p>
                  </a:txBody>
                  <a:tcPr marL="91450" marR="91450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4 625 300</a:t>
                      </a:r>
                    </a:p>
                  </a:txBody>
                  <a:tcPr marL="91450" marR="91450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1 447 000</a:t>
                      </a:r>
                    </a:p>
                  </a:txBody>
                  <a:tcPr marL="91450" marR="91450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256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8769" y="908720"/>
            <a:ext cx="6343672" cy="709865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Количество несчастных случаев на предприятиях в сфере строительства за 2022-2023 годы (по оперативным данным, без учета лиц по ГПД</a:t>
            </a:r>
            <a:r>
              <a:rPr lang="ru-RU" sz="2600" dirty="0" smtClean="0">
                <a:solidFill>
                  <a:schemeClr val="bg1"/>
                </a:solidFill>
              </a:rPr>
              <a:t>)</a:t>
            </a:r>
            <a:endParaRPr lang="ru-RU" sz="2600" dirty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6095162"/>
              </p:ext>
            </p:extLst>
          </p:nvPr>
        </p:nvGraphicFramePr>
        <p:xfrm>
          <a:off x="1475656" y="2636912"/>
          <a:ext cx="6346825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371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dirty="0"/>
              <a:t>Основные причины несчастных случаев на предприятиях </a:t>
            </a:r>
            <a:r>
              <a:rPr lang="ru-RU" sz="2000" dirty="0" smtClean="0"/>
              <a:t>в сфере строительства Свердловской </a:t>
            </a:r>
            <a:r>
              <a:rPr lang="ru-RU" sz="2000" dirty="0"/>
              <a:t>области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8311977"/>
              </p:ext>
            </p:extLst>
          </p:nvPr>
        </p:nvGraphicFramePr>
        <p:xfrm>
          <a:off x="1259632" y="2492896"/>
          <a:ext cx="6768752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78517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dirty="0"/>
              <a:t>Основные причины несчастных случаев на предприятиях </a:t>
            </a:r>
            <a:r>
              <a:rPr lang="ru-RU" sz="2000" dirty="0" smtClean="0"/>
              <a:t>в сфере строительства Свердловской </a:t>
            </a:r>
            <a:r>
              <a:rPr lang="ru-RU" sz="2000" dirty="0"/>
              <a:t>области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7659904"/>
              </p:ext>
            </p:extLst>
          </p:nvPr>
        </p:nvGraphicFramePr>
        <p:xfrm>
          <a:off x="1547664" y="2636912"/>
          <a:ext cx="6343650" cy="353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592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3663" indent="0" algn="ctr">
              <a:buNone/>
            </a:pPr>
            <a:r>
              <a:rPr lang="ru-RU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7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297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>
            <a:extLst>
              <a:ext uri="{FF2B5EF4-FFF2-40B4-BE49-F238E27FC236}">
                <a16:creationId xmlns:a16="http://schemas.microsoft.com/office/drawing/2014/main" id="{3E5400F8-A5CA-4001-B159-759BFB1D52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332657"/>
            <a:ext cx="8229600" cy="1008111"/>
          </a:xfrm>
        </p:spPr>
        <p:txBody>
          <a:bodyPr/>
          <a:lstStyle/>
          <a:p>
            <a:pPr algn="ctr"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несчастных случаев на  производстве по предприятиям Свердловской области за 2021 и 2022 г</a:t>
            </a:r>
            <a:r>
              <a:rPr lang="en-US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Диаграмма 1"/>
          <p:cNvGraphicFramePr/>
          <p:nvPr>
            <p:extLst/>
          </p:nvPr>
        </p:nvGraphicFramePr>
        <p:xfrm>
          <a:off x="827584" y="1628800"/>
          <a:ext cx="792088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5194133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>
            <a:extLst>
              <a:ext uri="{FF2B5EF4-FFF2-40B4-BE49-F238E27FC236}">
                <a16:creationId xmlns:a16="http://schemas.microsoft.com/office/drawing/2014/main" id="{669F8492-575D-4819-B2C4-045DDC67C0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370" y="0"/>
            <a:ext cx="8381260" cy="1054394"/>
          </a:xfrm>
        </p:spPr>
        <p:txBody>
          <a:bodyPr/>
          <a:lstStyle/>
          <a:p>
            <a:pPr algn="ctr" eaLnBrk="1" hangingPunct="1"/>
            <a:r>
              <a:rPr lang="ru-RU" altLang="ru-RU" sz="4100" dirty="0"/>
              <a:t>        </a:t>
            </a:r>
            <a:br>
              <a:rPr lang="ru-RU" altLang="ru-RU" sz="4100" dirty="0"/>
            </a:br>
            <a:r>
              <a:rPr lang="ru-RU" altLang="ru-RU" sz="4100" dirty="0"/>
              <a:t>       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 % количества погибших по отраслям к общему количеству погибших за 2010-2022 годы</a:t>
            </a:r>
            <a:b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Содержимое 7">
            <a:extLst>
              <a:ext uri="{FF2B5EF4-FFF2-40B4-BE49-F238E27FC236}">
                <a16:creationId xmlns:a16="http://schemas.microsoft.com/office/drawing/2014/main" id="{6077579F-0C89-4840-B99A-26E23F6F6497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700808"/>
          <a:ext cx="8244007" cy="4901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8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3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3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34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34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34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34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346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34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346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346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346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346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969463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endParaRPr lang="ru-RU" sz="1800" b="0" spc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34332" marB="343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b="0" spc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отрасль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b="0" spc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2010 год</a:t>
                      </a:r>
                    </a:p>
                  </a:txBody>
                  <a:tcPr marL="91450" marR="91450" marT="34332" marB="34332" vert="vert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b="0" spc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2011 год</a:t>
                      </a:r>
                    </a:p>
                  </a:txBody>
                  <a:tcPr marL="91450" marR="91450" marT="34332" marB="34332" vert="vert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b="0" spc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 год</a:t>
                      </a:r>
                    </a:p>
                  </a:txBody>
                  <a:tcPr marL="91450" marR="91450" marT="34332" marB="34332" vert="vert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b="0" spc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 год</a:t>
                      </a:r>
                    </a:p>
                  </a:txBody>
                  <a:tcPr marL="91450" marR="91450" marT="34332" marB="34332" vert="vert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b="0" spc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 год</a:t>
                      </a:r>
                    </a:p>
                  </a:txBody>
                  <a:tcPr marL="91450" marR="91450" marT="34332" marB="34332" vert="vert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b="0" spc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 год</a:t>
                      </a:r>
                    </a:p>
                  </a:txBody>
                  <a:tcPr marL="91450" marR="91450" marT="34332" marB="34332" vert="vert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b="0" spc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год</a:t>
                      </a:r>
                    </a:p>
                  </a:txBody>
                  <a:tcPr marL="91450" marR="91450" marT="34332" marB="34332" vert="vert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b="0" spc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</a:t>
                      </a:r>
                    </a:p>
                  </a:txBody>
                  <a:tcPr marL="91450" marR="91450" marT="34332" marB="34332" vert="vert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b="0" spc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</a:txBody>
                  <a:tcPr marL="91450" marR="91450" marT="34332" marB="34332" vert="vert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b="0" spc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</a:txBody>
                  <a:tcPr marL="91450" marR="91450" marT="34332" marB="34332" vert="vert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b="0" spc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</a:txBody>
                  <a:tcPr marL="91450" marR="91450" marT="34332" marB="34332" vert="vert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b="0" spc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</a:txBody>
                  <a:tcPr marL="91450" marR="91450" marT="34332" marB="34332" vert="vert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b="0" spc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91450" marR="91450" marT="34332" marB="34332" vert="vert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800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91450" marR="91450" marT="34332" marB="343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600" spc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</a:t>
                      </a:r>
                    </a:p>
                  </a:txBody>
                  <a:tcPr marL="91450" marR="91450" marT="34332" marB="343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91450" marR="91450" marT="34332" marB="3433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9518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91450" marR="91450" marT="34332" marB="343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600" spc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Обрабатывающее производство</a:t>
                      </a:r>
                    </a:p>
                  </a:txBody>
                  <a:tcPr marL="91450" marR="91450" marT="34332" marB="343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91450" marR="91450" marT="34332" marB="3433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3838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91450" marR="91450" marT="34332" marB="343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600" spc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Добыча полезных ископаемых</a:t>
                      </a:r>
                    </a:p>
                  </a:txBody>
                  <a:tcPr marL="91450" marR="91450" marT="34332" marB="343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91450" marR="91450" marT="34332" marB="34332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6930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91450" marR="91450" marT="34332" marB="343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600" spc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и лесное хозяйство</a:t>
                      </a:r>
                    </a:p>
                  </a:txBody>
                  <a:tcPr marL="91450" marR="91450" marT="34332" marB="343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450" marR="91450" marT="34332" marB="34332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844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marL="91450" marR="91450" marT="34332" marB="343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600" spc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91450" marR="91450" marT="34332" marB="343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1450" marR="91450" marT="34332" marB="34332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5151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 marL="91450" marR="91450" marT="34332" marB="343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600" spc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Торговля</a:t>
                      </a:r>
                    </a:p>
                  </a:txBody>
                  <a:tcPr marL="91450" marR="91450" marT="34332" marB="343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1450" marR="91450" marT="34332" marB="343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91450" marR="91450" marT="34332" marB="34332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7304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Производственные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связанные с производством</a:t>
            </a:r>
          </a:p>
        </p:txBody>
      </p:sp>
      <p:sp>
        <p:nvSpPr>
          <p:cNvPr id="11266" name="Заголовок 1">
            <a:extLst>
              <a:ext uri="{FF2B5EF4-FFF2-40B4-BE49-F238E27FC236}">
                <a16:creationId xmlns:a16="http://schemas.microsoft.com/office/drawing/2014/main" id="{131C9559-24E7-462C-A997-B6AAC9A1BC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Общий уровень травматизма с тяжкими последствиями</a:t>
            </a:r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251520" y="2438400"/>
          <a:ext cx="4245868" cy="4086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Объект 13"/>
          <p:cNvGraphicFramePr>
            <a:graphicFrameLocks noGrp="1"/>
          </p:cNvGraphicFramePr>
          <p:nvPr>
            <p:ph sz="quarter" idx="4"/>
            <p:extLst/>
          </p:nvPr>
        </p:nvGraphicFramePr>
        <p:xfrm>
          <a:off x="4645025" y="2438400"/>
          <a:ext cx="4247455" cy="4158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6794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>
            <a:extLst>
              <a:ext uri="{FF2B5EF4-FFF2-40B4-BE49-F238E27FC236}">
                <a16:creationId xmlns:a16="http://schemas.microsoft.com/office/drawing/2014/main" id="{A991FF28-2630-4792-AFA5-2793594A92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647700"/>
          </a:xfrm>
        </p:spPr>
        <p:txBody>
          <a:bodyPr/>
          <a:lstStyle/>
          <a:p>
            <a:pPr algn="ctr" eaLnBrk="1" hangingPunct="1"/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несчастных случаев</a:t>
            </a:r>
            <a:b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/>
          </p:nvPr>
        </p:nvGraphicFramePr>
        <p:xfrm>
          <a:off x="381000" y="1719262"/>
          <a:ext cx="8407400" cy="48060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7498805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>
            <a:extLst>
              <a:ext uri="{FF2B5EF4-FFF2-40B4-BE49-F238E27FC236}">
                <a16:creationId xmlns:a16="http://schemas.microsoft.com/office/drawing/2014/main" id="{704B28AD-EFE6-4F3F-9013-52F5ECCFC6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552" y="628650"/>
            <a:ext cx="8229600" cy="431800"/>
          </a:xfrm>
        </p:spPr>
        <p:txBody>
          <a:bodyPr/>
          <a:lstStyle/>
          <a:p>
            <a:pPr algn="ctr" eaLnBrk="1" hangingPunct="1"/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несчастных случаев</a:t>
            </a:r>
          </a:p>
        </p:txBody>
      </p:sp>
      <p:graphicFrame>
        <p:nvGraphicFramePr>
          <p:cNvPr id="2" name="Диаграмма 1"/>
          <p:cNvGraphicFramePr/>
          <p:nvPr>
            <p:extLst/>
          </p:nvPr>
        </p:nvGraphicFramePr>
        <p:xfrm>
          <a:off x="323528" y="1412776"/>
          <a:ext cx="864096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61040753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8">
            <a:extLst>
              <a:ext uri="{FF2B5EF4-FFF2-40B4-BE49-F238E27FC236}">
                <a16:creationId xmlns:a16="http://schemas.microsoft.com/office/drawing/2014/main" id="{B668E2E1-FC85-4E26-991B-35A1FCFB57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708025"/>
          </a:xfrm>
        </p:spPr>
        <p:txBody>
          <a:bodyPr/>
          <a:lstStyle/>
          <a:p>
            <a:pPr algn="ctr"/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по видам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Падение с высоты</a:t>
            </a:r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4648200" y="1484784"/>
            <a:ext cx="4038600" cy="4641696"/>
          </a:xfrm>
        </p:spPr>
        <p:txBody>
          <a:bodyPr>
            <a:normAutofit/>
          </a:bodyPr>
          <a:lstStyle/>
          <a:p>
            <a:pPr algn="ctr"/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Воздействие движущихся, разлетающихся</a:t>
            </a:r>
          </a:p>
        </p:txBody>
      </p:sp>
      <p:graphicFrame>
        <p:nvGraphicFramePr>
          <p:cNvPr id="9" name="Диаграмма 8"/>
          <p:cNvGraphicFramePr/>
          <p:nvPr>
            <p:extLst/>
          </p:nvPr>
        </p:nvGraphicFramePr>
        <p:xfrm>
          <a:off x="251520" y="2060848"/>
          <a:ext cx="424847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/>
          <p:nvPr>
            <p:extLst/>
          </p:nvPr>
        </p:nvGraphicFramePr>
        <p:xfrm>
          <a:off x="4644008" y="2060848"/>
          <a:ext cx="429580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67602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>
            <a:extLst>
              <a:ext uri="{FF2B5EF4-FFF2-40B4-BE49-F238E27FC236}">
                <a16:creationId xmlns:a16="http://schemas.microsoft.com/office/drawing/2014/main" id="{413FA3A9-5C13-41F1-B515-8185FA7353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504" y="0"/>
            <a:ext cx="8229600" cy="795338"/>
          </a:xfrm>
        </p:spPr>
        <p:txBody>
          <a:bodyPr/>
          <a:lstStyle/>
          <a:p>
            <a:pPr algn="ctr" eaLnBrk="1" hangingPunct="1"/>
            <a:r>
              <a:rPr lang="ru-RU" altLang="ru-RU" sz="4100" dirty="0"/>
              <a:t>        </a:t>
            </a:r>
            <a:br>
              <a:rPr lang="ru-RU" altLang="ru-RU" sz="4100" dirty="0"/>
            </a:br>
            <a:r>
              <a:rPr lang="ru-RU" altLang="ru-RU" sz="4100" dirty="0"/>
              <a:t>       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случаев травматизма со смертельным исходом, не связанных с производством.</a:t>
            </a:r>
          </a:p>
        </p:txBody>
      </p:sp>
      <p:graphicFrame>
        <p:nvGraphicFramePr>
          <p:cNvPr id="8" name="Содержимое 7">
            <a:extLst>
              <a:ext uri="{FF2B5EF4-FFF2-40B4-BE49-F238E27FC236}">
                <a16:creationId xmlns:a16="http://schemas.microsoft.com/office/drawing/2014/main" id="{1EF2D1E7-26BE-4C3C-AD25-BF446B2A7450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1916832"/>
          <a:ext cx="8115325" cy="42862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3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8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7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71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71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71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71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71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32968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endParaRPr lang="ru-RU" sz="1800" b="0" spc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34293" marB="3429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b="0" spc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Причина </a:t>
                      </a:r>
                    </a:p>
                  </a:txBody>
                  <a:tcPr marL="91450" marR="91450" marT="34293" marB="3429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b="0" spc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</a:t>
                      </a:r>
                    </a:p>
                  </a:txBody>
                  <a:tcPr marL="91450" marR="91450" marT="34293" marB="34293" vert="vert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b="0" spc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</a:txBody>
                  <a:tcPr marL="91450" marR="91450" marT="34293" marB="34293" vert="vert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b="0" spc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</a:txBody>
                  <a:tcPr marL="91450" marR="91450" marT="34293" marB="34293" vert="vert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b="0" spc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</a:txBody>
                  <a:tcPr marL="91450" marR="91450" marT="34293" marB="34293" vert="vert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spc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ru-RU" sz="1800" b="0" spc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34293" marB="34293" vert="vert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1800" b="0" spc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 год</a:t>
                      </a:r>
                    </a:p>
                  </a:txBody>
                  <a:tcPr marL="91450" marR="91450" marT="34293" marB="34293" vert="vert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3506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91450" marR="91450" marT="34293" marB="3429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Смерть вследствие общего заболевания </a:t>
                      </a:r>
                    </a:p>
                  </a:txBody>
                  <a:tcPr marL="91450" marR="91450" marT="34293" marB="3429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107</a:t>
                      </a:r>
                    </a:p>
                  </a:txBody>
                  <a:tcPr marL="91450" marR="91450" marT="34293" marB="3429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</a:p>
                  </a:txBody>
                  <a:tcPr marL="91450" marR="91450" marT="34293" marB="3429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</a:p>
                  </a:txBody>
                  <a:tcPr marL="91450" marR="91450" marT="34293" marB="3429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111</a:t>
                      </a:r>
                    </a:p>
                  </a:txBody>
                  <a:tcPr marL="91450" marR="91450" marT="34293" marB="3429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</a:p>
                  </a:txBody>
                  <a:tcPr marL="91450" marR="91450" marT="34293" marB="3429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114</a:t>
                      </a:r>
                    </a:p>
                  </a:txBody>
                  <a:tcPr marL="91450" marR="91450" marT="34293" marB="3429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241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endParaRPr lang="ru-RU" sz="2000" spc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91450" marR="91450" marT="34293" marB="3429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endParaRPr lang="ru-RU" sz="2000" spc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Отравление алкоголем</a:t>
                      </a:r>
                    </a:p>
                  </a:txBody>
                  <a:tcPr marL="91450" marR="91450" marT="34293" marB="3429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50" marR="91450" marT="34293" marB="3429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1450" marR="91450" marT="34293" marB="3429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1450" marR="91450" marT="34293" marB="3429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1450" marR="91450" marT="34293" marB="3429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1450" marR="91450" marT="34293" marB="3429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1450" marR="91450" marT="34293" marB="3429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2783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endParaRPr lang="ru-RU" sz="2000" spc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91450" marR="91450" marT="34293" marB="3429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endParaRPr lang="ru-RU" sz="2000" spc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Суицид</a:t>
                      </a:r>
                    </a:p>
                  </a:txBody>
                  <a:tcPr marL="91450" marR="91450" marT="34293" marB="3429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1450" marR="91450" marT="34293" marB="3429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450" marR="91450" marT="34293" marB="3429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50" marR="91450" marT="34293" marB="3429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1450" marR="91450" marT="34293" marB="3429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1450" marR="91450" marT="34293" marB="3429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1450" marR="91450" marT="34293" marB="34293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2783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endParaRPr lang="ru-RU" sz="2000" spc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91450" marR="91450" marT="34293" marB="3429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endParaRPr lang="ru-RU" sz="2000" spc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основания</a:t>
                      </a:r>
                    </a:p>
                  </a:txBody>
                  <a:tcPr marL="91450" marR="91450" marT="34293" marB="3429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1450" marR="91450" marT="34293" marB="3429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50" marR="91450" marT="34293" marB="3429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50" marR="91450" marT="34293" marB="3429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1450" marR="91450" marT="34293" marB="3429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50" marR="91450" marT="34293" marB="3429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ru-RU" sz="2000" spc="0" baseline="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50" marR="91450" marT="34293" marB="34293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9603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>
            <a:extLst>
              <a:ext uri="{FF2B5EF4-FFF2-40B4-BE49-F238E27FC236}">
                <a16:creationId xmlns:a16="http://schemas.microsoft.com/office/drawing/2014/main" id="{213729C8-7990-4C14-95B0-BF946BC69F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108520" y="333374"/>
            <a:ext cx="9001000" cy="791369"/>
          </a:xfrm>
        </p:spPr>
        <p:txBody>
          <a:bodyPr/>
          <a:lstStyle/>
          <a:p>
            <a:pPr algn="ctr" eaLnBrk="1" hangingPunct="1"/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Выявлено нарушений по охране труда</a:t>
            </a:r>
          </a:p>
        </p:txBody>
      </p:sp>
      <p:graphicFrame>
        <p:nvGraphicFramePr>
          <p:cNvPr id="8232" name="Group 40">
            <a:extLst>
              <a:ext uri="{FF2B5EF4-FFF2-40B4-BE49-F238E27FC236}">
                <a16:creationId xmlns:a16="http://schemas.microsoft.com/office/drawing/2014/main" id="{EAB3341D-E785-47FD-8EB9-EBFB8AB9BA48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251520" y="1482287"/>
          <a:ext cx="8640960" cy="5309494"/>
        </p:xfrm>
        <a:graphic>
          <a:graphicData uri="http://schemas.openxmlformats.org/drawingml/2006/table">
            <a:tbl>
              <a:tblPr/>
              <a:tblGrid>
                <a:gridCol w="2048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92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92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9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92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92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92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92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927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5927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927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232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вопросам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год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 год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 год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 год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год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37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Обучения и инструктирования работников по охране труда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948/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10 %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1629/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1151/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1040/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1098/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20,4%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1065/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27,9%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1172/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23,5%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288/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19,8%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324/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15,3%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23,3%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37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Обеспечения работников средствами индивидуальной и коллективной защиты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944 /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1102/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828/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538/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841/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15,6%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603/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15,8%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888/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17,8%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241/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16,5%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357/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16,8%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22,3%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76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Проведение аттестации рабочих мест по условиям труда/СОУТ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589 /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6,3 %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726/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9 %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526/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183/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157/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307/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6,2%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7,1%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229/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10,8%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93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Соблюдения установленного порядка расследования, оформления и учёта несчастных случаев на производстве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523 /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947/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697/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238/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4,4%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424/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173/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283/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5,7%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09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Проведения медицинских осмотров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 /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476/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427/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361/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6,7%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597/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602/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15,8%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724/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14,5%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332/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22,8%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369/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17,4%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16,3%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866231"/>
      </p:ext>
    </p:extLst>
  </p:cSld>
  <p:clrMapOvr>
    <a:masterClrMapping/>
  </p:clrMapOvr>
  <p:transition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Совет директоров">
  <a:themeElements>
    <a:clrScheme name="Совет директоров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Совет директоров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вет директоров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Тема1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D92BF836-1CFA-43C0-B50E-D1C209D994F2}" vid="{55A568AF-D799-4A6B-A7C2-AA0139ED82A6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5132</TotalTime>
  <Words>849</Words>
  <Application>Microsoft Office PowerPoint</Application>
  <PresentationFormat>Экран (4:3)</PresentationFormat>
  <Paragraphs>341</Paragraphs>
  <Slides>17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7" baseType="lpstr">
      <vt:lpstr>Arial</vt:lpstr>
      <vt:lpstr>Calibri</vt:lpstr>
      <vt:lpstr>Century Gothic</vt:lpstr>
      <vt:lpstr>Franklin Gothic Medium</vt:lpstr>
      <vt:lpstr>Times New Roman</vt:lpstr>
      <vt:lpstr>Wingdings</vt:lpstr>
      <vt:lpstr>Wingdings 2</vt:lpstr>
      <vt:lpstr>Wingdings 3</vt:lpstr>
      <vt:lpstr>Совет директоров</vt:lpstr>
      <vt:lpstr>Тема1</vt:lpstr>
      <vt:lpstr>О соблюдении требований трудового законодательства в сфере охраны труда, ситуация с производственным травматизмом в сфере строительства Свердловской области. </vt:lpstr>
      <vt:lpstr>Количество несчастных случаев на  производстве по предприятиям Свердловской области за 2021 и 2022 г.</vt:lpstr>
      <vt:lpstr>                 Процент % количества погибших по отраслям к общему количеству погибших за 2010-2022 годы </vt:lpstr>
      <vt:lpstr>Общий уровень травматизма с тяжкими последствиями</vt:lpstr>
      <vt:lpstr>Причины несчастных случаев </vt:lpstr>
      <vt:lpstr>Виды несчастных случаев</vt:lpstr>
      <vt:lpstr>Распределение по видам</vt:lpstr>
      <vt:lpstr>                 Количество случаев травматизма со смертельным исходом, не связанных с производством.</vt:lpstr>
      <vt:lpstr>          Выявлено нарушений по охране труда</vt:lpstr>
      <vt:lpstr>Презентация PowerPoint</vt:lpstr>
      <vt:lpstr>Проведено проверок предприятий  в сфере строительства и ПСМ за 2022 и 4 месяца 2023 года.</vt:lpstr>
      <vt:lpstr>Наиболее частые нарушения, выявляемые при проверках предприятий в сфере строительства</vt:lpstr>
      <vt:lpstr>Административное производство в 2021-2022 годах по результатам проверок и расследований в сфере строительства.</vt:lpstr>
      <vt:lpstr>Количество несчастных случаев на предприятиях в сфере строительства за 2022-2023 годы (по оперативным данным, без учета лиц по ГПД)</vt:lpstr>
      <vt:lpstr>Основные причины несчастных случаев на предприятиях в сфере строительства Свердловской области </vt:lpstr>
      <vt:lpstr>Основные причины несчастных случаев на предприятиях в сфере строительства Свердловской области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Соблюдение трудового законодательства на предприятиях ОАО «Газпром» и основные направления государственной политики в области охраны труда</dc:title>
  <dc:creator>МК</dc:creator>
  <cp:lastModifiedBy>Жилин Иван Викторович</cp:lastModifiedBy>
  <cp:revision>537</cp:revision>
  <cp:lastPrinted>2021-05-18T07:59:06Z</cp:lastPrinted>
  <dcterms:created xsi:type="dcterms:W3CDTF">2011-04-18T13:54:08Z</dcterms:created>
  <dcterms:modified xsi:type="dcterms:W3CDTF">2023-06-15T04:44:00Z</dcterms:modified>
</cp:coreProperties>
</file>