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9" r:id="rId4"/>
    <p:sldId id="280" r:id="rId5"/>
    <p:sldId id="281" r:id="rId6"/>
    <p:sldId id="273" r:id="rId7"/>
    <p:sldId id="274" r:id="rId8"/>
    <p:sldId id="275" r:id="rId9"/>
    <p:sldId id="276" r:id="rId10"/>
    <p:sldId id="27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B311CF-DF48-407C-88B1-A633EFB610FB}">
          <p14:sldIdLst>
            <p14:sldId id="256"/>
            <p14:sldId id="279"/>
            <p14:sldId id="280"/>
            <p14:sldId id="281"/>
            <p14:sldId id="273"/>
            <p14:sldId id="274"/>
            <p14:sldId id="275"/>
            <p14:sldId id="276"/>
            <p14:sldId id="278"/>
          </p14:sldIdLst>
        </p14:section>
        <p14:section name="Раздел без заголовка" id="{84E81E5B-30C5-4B1E-BB16-A57B86E2B11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>
        <p:scale>
          <a:sx n="75" d="100"/>
          <a:sy n="75" d="100"/>
        </p:scale>
        <p:origin x="-274" y="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4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4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0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94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737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308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11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279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288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937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67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02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163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64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62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0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8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38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5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7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7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01DD-417A-46D4-9EFF-FCE9FA071A9A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0EDC-AC8B-4F26-BF16-290F37F9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C6991-9436-4C54-90B7-06D7939CA8F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95363-BDFD-47EF-B325-4763D21BC07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</a:rPr>
              <a:t>Новеллы трудового законодательства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в сфере охраны труда -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2022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91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Новое в оформлении несчастного случая на производстве (с 1.09.2022)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080" y="1784984"/>
            <a:ext cx="11430000" cy="48494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 основном, касается отдельных видов производств и отдельных категорий работников! Для остальных – глава 36.1 ТК РФ</a:t>
            </a:r>
          </a:p>
          <a:p>
            <a:r>
              <a:rPr lang="ru-RU" dirty="0" smtClean="0"/>
              <a:t>рыбопромысловых </a:t>
            </a:r>
            <a:r>
              <a:rPr lang="ru-RU" dirty="0"/>
              <a:t>и иных морских, речных и других судах, независимо от их отраслевой принадлежности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на объектах электроэнергетики и теплоснабжения;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объектах использования атомной энергии;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объектах железнодорожного транспорта;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организациях с особым режимом охраны, обусловленным обеспечением государственной безопасности охраняемых объектов;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дипломатических представительствах и консульских учреждениях </a:t>
            </a:r>
            <a:r>
              <a:rPr lang="ru-RU" dirty="0" smtClean="0"/>
              <a:t>РФ;</a:t>
            </a:r>
          </a:p>
          <a:p>
            <a:r>
              <a:rPr lang="ru-RU" dirty="0" smtClean="0"/>
              <a:t>на </a:t>
            </a:r>
            <a:r>
              <a:rPr lang="ru-RU" dirty="0"/>
              <a:t>находящихся в полете воздушных судах,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происшедших со </a:t>
            </a:r>
            <a:r>
              <a:rPr lang="ru-RU" dirty="0" smtClean="0"/>
              <a:t>спортсменами; </a:t>
            </a:r>
          </a:p>
          <a:p>
            <a:r>
              <a:rPr lang="ru-RU" dirty="0" smtClean="0"/>
              <a:t>гражданами</a:t>
            </a:r>
            <a:r>
              <a:rPr lang="ru-RU" dirty="0"/>
              <a:t>, привлекаемыми к мероприятиям по ликвидации последствий катастроф и других чрезвычайных ситуаций природного характера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дистанционными работниками.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Приказ Минтруда России от 20.04.2022 N 223н "Об утверждении Положения об особенностях расследования несчастных случаев на производстве в отдельных отраслях и организациях, форм документов, соответствующих классификаторов, необходимых для расследования несчастных случаев на производстве"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07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314" y="223611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Нововведения в порядке расследования несчастных случаев на производстве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Утверждены новые формы бланков документов.</a:t>
            </a:r>
          </a:p>
          <a:p>
            <a:r>
              <a:rPr lang="ru-RU" dirty="0" smtClean="0"/>
              <a:t>Введена система классификаторов несчастных случаев, которую  следует </a:t>
            </a:r>
            <a:r>
              <a:rPr lang="ru-RU" dirty="0"/>
              <a:t>использовать при оформлении документов </a:t>
            </a:r>
            <a:r>
              <a:rPr lang="ru-RU" dirty="0" smtClean="0"/>
              <a:t>расследования.</a:t>
            </a:r>
            <a:endParaRPr lang="ru-RU" dirty="0"/>
          </a:p>
          <a:p>
            <a:r>
              <a:rPr lang="ru-RU" dirty="0" smtClean="0"/>
              <a:t>Разрешено использовать дистанционные технологии при расследовании несчастных случаев (при опросе и осмотре места несчастного случая).</a:t>
            </a:r>
          </a:p>
          <a:p>
            <a:r>
              <a:rPr lang="ru-RU" dirty="0" smtClean="0"/>
              <a:t>Особенности формирования комиссий по расследованию НС. Предусмотрена возможность замены членов комиссии и председателя.</a:t>
            </a:r>
          </a:p>
          <a:p>
            <a:r>
              <a:rPr lang="ru-RU" dirty="0"/>
              <a:t>По требованию комиссии работодатель должен за свой счет предоставить экспертное заключение о причине смерти пострадавшего и его нахождении в момент несчастного случая в состоянии алкогольного, наркотического или иного токсического опьянения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Предусмотрен механизм учета особого мнения при разногласиях в работе комиссии.</a:t>
            </a:r>
          </a:p>
          <a:p>
            <a:r>
              <a:rPr lang="ru-RU" dirty="0" smtClean="0"/>
              <a:t>Срок </a:t>
            </a:r>
            <a:r>
              <a:rPr lang="ru-RU" dirty="0"/>
              <a:t>для </a:t>
            </a:r>
            <a:r>
              <a:rPr lang="ru-RU" dirty="0" smtClean="0"/>
              <a:t>сообщения </a:t>
            </a:r>
            <a:r>
              <a:rPr lang="ru-RU" dirty="0"/>
              <a:t>о последствиях несчастного случая на производстве и принятых мерах – 10 календарных дней</a:t>
            </a:r>
            <a:r>
              <a:rPr lang="ru-RU" dirty="0" smtClean="0"/>
              <a:t>.</a:t>
            </a:r>
          </a:p>
          <a:p>
            <a:r>
              <a:rPr lang="ru-RU" dirty="0"/>
              <a:t>Будут учитывать сведения о проведенной оценке </a:t>
            </a:r>
            <a:r>
              <a:rPr lang="ru-RU" dirty="0" err="1"/>
              <a:t>профрисков</a:t>
            </a:r>
            <a:r>
              <a:rPr lang="ru-RU" dirty="0"/>
              <a:t>. Если оценка </a:t>
            </a:r>
            <a:r>
              <a:rPr lang="ru-RU" dirty="0" err="1"/>
              <a:t>профрисков</a:t>
            </a:r>
            <a:r>
              <a:rPr lang="ru-RU" dirty="0"/>
              <a:t> не проводилась, это указывают в документах </a:t>
            </a:r>
            <a:r>
              <a:rPr lang="ru-RU" dirty="0" smtClean="0"/>
              <a:t>расследования.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75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Расследование несчастного случая с дистанционным работником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роводится </a:t>
            </a:r>
            <a:r>
              <a:rPr lang="ru-RU" dirty="0"/>
              <a:t>комиссиями, формируемыми в соответствии с требованиями </a:t>
            </a:r>
            <a:r>
              <a:rPr lang="ru-RU" dirty="0" smtClean="0"/>
              <a:t>ТК РФ </a:t>
            </a:r>
            <a:r>
              <a:rPr lang="ru-RU" dirty="0"/>
              <a:t>и Положения работодателем или его полномочным представителем по месту происшествия (при условии, что работодатель зарегистрирован в субъекте </a:t>
            </a:r>
            <a:r>
              <a:rPr lang="ru-RU" dirty="0" smtClean="0"/>
              <a:t>РФ, </a:t>
            </a:r>
            <a:r>
              <a:rPr lang="ru-RU" dirty="0"/>
              <a:t>где произошел несчастный </a:t>
            </a:r>
            <a:r>
              <a:rPr lang="ru-RU" dirty="0" smtClean="0"/>
              <a:t>случай). </a:t>
            </a:r>
          </a:p>
          <a:p>
            <a:r>
              <a:rPr lang="ru-RU" dirty="0" smtClean="0"/>
              <a:t>Если </a:t>
            </a:r>
            <a:r>
              <a:rPr lang="ru-RU" dirty="0"/>
              <a:t>несчастный </a:t>
            </a:r>
            <a:r>
              <a:rPr lang="ru-RU" dirty="0" smtClean="0"/>
              <a:t>случай </a:t>
            </a:r>
            <a:r>
              <a:rPr lang="ru-RU" dirty="0"/>
              <a:t>произошел в субъекте </a:t>
            </a:r>
            <a:r>
              <a:rPr lang="ru-RU" dirty="0" smtClean="0"/>
              <a:t>РФ, </a:t>
            </a:r>
            <a:r>
              <a:rPr lang="ru-RU" dirty="0"/>
              <a:t>отличном от места регистрации работодателя, расследование несчастного случая проводится комиссиями, формируемыми работодателем или его полномочным представителем и возглавляемыми государственным инспектором труда </a:t>
            </a:r>
            <a:r>
              <a:rPr lang="ru-RU" dirty="0" smtClean="0"/>
              <a:t>ГИТ </a:t>
            </a:r>
            <a:r>
              <a:rPr lang="ru-RU" dirty="0"/>
              <a:t>в субъекте </a:t>
            </a:r>
            <a:r>
              <a:rPr lang="ru-RU" dirty="0" smtClean="0"/>
              <a:t>РФ, </a:t>
            </a:r>
            <a:r>
              <a:rPr lang="ru-RU" dirty="0"/>
              <a:t>на территории которого зарегистрирован работодатель, при необходимости, с привлечением на основании решения руководителя Федеральной службы по труду и занятости - главного государственного инспектора труда </a:t>
            </a:r>
            <a:r>
              <a:rPr lang="ru-RU" dirty="0" smtClean="0"/>
              <a:t>РФ, </a:t>
            </a:r>
            <a:r>
              <a:rPr lang="ru-RU" dirty="0"/>
              <a:t>его заместителя либо руководителя структурного подразделения Федеральной службы по труду и занятости, на которое возложены функции по организации и осуществлению государственного контроля (надзора), - главного государственного инспектора труда, государственного инспектора труда государственной инспекции труда в субъекте </a:t>
            </a:r>
            <a:r>
              <a:rPr lang="ru-RU" dirty="0" smtClean="0"/>
              <a:t>РФ, </a:t>
            </a:r>
            <a:r>
              <a:rPr lang="ru-RU" dirty="0"/>
              <a:t>на территории которого произошел несчастный случай.</a:t>
            </a:r>
          </a:p>
        </p:txBody>
      </p:sp>
    </p:spTree>
    <p:extLst>
      <p:ext uri="{BB962C8B-B14F-4D97-AF65-F5344CB8AC3E}">
        <p14:creationId xmlns:p14="http://schemas.microsoft.com/office/powerpoint/2010/main" val="177585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297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+mn-lt"/>
              </a:rPr>
              <a:t>Квотирование рабочих мест для инвалидов</a:t>
            </a:r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4" y="1205347"/>
            <a:ext cx="11646132" cy="5503024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Норма квотирования </a:t>
            </a:r>
            <a:r>
              <a:rPr lang="ru-RU" sz="1800" dirty="0"/>
              <a:t>не изменилась: </a:t>
            </a:r>
            <a:r>
              <a:rPr lang="ru-RU" sz="1800" dirty="0" smtClean="0"/>
              <a:t>работодателям</a:t>
            </a:r>
            <a:r>
              <a:rPr lang="ru-RU" sz="1800" dirty="0"/>
              <a:t>, у которых численность работников превышает 100 человек, законодательством субъекта РФ устанавливается квота для приема на работу инвалидов в размере </a:t>
            </a:r>
            <a:r>
              <a:rPr lang="ru-RU" sz="1800" b="1" i="1" dirty="0"/>
              <a:t>от двух до четырех процентов </a:t>
            </a:r>
            <a:r>
              <a:rPr lang="ru-RU" sz="1800" dirty="0"/>
              <a:t>от среднесписочной численности работников. Работодателям, у которых численность работников составляет от 35 до 100 человек включительно, законодательством субъекта </a:t>
            </a:r>
            <a:r>
              <a:rPr lang="ru-RU" sz="1800" dirty="0" smtClean="0"/>
              <a:t>РФ </a:t>
            </a:r>
            <a:r>
              <a:rPr lang="ru-RU" sz="1800" u="sng" dirty="0"/>
              <a:t>может устанавливаться </a:t>
            </a:r>
            <a:r>
              <a:rPr lang="ru-RU" sz="1800" dirty="0"/>
              <a:t>квота для приема на работу инвалидов в размере </a:t>
            </a:r>
            <a:r>
              <a:rPr lang="ru-RU" sz="1800" b="1" i="1" dirty="0"/>
              <a:t>не более трех процентов</a:t>
            </a:r>
            <a:r>
              <a:rPr lang="ru-RU" sz="1800" dirty="0"/>
              <a:t> от среднесписочной численности </a:t>
            </a:r>
            <a:r>
              <a:rPr lang="ru-RU" sz="1800" dirty="0" smtClean="0"/>
              <a:t>работников.</a:t>
            </a:r>
          </a:p>
          <a:p>
            <a:r>
              <a:rPr lang="ru-RU" sz="1800" dirty="0" smtClean="0"/>
              <a:t>Численность </a:t>
            </a:r>
            <a:r>
              <a:rPr lang="ru-RU" sz="1800" dirty="0"/>
              <a:t>работников для целей исчисления квоты для приема на работу инвалидов определяется исходя из среднесписочной численности работников без учета работников филиалов и </a:t>
            </a:r>
            <a:r>
              <a:rPr lang="ru-RU" sz="1800" dirty="0" smtClean="0"/>
              <a:t>представительств, </a:t>
            </a:r>
            <a:r>
              <a:rPr lang="ru-RU" sz="1800" dirty="0"/>
              <a:t>расположенных в других субъектах Российской Федерации.</a:t>
            </a:r>
          </a:p>
          <a:p>
            <a:r>
              <a:rPr lang="ru-RU" sz="1800" dirty="0" smtClean="0"/>
              <a:t>Филиалам </a:t>
            </a:r>
            <a:r>
              <a:rPr lang="ru-RU" sz="1800" dirty="0"/>
              <a:t>и представительствам работодателя устанавливается квота для приема на работу инвалидов в соответствии с законодательством субъектов </a:t>
            </a:r>
            <a:r>
              <a:rPr lang="ru-RU" sz="1800" dirty="0" smtClean="0"/>
              <a:t>РФ, </a:t>
            </a:r>
            <a:r>
              <a:rPr lang="ru-RU" sz="1800" dirty="0"/>
              <a:t>на территориях которых они расположены, исходя из среднесписочной численности работников таких филиалов и представительств работодателя.</a:t>
            </a:r>
          </a:p>
          <a:p>
            <a:r>
              <a:rPr lang="ru-RU" sz="1800" dirty="0" smtClean="0"/>
              <a:t>При </a:t>
            </a:r>
            <a:r>
              <a:rPr lang="ru-RU" sz="1800" dirty="0"/>
              <a:t>исчислении квоты для приема на работу инвалидов в среднесписочную численность работников не включаются работники, условия труда на рабочих местах которых отнесены к вредным и (или) опасным условиям труда по результатам специальной оценки условий труда.</a:t>
            </a:r>
          </a:p>
          <a:p>
            <a:r>
              <a:rPr lang="ru-RU" sz="1800" b="1" u="sng" dirty="0" smtClean="0"/>
              <a:t>Квота </a:t>
            </a:r>
            <a:r>
              <a:rPr lang="ru-RU" sz="1800" b="1" u="sng" dirty="0"/>
              <a:t>для приема на работу инвалидов считается выполненной </a:t>
            </a:r>
            <a:r>
              <a:rPr lang="ru-RU" sz="1800" b="1" u="sng" dirty="0" smtClean="0"/>
              <a:t>работодателем только в случае фактического трудоустройства</a:t>
            </a:r>
            <a:r>
              <a:rPr lang="ru-RU" sz="1800" dirty="0" smtClean="0"/>
              <a:t>, т.е. </a:t>
            </a:r>
            <a:r>
              <a:rPr lang="ru-RU" sz="1800" dirty="0"/>
              <a:t>оформления в установленном порядке трудовых отношений с инвалидами в рамках исполнения работодателем обязанности по трудоустройству инвалидов в соответствии с установленной квотой</a:t>
            </a:r>
            <a:r>
              <a:rPr lang="ru-RU" sz="1800" dirty="0" smtClean="0"/>
              <a:t>. 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rgbClr val="FF0000"/>
                </a:solidFill>
              </a:rPr>
              <a:t>Ст. 13.2 Закона РФ </a:t>
            </a:r>
            <a:r>
              <a:rPr lang="ru-RU" sz="1800" i="1" dirty="0">
                <a:solidFill>
                  <a:srgbClr val="FF0000"/>
                </a:solidFill>
              </a:rPr>
              <a:t>от 19.04.1991 N 1032-1 (ред. от 28.06.2021) </a:t>
            </a:r>
            <a:r>
              <a:rPr lang="ru-RU" sz="1800" i="1" dirty="0" smtClean="0">
                <a:solidFill>
                  <a:srgbClr val="FF0000"/>
                </a:solidFill>
              </a:rPr>
              <a:t>«О занятости населения в Российской Федерации»</a:t>
            </a:r>
            <a:endParaRPr lang="ru-RU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4055"/>
            <a:ext cx="10515600" cy="87347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Квота для приема на работу инвалидов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080655"/>
            <a:ext cx="11130742" cy="509630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Квота для приема на работу инвалидов рассчитывается работодателем ежегодно, до 1 февраля, исходя из среднесписочной численности работников за IV квартал предыдущего </a:t>
            </a:r>
            <a:r>
              <a:rPr lang="ru-RU" sz="8000" dirty="0" smtClean="0"/>
              <a:t>года.</a:t>
            </a:r>
          </a:p>
          <a:p>
            <a:r>
              <a:rPr lang="ru-RU" sz="8000" dirty="0"/>
              <a:t>Квота для приема на работу инвалидов подлежит перерасчету в случае уменьшения среднесписочной численности работников за прошедший месяц, за исключением работников, условия труда на рабочих местах которых отнесены к вредным и (или) опасным условиям труда по результатам проведения </a:t>
            </a:r>
            <a:r>
              <a:rPr lang="ru-RU" sz="8000" dirty="0" smtClean="0"/>
              <a:t>СОУТ.</a:t>
            </a:r>
            <a:endParaRPr lang="ru-RU" sz="8000" dirty="0"/>
          </a:p>
          <a:p>
            <a:r>
              <a:rPr lang="ru-RU" sz="8000" dirty="0"/>
              <a:t>Перерасчет квоты для приема на работу инвалидов осуществляется </a:t>
            </a:r>
            <a:r>
              <a:rPr lang="ru-RU" sz="8000" dirty="0" smtClean="0"/>
              <a:t>с </a:t>
            </a:r>
            <a:r>
              <a:rPr lang="ru-RU" sz="8000" dirty="0"/>
              <a:t>первого числа месяца, следующего за месяцем, в котором произошло изменение среднесписочной численности работников.</a:t>
            </a:r>
          </a:p>
          <a:p>
            <a:r>
              <a:rPr lang="ru-RU" sz="8000" dirty="0"/>
              <a:t>Квота для приема на работу инвалидов при оформлении трудовых отношений с инвалидом на любое рабочее место считается выполненной работодателем в случаях:</a:t>
            </a:r>
          </a:p>
          <a:p>
            <a:r>
              <a:rPr lang="ru-RU" sz="8000" dirty="0"/>
              <a:t>а) наличия трудового договора (в том числе срочного) с инвалидом на рабочее место непосредственно у работодателя;</a:t>
            </a:r>
          </a:p>
          <a:p>
            <a:r>
              <a:rPr lang="ru-RU" sz="8000" dirty="0"/>
              <a:t>б) наличия трудового договора между инвалидом и организацией, индивидуальным предпринимателем, включая общественные объединения инвалидов и образованные ими </a:t>
            </a:r>
            <a:r>
              <a:rPr lang="ru-RU" sz="8000" dirty="0" smtClean="0"/>
              <a:t>организации, заключившие </a:t>
            </a:r>
            <a:r>
              <a:rPr lang="ru-RU" sz="8000" dirty="0"/>
              <a:t>с иной организацией или индивидуальным предпринимателем соглашения о трудоустройстве </a:t>
            </a:r>
            <a:r>
              <a:rPr lang="ru-RU" sz="8000" dirty="0" smtClean="0"/>
              <a:t>инвалидов.</a:t>
            </a:r>
            <a:endParaRPr lang="ru-RU" sz="8000" dirty="0"/>
          </a:p>
          <a:p>
            <a:pPr marL="0" indent="0">
              <a:buNone/>
            </a:pPr>
            <a:r>
              <a:rPr lang="ru-RU" sz="7200" i="1" dirty="0" smtClean="0">
                <a:solidFill>
                  <a:srgbClr val="FF0000"/>
                </a:solidFill>
              </a:rPr>
              <a:t>Постановление </a:t>
            </a:r>
            <a:r>
              <a:rPr lang="ru-RU" sz="7200" i="1" dirty="0">
                <a:solidFill>
                  <a:srgbClr val="FF0000"/>
                </a:solidFill>
              </a:rPr>
              <a:t>Правительства РФ от 14.03.2022 № 366 «Об утверждении Правил выполнения работодателем квоты для приема на работу инвалидов при оформлении трудовых отношений с инвалидом на любое рабочее место» </a:t>
            </a:r>
            <a:endParaRPr lang="ru-RU" sz="7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7200" dirty="0" smtClean="0"/>
              <a:t>(</a:t>
            </a:r>
            <a:r>
              <a:rPr lang="ru-RU" sz="7200" dirty="0"/>
              <a:t>вступает в силу с 1 сентября 2022 г. и действует до 1 сентября 2028 г</a:t>
            </a:r>
            <a:r>
              <a:rPr lang="ru-RU" sz="7200" dirty="0" smtClean="0"/>
              <a:t>.)</a:t>
            </a:r>
            <a:endParaRPr lang="ru-RU" sz="7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7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Соглашение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о трудоустройстве инвалидов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974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численность </a:t>
            </a:r>
            <a:r>
              <a:rPr lang="ru-RU" dirty="0"/>
              <a:t>инвалидов, которые могут быть приняты на работу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условия </a:t>
            </a:r>
            <a:r>
              <a:rPr lang="ru-RU" dirty="0"/>
              <a:t>возмещения расходов на оплату труда, </a:t>
            </a:r>
            <a:endParaRPr lang="ru-RU" dirty="0" smtClean="0"/>
          </a:p>
          <a:p>
            <a:r>
              <a:rPr lang="ru-RU" dirty="0" smtClean="0"/>
              <a:t>условия </a:t>
            </a:r>
            <a:r>
              <a:rPr lang="ru-RU" dirty="0"/>
              <a:t>оборудования рабочего места инвалида, </a:t>
            </a:r>
            <a:endParaRPr lang="ru-RU" dirty="0" smtClean="0"/>
          </a:p>
          <a:p>
            <a:r>
              <a:rPr lang="ru-RU" dirty="0" smtClean="0"/>
              <a:t>необходимость </a:t>
            </a:r>
            <a:r>
              <a:rPr lang="ru-RU" dirty="0"/>
              <a:t>создания специальных условий, обеспечивающих доступность рабочего места для инвалида,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необходимости условия компенсации расходов, связанных с сопровождением при содействии в трудоустройстве, в организации, у индивидуального предпринимателя, у которых трудоустраивается инвалид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сроки действия соглашения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права</a:t>
            </a:r>
            <a:r>
              <a:rPr lang="ru-RU" dirty="0"/>
              <a:t>, обязанности сторон, </a:t>
            </a:r>
            <a:endParaRPr lang="ru-RU" dirty="0" smtClean="0"/>
          </a:p>
          <a:p>
            <a:r>
              <a:rPr lang="ru-RU" dirty="0" smtClean="0"/>
              <a:t>условия расторжения соглашения</a:t>
            </a:r>
          </a:p>
          <a:p>
            <a:r>
              <a:rPr lang="ru-RU" dirty="0" smtClean="0"/>
              <a:t>прочие </a:t>
            </a:r>
            <a:r>
              <a:rPr lang="ru-RU" dirty="0"/>
              <a:t>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203844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Размещение работодателем информации, касающейся инвалидов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7979"/>
            <a:ext cx="11244349" cy="522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Работодатели обязаны </a:t>
            </a:r>
            <a:r>
              <a:rPr lang="ru-RU" sz="1600" b="1" i="1" dirty="0"/>
              <a:t>ежемесячно </a:t>
            </a:r>
            <a:r>
              <a:rPr lang="ru-RU" sz="1600" dirty="0"/>
              <a:t>представлять органам службы </a:t>
            </a:r>
            <a:r>
              <a:rPr lang="ru-RU" sz="1600" dirty="0" smtClean="0"/>
              <a:t>занятости (п.3 ст. 25 Закона о занятости) информацию:</a:t>
            </a:r>
            <a:endParaRPr lang="ru-RU" sz="1600" dirty="0"/>
          </a:p>
          <a:p>
            <a:r>
              <a:rPr lang="ru-RU" sz="1600" dirty="0" smtClean="0"/>
              <a:t>сведения </a:t>
            </a:r>
            <a:r>
              <a:rPr lang="ru-RU" sz="1600" dirty="0"/>
              <a:t>о применении в отношении данного работодателя процедур о несостоятельности (банкротстве), а также информацию, необходимую для осуществления деятельности по профессиональной реабилитации и содействию занятости инвалидов;</a:t>
            </a:r>
          </a:p>
          <a:p>
            <a:r>
              <a:rPr lang="ru-RU" sz="1600" dirty="0" smtClean="0"/>
              <a:t>информацию </a:t>
            </a:r>
            <a:r>
              <a:rPr lang="ru-RU" sz="1600" dirty="0"/>
              <a:t>о наличии свободных рабочих мест и вакантных должностей, созданных или выделенных рабочих местах для трудоустройства инвалидов в соответствии с установленной квотой для приема на работу инвалидов, включая информацию о локальных нормативных актах, содержащих сведения о данных рабочих местах, выполнении квоты для приема на работу инвалидов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Одним из способов (по выбору):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посредством </a:t>
            </a:r>
            <a:r>
              <a:rPr lang="ru-RU" sz="1600" dirty="0"/>
              <a:t>размещения сведений и информации на единой цифровой платформе в сфере занятости и трудовых отношений "Работа в России" </a:t>
            </a:r>
            <a:r>
              <a:rPr lang="ru-RU" sz="1600" dirty="0" smtClean="0"/>
              <a:t>, </a:t>
            </a:r>
            <a:r>
              <a:rPr lang="ru-RU" sz="1600" dirty="0"/>
              <a:t>в том числе с использованием федеральной государственной информационной системы "Единый портал государственных и муниципальных услуг (функций</a:t>
            </a:r>
            <a:r>
              <a:rPr lang="ru-RU" sz="1600" dirty="0" smtClean="0"/>
              <a:t>)« – с 01.01.2023;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в </a:t>
            </a:r>
            <a:r>
              <a:rPr lang="ru-RU" sz="1600" dirty="0"/>
              <a:t>органы службы занятости непосредственно, либо в виде почтового отправления с описью вложения, либо в форме электронных документов с использованием информационно-телекоммуникационных сетей общего пользования, в том числе информационно-телекоммуникационной сети "Интернет</a:t>
            </a:r>
            <a:r>
              <a:rPr lang="ru-RU" sz="1600" dirty="0" smtClean="0"/>
              <a:t>".</a:t>
            </a:r>
          </a:p>
          <a:p>
            <a:pPr marL="0" indent="0">
              <a:buNone/>
            </a:pPr>
            <a:r>
              <a:rPr lang="ru-RU" sz="1600" dirty="0"/>
              <a:t> Сведения и информация, </a:t>
            </a:r>
            <a:r>
              <a:rPr lang="ru-RU" sz="1600" dirty="0" smtClean="0"/>
              <a:t>представленные </a:t>
            </a:r>
            <a:r>
              <a:rPr lang="ru-RU" sz="1600" dirty="0"/>
              <a:t>с использованием единого портала, </a:t>
            </a:r>
            <a:r>
              <a:rPr lang="ru-RU" sz="1600" dirty="0" smtClean="0"/>
              <a:t>подписываются работодателем  </a:t>
            </a:r>
            <a:r>
              <a:rPr lang="ru-RU" sz="1600" dirty="0"/>
              <a:t>усиленной квалифицированной электронной </a:t>
            </a:r>
            <a:r>
              <a:rPr lang="ru-RU" sz="1600" dirty="0" smtClean="0"/>
              <a:t>подписью.</a:t>
            </a:r>
            <a:endParaRPr lang="ru-RU" sz="1600" dirty="0"/>
          </a:p>
          <a:p>
            <a:pPr marL="0" indent="0">
              <a:buNone/>
            </a:pPr>
            <a:r>
              <a:rPr lang="ru-RU" sz="1600" i="1" dirty="0" smtClean="0">
                <a:solidFill>
                  <a:srgbClr val="FF0000"/>
                </a:solidFill>
              </a:rPr>
              <a:t>Постановление </a:t>
            </a:r>
            <a:r>
              <a:rPr lang="ru-RU" sz="1600" i="1" dirty="0">
                <a:solidFill>
                  <a:srgbClr val="FF0000"/>
                </a:solidFill>
              </a:rPr>
              <a:t>Правительства РФ от 30.12.2021 N 2576 "О порядке представления работодателем сведений и информации, предусмотренных пунктом 3 статьи 25 Закона Российской Федерации "О занятости населения в Российской Федерации</a:t>
            </a:r>
            <a:r>
              <a:rPr lang="ru-RU" sz="1600" i="1" dirty="0" smtClean="0">
                <a:solidFill>
                  <a:srgbClr val="FF0000"/>
                </a:solidFill>
              </a:rPr>
              <a:t>"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4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Ответственность работодателей за несоблюдение порядка квотирования рабочих мест для инвалидов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Неисполнение </a:t>
            </a:r>
            <a:r>
              <a:rPr lang="ru-RU" dirty="0"/>
              <a:t>работодателем обязанности по созданию или выделению рабочих мест для трудоустройства инвалидов в соответствии с установленной квотой для приема на работу инвалидов, а также отказ работодателя в приеме на работу инвалида в пределах установленной квоты </a:t>
            </a:r>
            <a:r>
              <a:rPr lang="ru-RU" dirty="0" smtClean="0"/>
              <a:t>влечет </a:t>
            </a:r>
            <a:r>
              <a:rPr lang="ru-RU" dirty="0"/>
              <a:t>наложение административного штрафа на должностных лиц в размере </a:t>
            </a:r>
            <a:r>
              <a:rPr lang="ru-RU" b="1" i="1" dirty="0"/>
              <a:t>от пяти тысяч до десяти тысяч рублей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Ст. 5.42 Кодекса РФ об административных правонарушениях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39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1320</Words>
  <Application>Microsoft Office PowerPoint</Application>
  <PresentationFormat>Произвольный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5_Тема Office</vt:lpstr>
      <vt:lpstr>Новеллы трудового законодательства в сфере охраны труда - 2022</vt:lpstr>
      <vt:lpstr>Новое в оформлении несчастного случая на производстве (с 1.09.2022)</vt:lpstr>
      <vt:lpstr>Нововведения в порядке расследования несчастных случаев на производстве</vt:lpstr>
      <vt:lpstr>Расследование несчастного случая с дистанционным работником</vt:lpstr>
      <vt:lpstr>Квотирование рабочих мест для инвалидов</vt:lpstr>
      <vt:lpstr>Квота для приема на работу инвалидов</vt:lpstr>
      <vt:lpstr>Соглашение о трудоустройстве инвалидов </vt:lpstr>
      <vt:lpstr>Размещение работодателем информации, касающейся инвалидов </vt:lpstr>
      <vt:lpstr>Ответственность работодателей за несоблюдение порядка квотирования рабочих мест для инвалидов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Головина</dc:creator>
  <cp:lastModifiedBy>RePack by Diakov</cp:lastModifiedBy>
  <cp:revision>16</cp:revision>
  <dcterms:created xsi:type="dcterms:W3CDTF">2022-09-04T14:04:18Z</dcterms:created>
  <dcterms:modified xsi:type="dcterms:W3CDTF">2022-09-26T20:10:26Z</dcterms:modified>
</cp:coreProperties>
</file>